
<file path=[Content_Types].xml><?xml version="1.0" encoding="utf-8"?>
<Types xmlns="http://schemas.openxmlformats.org/package/2006/content-types">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10"/>
  </p:normalViewPr>
  <p:slideViewPr>
    <p:cSldViewPr snapToGrid="0" snapToObjects="1">
      <p:cViewPr varScale="1">
        <p:scale>
          <a:sx n="114" d="100"/>
          <a:sy n="114" d="100"/>
        </p:scale>
        <p:origin x="4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6900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with a brief self-introduction and orient the room to the purpose of the session. Frame the session around a practical question: what happens when structured SMART Recovery tools and authentic peer support are intentionally brought together?
Set the tone for a practical, implementation-focused conversation rather than a debate between models.
[Sources]
- User-provided conference presentation notes.
- Slide photo: Unsplash / Outward Bound Costa Rica, “a group of people putting their hands together” (Jan. 4, 2024), free under the Unsplash License.</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Recovery rarely affects only one person. Families, partners, and support networks are often carrying confusion, fatigue, worry, and sometimes helplessness.
SMART’s Family &amp; Friends approach provides tools and perspective. Peer-informed support strengthens that by adding empathy, realism, encouragement toward healthy support, and validation for what families are carrying.</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the word authentic. Authentic peer support is not simply storytelling, over-disclosure, or taking over the space.
It is grounded, purposeful, and recovery-oriented. It uses lived experience in service of hope, connection, and practical encouragement.</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operationalize the model. These are concrete implementation moves that help collaboration work across settings.
The core message is that intentional integration requires role clarity, consistent language, and room for genuine peer connection.</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model can be adapted across community recovery groups, correctional settings, outpatient services, family support spaces, peer-led environments, and hybrid recovery communities.
The implementation can vary by context, but the principles stay stable: structure, respect, role clarity, inclusion, empowerment, and practical application.</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real practice, participants do not only need information. They often need translation — help turning concepts into action.
A worksheet alone may not create movement. A story alone may not create skill. But together, they bridge knowledge and lived reality.</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the room for discussion here. The prompt is where participants see the greatest opportunity in their own setting to strengthen collaboration between SMART-based structure and peer-based support.
Give the room about 7 to 8 minutes, then bring back a few examples and reinforce themes such as role clarity, lived experience, use of tools, family support, and sustainability.
[Sources]
- User-provided conference presentation notes.
- Slide photo: Unsplash / Vitaly Gariev, “Diverse group of people in a modern office meeting” (Sept. 24, 2025), free under the Unsplash License.</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with three core takeaways: SMART offers structured, evidence-based tools; authentic peer support brings lived credibility and connection; and intentional integration creates stronger, more sustainable recovery support.
End with a reflection that people do not need to choose between structure and human connection. Invite questions or a final round of reflections.</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session is not about choosing one approach over the other. It is about understanding how both can operate in partnership to strengthen recovery outcomes, improve engagement, and deepen community connection.
Emphasize that structure and lived experience are complementary assets when they are used intentionally.</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participants through the session flow, then anchor the room in the three learning outcomes. Stress that the session is intentionally practical.
This is the operating framework for the conversation and for the activity later in the session.</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benefit from practical tools that help them manage urges, respond to thoughts, regulate emotions, and build motivation. SMART Recovery provides that structure.
At the same time, people often need connection: someone who understands, a sense of belonging, and hope that change is possible. That is where peer support becomes powerful.
When these are combined well, each strengthens the other.</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four points of the SMART Recovery program at a high level. This is where the structured side of the model becomes very concrete.
The emphasis here is practical skill use, self-management, and intentional action.</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Peer support contributes authentic lived experience, credibility, relational trust, practical hope, and a shared understanding of what recovery can feel like.
This does not replace evidence-based tools. It increases engagement with them by reducing distance and stigma.</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SMART Recovery and peer support can look different on the surface, but they share important values: empowerment, self-direction, respect, nonjudgment, hope, and practical growth.
Both approaches reject the idea that people are passive recipients of help. Both support agency and forward movement.</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synergy in practical terms: the combined impact is greater than either approach on its own.
SMART provides structure. Peer support provides connection. When those are intentionally paired, participants often experience both clarity and belonging — a highly stabilizing combination.</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each point of the SMART 4-Point Program through a peer-support lens.
The emphasis is translation: peers help participants connect the structured tool to lived reality. That increases accessibility, relevance, and credibility.</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E">
    <p:bg>
      <p:bgPr>
        <a:solidFill>
          <a:srgbClr val="F7F5F1"/>
        </a:solidFill>
        <a:effectLst/>
      </p:bgPr>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11475720" y="6400800"/>
            <a:ext cx="320040" cy="201168"/>
          </a:xfrm>
          <a:prstGeom prst="rect">
            <a:avLst/>
          </a:prstGeom>
          <a:extLst>
            <a:ext uri="{C572A759-6A51-4108-AA02-DFA0A04FC94B}">
              <ma14:wrappingTextBoxFlag xmlns:ma14="http://schemas.microsoft.com/office/mac/drawingml/2011/main" xmlns="" val="0"/>
            </a:ext>
          </a:extLst>
        </p:spPr>
        <p:txBody>
          <a:bodyPr/>
          <a:lstStyle>
            <a:lvl1pPr>
              <a:defRPr sz="900">
                <a:solidFill>
                  <a:srgbClr val="7B8794"/>
                </a:solidFill>
                <a:latin typeface="Aptos"/>
                <a:ea typeface="Aptos"/>
                <a:cs typeface="Aptos"/>
              </a:defRPr>
            </a:lvl1pPr>
          </a:lstStyle>
          <a:p>
            <a:pPr algn="r"/>
            <a:fld id="{F7021451-1387-4CA6-816F-3879F97B5CBC}" type="slidenum">
              <a:rPr lang="en-US" b="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RK">
    <p:bg>
      <p:bgPr>
        <a:solidFill>
          <a:srgbClr val="0B1F3A"/>
        </a:solidFill>
        <a:effectLst/>
      </p:bgPr>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11475720" y="6400800"/>
            <a:ext cx="320040" cy="201168"/>
          </a:xfrm>
          <a:prstGeom prst="rect">
            <a:avLst/>
          </a:prstGeom>
          <a:extLst>
            <a:ext uri="{C572A759-6A51-4108-AA02-DFA0A04FC94B}">
              <ma14:wrappingTextBoxFlag xmlns:ma14="http://schemas.microsoft.com/office/mac/drawingml/2011/main" xmlns="" val="0"/>
            </a:ext>
          </a:extLst>
        </p:spPr>
        <p:txBody>
          <a:bodyPr/>
          <a:lstStyle>
            <a:lvl1pPr>
              <a:defRPr sz="900">
                <a:solidFill>
                  <a:srgbClr val="C7D2E1"/>
                </a:solidFill>
                <a:latin typeface="Aptos"/>
                <a:ea typeface="Aptos"/>
                <a:cs typeface="Aptos"/>
              </a:defRPr>
            </a:lvl1pPr>
          </a:lstStyle>
          <a:p>
            <a:pPr algn="r"/>
            <a:fld id="{F7021451-1387-4CA6-816F-3879F97B5CBC}" type="slidenum">
              <a:rPr lang="en-US" b="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11475720" y="6400800"/>
            <a:ext cx="320040" cy="201168"/>
          </a:xfrm>
          <a:prstGeom prst="rect">
            <a:avLst/>
          </a:prstGeom>
          <a:extLst>
            <a:ext uri="{C572A759-6A51-4108-AA02-DFA0A04FC94B}">
              <ma14:wrappingTextBoxFlag xmlns:ma14="http://schemas.microsoft.com/office/mac/drawingml/2011/main" xmlns="" val="0"/>
            </a:ext>
          </a:extLst>
        </p:spPr>
        <p:txBody>
          <a:bodyPr/>
          <a:lstStyle>
            <a:lvl1pPr>
              <a:defRPr sz="900">
                <a:solidFill>
                  <a:srgbClr val="7B8794"/>
                </a:solidFill>
                <a:latin typeface="Aptos"/>
                <a:ea typeface="Aptos"/>
                <a:cs typeface="Aptos"/>
              </a:defRPr>
            </a:lvl1pPr>
          </a:lstStyle>
          <a:p>
            <a:pPr algn="r"/>
            <a:fld id="{F7021451-1387-4CA6-816F-3879F97B5CBC}" type="slidenum">
              <a:rPr lang="en-US" b="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B1F3A"/>
        </a:solidFill>
        <a:effectLst/>
      </p:bgPr>
    </p:bg>
    <p:spTree>
      <p:nvGrpSpPr>
        <p:cNvPr id="1" name=""/>
        <p:cNvGrpSpPr/>
        <p:nvPr/>
      </p:nvGrpSpPr>
      <p:grpSpPr>
        <a:xfrm>
          <a:off x="0" y="0"/>
          <a:ext cx="0" cy="0"/>
          <a:chOff x="0" y="0"/>
          <a:chExt cx="0" cy="0"/>
        </a:xfrm>
      </p:grpSpPr>
      <p:sp>
        <p:nvSpPr>
          <p:cNvPr id="2" name="Shape 0"/>
          <p:cNvSpPr/>
          <p:nvPr/>
        </p:nvSpPr>
        <p:spPr>
          <a:xfrm>
            <a:off x="0" y="0"/>
            <a:ext cx="12191695" cy="109728"/>
          </a:xfrm>
          <a:prstGeom prst="rect">
            <a:avLst/>
          </a:prstGeom>
          <a:solidFill>
            <a:srgbClr val="F28C28"/>
          </a:solidFill>
          <a:ln w="12700">
            <a:solidFill>
              <a:srgbClr val="F28C28">
                <a:alpha val="0"/>
              </a:srgbClr>
            </a:solidFill>
            <a:prstDash val="solid"/>
          </a:ln>
        </p:spPr>
      </p:sp>
      <p:pic>
        <p:nvPicPr>
          <p:cNvPr id="3" name="Image 0" descr="/mnt/data/hands_together.jpg"/>
          <p:cNvPicPr>
            <a:picLocks noChangeAspect="1"/>
          </p:cNvPicPr>
          <p:nvPr/>
        </p:nvPicPr>
        <p:blipFill>
          <a:blip r:embed="rId3"/>
          <a:srcRect l="16667" r="16667"/>
          <a:stretch/>
        </p:blipFill>
        <p:spPr>
          <a:xfrm>
            <a:off x="5532120" y="201168"/>
            <a:ext cx="6656832" cy="6656832"/>
          </a:xfrm>
          <a:prstGeom prst="rect">
            <a:avLst/>
          </a:prstGeom>
        </p:spPr>
      </p:pic>
      <p:sp>
        <p:nvSpPr>
          <p:cNvPr id="4" name="Text 1"/>
          <p:cNvSpPr/>
          <p:nvPr/>
        </p:nvSpPr>
        <p:spPr>
          <a:xfrm>
            <a:off x="676656" y="566928"/>
            <a:ext cx="3246120" cy="237744"/>
          </a:xfrm>
          <a:prstGeom prst="rect">
            <a:avLst/>
          </a:prstGeom>
          <a:solidFill>
            <a:srgbClr val="F7B267"/>
          </a:solidFill>
          <a:ln>
            <a:solidFill>
              <a:srgbClr val="F7B267">
                <a:alpha val="0"/>
              </a:srgbClr>
            </a:solidFill>
          </a:ln>
        </p:spPr>
        <p:txBody>
          <a:bodyPr wrap="square" lIns="0" tIns="0" rIns="0" bIns="0" rtlCol="0" anchor="ctr"/>
          <a:lstStyle/>
          <a:p>
            <a:pPr marL="0" indent="0" algn="ctr">
              <a:buNone/>
            </a:pPr>
            <a:r>
              <a:rPr lang="en-US" sz="1100" b="1" dirty="0">
                <a:solidFill>
                  <a:srgbClr val="0B1F3A"/>
                </a:solidFill>
                <a:latin typeface="Aptos" pitchFamily="34" charset="0"/>
                <a:ea typeface="Aptos" pitchFamily="34" charset="-122"/>
                <a:cs typeface="Aptos" pitchFamily="34" charset="-120"/>
              </a:rPr>
              <a:t>SMART Recovery USA National Conference 2026</a:t>
            </a:r>
            <a:endParaRPr lang="en-US" sz="1100" dirty="0"/>
          </a:p>
        </p:txBody>
      </p:sp>
      <p:sp>
        <p:nvSpPr>
          <p:cNvPr id="5" name="Text 2"/>
          <p:cNvSpPr/>
          <p:nvPr/>
        </p:nvSpPr>
        <p:spPr>
          <a:xfrm>
            <a:off x="658368" y="1207008"/>
            <a:ext cx="4480560" cy="1508760"/>
          </a:xfrm>
          <a:prstGeom prst="rect">
            <a:avLst/>
          </a:prstGeom>
          <a:noFill/>
          <a:ln/>
        </p:spPr>
        <p:txBody>
          <a:bodyPr wrap="square" lIns="0" tIns="0" rIns="0" bIns="0" rtlCol="0" anchor="ctr">
            <a:normAutofit/>
          </a:bodyPr>
          <a:lstStyle/>
          <a:p>
            <a:pPr marL="0" indent="0">
              <a:buNone/>
            </a:pPr>
            <a:r>
              <a:rPr lang="en-US" sz="2800" b="1" dirty="0">
                <a:solidFill>
                  <a:srgbClr val="FFFFFF"/>
                </a:solidFill>
                <a:latin typeface="Aptos Display" pitchFamily="34" charset="0"/>
                <a:ea typeface="Aptos Display" pitchFamily="34" charset="-122"/>
                <a:cs typeface="Aptos Display" pitchFamily="34" charset="-120"/>
              </a:rPr>
              <a:t>When SMART</a:t>
            </a:r>
            <a:endParaRPr lang="en-US" sz="2800" dirty="0"/>
          </a:p>
          <a:p>
            <a:pPr marL="0" indent="0">
              <a:buNone/>
            </a:pPr>
            <a:r>
              <a:rPr lang="en-US" sz="2800" b="1" dirty="0">
                <a:solidFill>
                  <a:srgbClr val="FFFFFF"/>
                </a:solidFill>
                <a:latin typeface="Aptos Display" pitchFamily="34" charset="0"/>
                <a:ea typeface="Aptos Display" pitchFamily="34" charset="-122"/>
                <a:cs typeface="Aptos Display" pitchFamily="34" charset="-120"/>
              </a:rPr>
              <a:t>Meets Peer</a:t>
            </a:r>
            <a:endParaRPr lang="en-US" sz="2800" dirty="0"/>
          </a:p>
        </p:txBody>
      </p:sp>
      <p:sp>
        <p:nvSpPr>
          <p:cNvPr id="6" name="Text 3"/>
          <p:cNvSpPr/>
          <p:nvPr/>
        </p:nvSpPr>
        <p:spPr>
          <a:xfrm>
            <a:off x="694944" y="2852928"/>
            <a:ext cx="4526280" cy="420624"/>
          </a:xfrm>
          <a:prstGeom prst="rect">
            <a:avLst/>
          </a:prstGeom>
          <a:noFill/>
          <a:ln/>
        </p:spPr>
        <p:txBody>
          <a:bodyPr wrap="square" lIns="0" tIns="0" rIns="0" bIns="0" rtlCol="0" anchor="ctr"/>
          <a:lstStyle/>
          <a:p>
            <a:pPr marL="0" indent="0">
              <a:buNone/>
            </a:pPr>
            <a:r>
              <a:rPr lang="en-US" sz="1750" dirty="0">
                <a:solidFill>
                  <a:srgbClr val="DCE8F5"/>
                </a:solidFill>
                <a:latin typeface="Aptos" pitchFamily="34" charset="0"/>
                <a:ea typeface="Aptos" pitchFamily="34" charset="-122"/>
                <a:cs typeface="Aptos" pitchFamily="34" charset="-120"/>
              </a:rPr>
              <a:t>Creating Synergy for Recovery and Growth</a:t>
            </a:r>
            <a:endParaRPr lang="en-US" sz="1750" dirty="0"/>
          </a:p>
        </p:txBody>
      </p:sp>
      <p:sp>
        <p:nvSpPr>
          <p:cNvPr id="7" name="Text 4"/>
          <p:cNvSpPr/>
          <p:nvPr/>
        </p:nvSpPr>
        <p:spPr>
          <a:xfrm>
            <a:off x="694944" y="3794760"/>
            <a:ext cx="4297680" cy="420624"/>
          </a:xfrm>
          <a:prstGeom prst="rect">
            <a:avLst/>
          </a:prstGeom>
          <a:solidFill>
            <a:srgbClr val="E6F5F4"/>
          </a:solidFill>
          <a:ln>
            <a:solidFill>
              <a:srgbClr val="E6F5F4">
                <a:alpha val="0"/>
              </a:srgbClr>
            </a:solidFill>
          </a:ln>
        </p:spPr>
        <p:txBody>
          <a:bodyPr wrap="square" lIns="762" tIns="762" rIns="762" bIns="762" rtlCol="0" anchor="ctr"/>
          <a:lstStyle/>
          <a:p>
            <a:pPr marL="0" indent="0" algn="ctr">
              <a:buNone/>
            </a:pPr>
            <a:r>
              <a:rPr lang="en-US" sz="1550" b="1" dirty="0">
                <a:solidFill>
                  <a:srgbClr val="0B1F3A"/>
                </a:solidFill>
                <a:latin typeface="Aptos" pitchFamily="34" charset="0"/>
                <a:ea typeface="Aptos" pitchFamily="34" charset="-122"/>
                <a:cs typeface="Aptos" pitchFamily="34" charset="-120"/>
              </a:rPr>
              <a:t>Evidence-based structure + authentic lived experience</a:t>
            </a:r>
            <a:endParaRPr lang="en-US" sz="1550" dirty="0"/>
          </a:p>
        </p:txBody>
      </p:sp>
      <p:sp>
        <p:nvSpPr>
          <p:cNvPr id="8" name="Text 5"/>
          <p:cNvSpPr/>
          <p:nvPr/>
        </p:nvSpPr>
        <p:spPr>
          <a:xfrm>
            <a:off x="694943" y="4736592"/>
            <a:ext cx="3375251" cy="484632"/>
          </a:xfrm>
          <a:prstGeom prst="rect">
            <a:avLst/>
          </a:prstGeom>
          <a:noFill/>
          <a:ln/>
        </p:spPr>
        <p:txBody>
          <a:bodyPr wrap="square" lIns="0" tIns="0" rIns="0" bIns="0" rtlCol="0" anchor="ctr"/>
          <a:lstStyle/>
          <a:p>
            <a:pPr marL="0" indent="0">
              <a:buNone/>
            </a:pPr>
            <a:r>
              <a:rPr lang="en-US" sz="1450" b="1" dirty="0">
                <a:solidFill>
                  <a:srgbClr val="FFFFFF"/>
                </a:solidFill>
                <a:latin typeface="Aptos" pitchFamily="34" charset="0"/>
                <a:ea typeface="Aptos" pitchFamily="34" charset="-122"/>
                <a:cs typeface="Aptos" pitchFamily="34" charset="-120"/>
              </a:rPr>
              <a:t>Presenter: Rosette </a:t>
            </a:r>
            <a:r>
              <a:rPr lang="en-US" sz="1450" b="1" dirty="0" err="1">
                <a:solidFill>
                  <a:srgbClr val="FFFFFF"/>
                </a:solidFill>
                <a:latin typeface="Aptos" pitchFamily="34" charset="0"/>
                <a:ea typeface="Aptos" pitchFamily="34" charset="-122"/>
                <a:cs typeface="Aptos" pitchFamily="34" charset="-120"/>
              </a:rPr>
              <a:t>Felebrico</a:t>
            </a:r>
            <a:r>
              <a:rPr lang="en-US" sz="1450" b="1" dirty="0">
                <a:solidFill>
                  <a:srgbClr val="FFFFFF"/>
                </a:solidFill>
                <a:latin typeface="Aptos" pitchFamily="34" charset="0"/>
                <a:ea typeface="Aptos" pitchFamily="34" charset="-122"/>
                <a:cs typeface="Aptos" pitchFamily="34" charset="-120"/>
              </a:rPr>
              <a:t>-Singson</a:t>
            </a:r>
            <a:endParaRPr lang="en-US" sz="1450" dirty="0"/>
          </a:p>
        </p:txBody>
      </p:sp>
      <p:sp>
        <p:nvSpPr>
          <p:cNvPr id="9" name="Text 6"/>
          <p:cNvSpPr/>
          <p:nvPr/>
        </p:nvSpPr>
        <p:spPr>
          <a:xfrm>
            <a:off x="603504" y="4992624"/>
            <a:ext cx="2560320" cy="228600"/>
          </a:xfrm>
          <a:prstGeom prst="rect">
            <a:avLst/>
          </a:prstGeom>
          <a:noFill/>
          <a:ln/>
        </p:spPr>
        <p:txBody>
          <a:bodyPr wrap="square" lIns="0" tIns="0" rIns="0" bIns="0" rtlCol="0" anchor="ctr"/>
          <a:lstStyle/>
          <a:p>
            <a:pPr marL="0" indent="0">
              <a:buNone/>
            </a:pPr>
            <a:endParaRPr lang="en-US" sz="1150" dirty="0"/>
          </a:p>
        </p:txBody>
      </p:sp>
      <p:sp>
        <p:nvSpPr>
          <p:cNvPr id="25" name="Slide Number Placeholder 0"/>
          <p:cNvSpPr>
            <a:spLocks noGrp="1"/>
          </p:cNvSpPr>
          <p:nvPr>
            <p:ph type="sldNum" sz="quarter" idx="4294967295"/>
          </p:nvPr>
        </p:nvSpPr>
        <p:spPr>
          <a:xfrm>
            <a:off x="11475720" y="6400800"/>
            <a:ext cx="320040" cy="201168"/>
          </a:xfrm>
          <a:prstGeom prst="rect">
            <a:avLst/>
          </a:prstGeom>
          <a:extLst>
            <a:ext uri="{C572A759-6A51-4108-AA02-DFA0A04FC94B}">
              <ma14:wrappingTextBoxFlag xmlns:ma14="http://schemas.microsoft.com/office/mac/drawingml/2011/main" xmlns="" val="0"/>
            </a:ext>
          </a:extLst>
        </p:spPr>
        <p:txBody>
          <a:bodyPr/>
          <a:lstStyle>
            <a:lvl1pPr>
              <a:defRPr sz="900">
                <a:solidFill>
                  <a:srgbClr val="C7D2E1"/>
                </a:solidFill>
                <a:latin typeface="Aptos"/>
                <a:ea typeface="Aptos"/>
                <a:cs typeface="Aptos"/>
              </a:defRPr>
            </a:lvl1pPr>
          </a:lstStyle>
          <a:p>
            <a:pPr algn="r"/>
            <a:fld id="{F7021451-1387-4CA6-816F-3879F97B5CBC}" type="slidenum">
              <a:rPr lang="en-US" b="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2191695" cy="109728"/>
          </a:xfrm>
          <a:prstGeom prst="rect">
            <a:avLst/>
          </a:prstGeom>
          <a:solidFill>
            <a:srgbClr val="0B1F3A"/>
          </a:solidFill>
          <a:ln w="12700">
            <a:solidFill>
              <a:srgbClr val="0B1F3A">
                <a:alpha val="0"/>
              </a:srgbClr>
            </a:solidFill>
            <a:prstDash val="solid"/>
          </a:ln>
        </p:spPr>
      </p:sp>
      <p:sp>
        <p:nvSpPr>
          <p:cNvPr id="3" name="Text 1"/>
          <p:cNvSpPr/>
          <p:nvPr/>
        </p:nvSpPr>
        <p:spPr>
          <a:xfrm>
            <a:off x="594360" y="524106"/>
            <a:ext cx="8138160" cy="280565"/>
          </a:xfrm>
          <a:prstGeom prst="rect">
            <a:avLst/>
          </a:prstGeom>
          <a:noFill/>
          <a:ln/>
        </p:spPr>
        <p:txBody>
          <a:bodyPr wrap="square" lIns="0" tIns="0" rIns="0" bIns="0" rtlCol="0" anchor="ctr"/>
          <a:lstStyle/>
          <a:p>
            <a:pPr marL="0" indent="0">
              <a:buNone/>
            </a:pPr>
            <a:r>
              <a:rPr lang="en-US" sz="2800" b="1" dirty="0">
                <a:solidFill>
                  <a:srgbClr val="0B1F3A"/>
                </a:solidFill>
                <a:latin typeface="Aptos Display" pitchFamily="34" charset="0"/>
                <a:ea typeface="Aptos Display" pitchFamily="34" charset="-122"/>
                <a:cs typeface="Aptos Display" pitchFamily="34" charset="-120"/>
              </a:rPr>
              <a:t>Extending the model to Family &amp; Friends:</a:t>
            </a:r>
          </a:p>
        </p:txBody>
      </p:sp>
      <p:sp>
        <p:nvSpPr>
          <p:cNvPr id="4" name="Text 2"/>
          <p:cNvSpPr/>
          <p:nvPr/>
        </p:nvSpPr>
        <p:spPr>
          <a:xfrm>
            <a:off x="749808" y="1304692"/>
            <a:ext cx="5394960" cy="103483"/>
          </a:xfrm>
          <a:prstGeom prst="rect">
            <a:avLst/>
          </a:prstGeom>
          <a:noFill/>
          <a:ln/>
        </p:spPr>
        <p:txBody>
          <a:bodyPr wrap="square" lIns="0" tIns="0" rIns="0" bIns="0" rtlCol="0" anchor="ctr"/>
          <a:lstStyle/>
          <a:p>
            <a:pPr marL="0" indent="0">
              <a:buNone/>
            </a:pPr>
            <a:endParaRPr lang="en-US" sz="2050" b="1" dirty="0">
              <a:solidFill>
                <a:srgbClr val="0B1F3A"/>
              </a:solidFill>
              <a:latin typeface="Aptos Display" pitchFamily="34" charset="0"/>
              <a:ea typeface="Aptos Display" pitchFamily="34" charset="-122"/>
              <a:cs typeface="Aptos Display" pitchFamily="34" charset="-120"/>
            </a:endParaRPr>
          </a:p>
          <a:p>
            <a:pPr marL="0" indent="0">
              <a:buNone/>
            </a:pPr>
            <a:r>
              <a:rPr lang="en-US" sz="2050" b="1" dirty="0">
                <a:solidFill>
                  <a:srgbClr val="0B1F3A"/>
                </a:solidFill>
                <a:latin typeface="Aptos Display" pitchFamily="34" charset="0"/>
                <a:ea typeface="Aptos Display" pitchFamily="34" charset="-122"/>
                <a:cs typeface="Aptos Display" pitchFamily="34" charset="-120"/>
              </a:rPr>
              <a:t>Recovery affects whole systems, not only individuals.</a:t>
            </a:r>
          </a:p>
          <a:p>
            <a:pPr marL="0" indent="0">
              <a:buNone/>
            </a:pPr>
            <a:endParaRPr lang="en-US" sz="2050" dirty="0"/>
          </a:p>
        </p:txBody>
      </p:sp>
      <p:sp>
        <p:nvSpPr>
          <p:cNvPr id="5" name="Text 3"/>
          <p:cNvSpPr/>
          <p:nvPr/>
        </p:nvSpPr>
        <p:spPr>
          <a:xfrm>
            <a:off x="749808" y="2163336"/>
            <a:ext cx="2331720" cy="1192511"/>
          </a:xfrm>
          <a:prstGeom prst="rect">
            <a:avLst/>
          </a:prstGeom>
          <a:solidFill>
            <a:srgbClr val="FFF0DF"/>
          </a:solidFill>
          <a:ln>
            <a:solidFill>
              <a:srgbClr val="FFF0DF">
                <a:alpha val="0"/>
              </a:srgbClr>
            </a:solidFill>
          </a:ln>
        </p:spPr>
        <p:txBody>
          <a:bodyPr wrap="square" lIns="2032" tIns="2032" rIns="2032" bIns="2032" rtlCol="0" anchor="t">
            <a:normAutofit/>
          </a:bodyPr>
          <a:lstStyle/>
          <a:p>
            <a:pPr marL="0" indent="0">
              <a:buNone/>
            </a:pPr>
            <a:r>
              <a:rPr lang="en-US" sz="1850" b="1" dirty="0">
                <a:solidFill>
                  <a:srgbClr val="0B1F3A"/>
                </a:solidFill>
                <a:latin typeface="Aptos" pitchFamily="34" charset="0"/>
                <a:ea typeface="Aptos" pitchFamily="34" charset="-122"/>
                <a:cs typeface="Aptos" pitchFamily="34" charset="-120"/>
              </a:rPr>
              <a:t>Concern
</a:t>
            </a:r>
            <a:r>
              <a:rPr lang="en-US" sz="1500" dirty="0">
                <a:solidFill>
                  <a:srgbClr val="18212B"/>
                </a:solidFill>
                <a:latin typeface="Aptos" pitchFamily="34" charset="0"/>
                <a:ea typeface="Aptos" pitchFamily="34" charset="-122"/>
                <a:cs typeface="Aptos" pitchFamily="34" charset="-120"/>
              </a:rPr>
              <a:t>Confusion, fatigue, worry, helplessness</a:t>
            </a:r>
            <a:endParaRPr lang="en-US" sz="1850" dirty="0"/>
          </a:p>
        </p:txBody>
      </p:sp>
      <p:sp>
        <p:nvSpPr>
          <p:cNvPr id="6" name="Shape 4"/>
          <p:cNvSpPr/>
          <p:nvPr/>
        </p:nvSpPr>
        <p:spPr>
          <a:xfrm>
            <a:off x="3145536" y="2340864"/>
            <a:ext cx="320040" cy="475488"/>
          </a:xfrm>
          <a:prstGeom prst="chevron">
            <a:avLst/>
          </a:prstGeom>
          <a:solidFill>
            <a:srgbClr val="F28C28"/>
          </a:solidFill>
          <a:ln w="12700">
            <a:solidFill>
              <a:srgbClr val="F28C28">
                <a:alpha val="0"/>
              </a:srgbClr>
            </a:solidFill>
            <a:prstDash val="solid"/>
          </a:ln>
        </p:spPr>
      </p:sp>
      <p:sp>
        <p:nvSpPr>
          <p:cNvPr id="7" name="Text 5"/>
          <p:cNvSpPr/>
          <p:nvPr/>
        </p:nvSpPr>
        <p:spPr>
          <a:xfrm>
            <a:off x="3566160" y="2163336"/>
            <a:ext cx="2331720" cy="1192512"/>
          </a:xfrm>
          <a:prstGeom prst="rect">
            <a:avLst/>
          </a:prstGeom>
          <a:solidFill>
            <a:srgbClr val="DCEAF5"/>
          </a:solidFill>
          <a:ln>
            <a:solidFill>
              <a:srgbClr val="DCEAF5">
                <a:alpha val="0"/>
              </a:srgbClr>
            </a:solidFill>
          </a:ln>
        </p:spPr>
        <p:txBody>
          <a:bodyPr wrap="square" lIns="2032" tIns="2032" rIns="2032" bIns="2032" rtlCol="0" anchor="t">
            <a:normAutofit/>
          </a:bodyPr>
          <a:lstStyle/>
          <a:p>
            <a:pPr marL="0" indent="0">
              <a:buNone/>
            </a:pPr>
            <a:r>
              <a:rPr lang="en-US" sz="1850" b="1" dirty="0">
                <a:solidFill>
                  <a:srgbClr val="0B1F3A"/>
                </a:solidFill>
                <a:latin typeface="Aptos" pitchFamily="34" charset="0"/>
                <a:ea typeface="Aptos" pitchFamily="34" charset="-122"/>
                <a:cs typeface="Aptos" pitchFamily="34" charset="-120"/>
              </a:rPr>
              <a:t>SMART tools
</a:t>
            </a:r>
            <a:r>
              <a:rPr lang="en-US" sz="1500" dirty="0">
                <a:solidFill>
                  <a:srgbClr val="18212B"/>
                </a:solidFill>
                <a:latin typeface="Aptos" pitchFamily="34" charset="0"/>
                <a:ea typeface="Aptos" pitchFamily="34" charset="-122"/>
                <a:cs typeface="Aptos" pitchFamily="34" charset="-120"/>
              </a:rPr>
              <a:t>Perspective, communication tools, healthier boundaries</a:t>
            </a:r>
            <a:endParaRPr lang="en-US" sz="1850" dirty="0"/>
          </a:p>
        </p:txBody>
      </p:sp>
      <p:sp>
        <p:nvSpPr>
          <p:cNvPr id="8" name="Shape 6"/>
          <p:cNvSpPr/>
          <p:nvPr/>
        </p:nvSpPr>
        <p:spPr>
          <a:xfrm>
            <a:off x="5961888" y="2340864"/>
            <a:ext cx="320040" cy="475488"/>
          </a:xfrm>
          <a:prstGeom prst="chevron">
            <a:avLst/>
          </a:prstGeom>
          <a:solidFill>
            <a:srgbClr val="F28C28"/>
          </a:solidFill>
          <a:ln w="12700">
            <a:solidFill>
              <a:srgbClr val="F28C28">
                <a:alpha val="0"/>
              </a:srgbClr>
            </a:solidFill>
            <a:prstDash val="solid"/>
          </a:ln>
        </p:spPr>
      </p:sp>
      <p:sp>
        <p:nvSpPr>
          <p:cNvPr id="9" name="Text 7"/>
          <p:cNvSpPr/>
          <p:nvPr/>
        </p:nvSpPr>
        <p:spPr>
          <a:xfrm>
            <a:off x="6382512" y="2074126"/>
            <a:ext cx="2331720" cy="1281721"/>
          </a:xfrm>
          <a:prstGeom prst="rect">
            <a:avLst/>
          </a:prstGeom>
          <a:solidFill>
            <a:srgbClr val="E6F5F4"/>
          </a:solidFill>
          <a:ln>
            <a:solidFill>
              <a:srgbClr val="E6F5F4">
                <a:alpha val="0"/>
              </a:srgbClr>
            </a:solidFill>
          </a:ln>
        </p:spPr>
        <p:txBody>
          <a:bodyPr wrap="square" lIns="2032" tIns="2032" rIns="2032" bIns="2032" rtlCol="0" anchor="t">
            <a:normAutofit/>
          </a:bodyPr>
          <a:lstStyle/>
          <a:p>
            <a:pPr marL="0" indent="0">
              <a:buNone/>
            </a:pPr>
            <a:r>
              <a:rPr lang="en-US" sz="1850" b="1" dirty="0">
                <a:solidFill>
                  <a:srgbClr val="0B1F3A"/>
                </a:solidFill>
                <a:latin typeface="Aptos" pitchFamily="34" charset="0"/>
                <a:ea typeface="Aptos" pitchFamily="34" charset="-122"/>
                <a:cs typeface="Aptos" pitchFamily="34" charset="-120"/>
              </a:rPr>
              <a:t>Peer-informed support
</a:t>
            </a:r>
            <a:r>
              <a:rPr lang="en-US" sz="1500" dirty="0">
                <a:solidFill>
                  <a:srgbClr val="18212B"/>
                </a:solidFill>
                <a:latin typeface="Aptos" pitchFamily="34" charset="0"/>
                <a:ea typeface="Aptos" pitchFamily="34" charset="-122"/>
                <a:cs typeface="Aptos" pitchFamily="34" charset="-120"/>
              </a:rPr>
              <a:t>Empathy, realism, validation, reduced over-functioning</a:t>
            </a:r>
            <a:endParaRPr lang="en-US" sz="1850" dirty="0"/>
          </a:p>
        </p:txBody>
      </p:sp>
      <p:sp>
        <p:nvSpPr>
          <p:cNvPr id="10" name="Shape 8"/>
          <p:cNvSpPr/>
          <p:nvPr/>
        </p:nvSpPr>
        <p:spPr>
          <a:xfrm>
            <a:off x="8778240" y="2340864"/>
            <a:ext cx="320040" cy="475488"/>
          </a:xfrm>
          <a:prstGeom prst="chevron">
            <a:avLst/>
          </a:prstGeom>
          <a:solidFill>
            <a:srgbClr val="F28C28"/>
          </a:solidFill>
          <a:ln w="12700">
            <a:solidFill>
              <a:srgbClr val="F28C28">
                <a:alpha val="0"/>
              </a:srgbClr>
            </a:solidFill>
            <a:prstDash val="solid"/>
          </a:ln>
        </p:spPr>
      </p:sp>
      <p:sp>
        <p:nvSpPr>
          <p:cNvPr id="11" name="Text 9"/>
          <p:cNvSpPr/>
          <p:nvPr/>
        </p:nvSpPr>
        <p:spPr>
          <a:xfrm>
            <a:off x="9198864" y="2074126"/>
            <a:ext cx="2331720" cy="1281722"/>
          </a:xfrm>
          <a:prstGeom prst="rect">
            <a:avLst/>
          </a:prstGeom>
          <a:solidFill>
            <a:srgbClr val="EEF3F7"/>
          </a:solidFill>
          <a:ln>
            <a:solidFill>
              <a:srgbClr val="EEF3F7">
                <a:alpha val="0"/>
              </a:srgbClr>
            </a:solidFill>
          </a:ln>
        </p:spPr>
        <p:txBody>
          <a:bodyPr wrap="square" lIns="2032" tIns="2032" rIns="2032" bIns="2032" rtlCol="0" anchor="t">
            <a:normAutofit/>
          </a:bodyPr>
          <a:lstStyle/>
          <a:p>
            <a:pPr marL="0" indent="0">
              <a:buNone/>
            </a:pPr>
            <a:r>
              <a:rPr lang="en-US" sz="1850" b="1" dirty="0">
                <a:solidFill>
                  <a:srgbClr val="0B1F3A"/>
                </a:solidFill>
                <a:latin typeface="Aptos" pitchFamily="34" charset="0"/>
                <a:ea typeface="Aptos" pitchFamily="34" charset="-122"/>
                <a:cs typeface="Aptos" pitchFamily="34" charset="-120"/>
              </a:rPr>
              <a:t>Grounded response
</a:t>
            </a:r>
            <a:r>
              <a:rPr lang="en-US" sz="1500" dirty="0">
                <a:solidFill>
                  <a:srgbClr val="18212B"/>
                </a:solidFill>
                <a:latin typeface="Aptos" pitchFamily="34" charset="0"/>
                <a:ea typeface="Aptos" pitchFamily="34" charset="-122"/>
                <a:cs typeface="Aptos" pitchFamily="34" charset="-120"/>
              </a:rPr>
              <a:t>Consistent, skill-based support instead of crisis reactivity</a:t>
            </a:r>
            <a:endParaRPr lang="en-US" sz="1850" dirty="0"/>
          </a:p>
        </p:txBody>
      </p:sp>
      <p:sp>
        <p:nvSpPr>
          <p:cNvPr id="12" name="Text 10"/>
          <p:cNvSpPr/>
          <p:nvPr/>
        </p:nvSpPr>
        <p:spPr>
          <a:xfrm>
            <a:off x="685800" y="6217920"/>
            <a:ext cx="10607040" cy="219456"/>
          </a:xfrm>
          <a:prstGeom prst="rect">
            <a:avLst/>
          </a:prstGeom>
          <a:noFill/>
          <a:ln/>
        </p:spPr>
        <p:txBody>
          <a:bodyPr wrap="square" lIns="0" tIns="0" rIns="0" bIns="0" rtlCol="0" anchor="ctr"/>
          <a:lstStyle/>
          <a:p>
            <a:pPr marL="0" indent="0" algn="l">
              <a:buNone/>
            </a:pPr>
            <a:r>
              <a:rPr lang="en-US" sz="1050" i="1" dirty="0">
                <a:solidFill>
                  <a:srgbClr val="5A6B7D"/>
                </a:solidFill>
                <a:latin typeface="Aptos" pitchFamily="34" charset="0"/>
                <a:ea typeface="Aptos" pitchFamily="34" charset="-122"/>
                <a:cs typeface="Aptos" pitchFamily="34" charset="-120"/>
              </a:rPr>
              <a:t>Family and support networks often benefit when empathy is paired with clearer boundaries and more grounded expectations.</a:t>
            </a:r>
            <a:endParaRPr lang="en-US" sz="1050" dirty="0"/>
          </a:p>
        </p:txBody>
      </p:sp>
      <p:sp>
        <p:nvSpPr>
          <p:cNvPr id="25" name="Slide Number Placeholder 0"/>
          <p:cNvSpPr>
            <a:spLocks noGrp="1"/>
          </p:cNvSpPr>
          <p:nvPr>
            <p:ph type="sldNum" sz="quarter" idx="4294967295"/>
          </p:nvPr>
        </p:nvSpPr>
        <p:spPr>
          <a:xfrm>
            <a:off x="11475720" y="6400800"/>
            <a:ext cx="320040" cy="201168"/>
          </a:xfrm>
          <a:prstGeom prst="rect">
            <a:avLst/>
          </a:prstGeom>
          <a:extLst>
            <a:ext uri="{C572A759-6A51-4108-AA02-DFA0A04FC94B}">
              <ma14:wrappingTextBoxFlag xmlns:ma14="http://schemas.microsoft.com/office/mac/drawingml/2011/main" xmlns="" val="0"/>
            </a:ext>
          </a:extLst>
        </p:spPr>
        <p:txBody>
          <a:bodyPr/>
          <a:lstStyle>
            <a:lvl1pPr>
              <a:defRPr sz="900">
                <a:solidFill>
                  <a:srgbClr val="7B8794"/>
                </a:solidFill>
                <a:latin typeface="Aptos"/>
                <a:ea typeface="Aptos"/>
                <a:cs typeface="Aptos"/>
              </a:defRPr>
            </a:lvl1pPr>
          </a:lstStyle>
          <a:p>
            <a:pPr algn="r"/>
            <a:fld id="{F7021451-1387-4CA6-816F-3879F97B5CBC}" type="slidenum">
              <a:rPr lang="en-US" b="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0" y="0"/>
            <a:ext cx="12191695" cy="109728"/>
          </a:xfrm>
          <a:prstGeom prst="rect">
            <a:avLst/>
          </a:prstGeom>
          <a:solidFill>
            <a:srgbClr val="0B1F3A"/>
          </a:solidFill>
          <a:ln w="12700">
            <a:solidFill>
              <a:srgbClr val="0B1F3A">
                <a:alpha val="0"/>
              </a:srgbClr>
            </a:solidFill>
            <a:prstDash val="solid"/>
          </a:ln>
        </p:spPr>
      </p:sp>
      <p:sp>
        <p:nvSpPr>
          <p:cNvPr id="3" name="Text 1"/>
          <p:cNvSpPr/>
          <p:nvPr/>
        </p:nvSpPr>
        <p:spPr>
          <a:xfrm>
            <a:off x="594360" y="512956"/>
            <a:ext cx="8138160" cy="457200"/>
          </a:xfrm>
          <a:prstGeom prst="rect">
            <a:avLst/>
          </a:prstGeom>
          <a:noFill/>
          <a:ln/>
        </p:spPr>
        <p:txBody>
          <a:bodyPr wrap="square" lIns="0" tIns="0" rIns="0" bIns="0" rtlCol="0" anchor="ctr"/>
          <a:lstStyle/>
          <a:p>
            <a:pPr marL="0" indent="0">
              <a:buNone/>
            </a:pPr>
            <a:r>
              <a:rPr lang="en-US" sz="2800" b="1" dirty="0">
                <a:solidFill>
                  <a:srgbClr val="0B1F3A"/>
                </a:solidFill>
                <a:latin typeface="Aptos Display" pitchFamily="34" charset="0"/>
                <a:ea typeface="Aptos Display" pitchFamily="34" charset="-122"/>
                <a:cs typeface="Aptos Display" pitchFamily="34" charset="-120"/>
              </a:rPr>
              <a:t>What authentic peer support looks like:</a:t>
            </a:r>
            <a:endParaRPr lang="en-US" sz="2800" dirty="0"/>
          </a:p>
        </p:txBody>
      </p:sp>
      <p:sp>
        <p:nvSpPr>
          <p:cNvPr id="4" name="Text 2"/>
          <p:cNvSpPr/>
          <p:nvPr/>
        </p:nvSpPr>
        <p:spPr>
          <a:xfrm>
            <a:off x="786384" y="1417320"/>
            <a:ext cx="5230368" cy="3858768"/>
          </a:xfrm>
          <a:prstGeom prst="rect">
            <a:avLst/>
          </a:prstGeom>
          <a:solidFill>
            <a:srgbClr val="E6F5F4"/>
          </a:solidFill>
          <a:ln>
            <a:solidFill>
              <a:srgbClr val="E6F5F4">
                <a:alpha val="0"/>
              </a:srgbClr>
            </a:solidFill>
          </a:ln>
        </p:spPr>
        <p:txBody>
          <a:bodyPr wrap="square" lIns="2794" tIns="2794" rIns="2794" bIns="2794" rtlCol="0" anchor="t">
            <a:normAutofit/>
          </a:bodyPr>
          <a:lstStyle/>
          <a:p>
            <a:pPr marL="0" indent="0">
              <a:buNone/>
            </a:pPr>
            <a:r>
              <a:rPr lang="en-US" sz="2300" b="1" dirty="0">
                <a:solidFill>
                  <a:srgbClr val="0B1F3A"/>
                </a:solidFill>
                <a:latin typeface="Aptos" pitchFamily="34" charset="0"/>
                <a:ea typeface="Aptos" pitchFamily="34" charset="-122"/>
                <a:cs typeface="Aptos" pitchFamily="34" charset="-120"/>
              </a:rPr>
              <a:t>It is…
</a:t>
            </a:r>
            <a:r>
              <a:rPr lang="en-US" sz="1720" dirty="0">
                <a:solidFill>
                  <a:srgbClr val="18212B"/>
                </a:solidFill>
                <a:latin typeface="Aptos" pitchFamily="34" charset="0"/>
                <a:ea typeface="Aptos" pitchFamily="34" charset="-122"/>
                <a:cs typeface="Aptos" pitchFamily="34" charset="-120"/>
              </a:rPr>
              <a:t>• grounded and purposeful</a:t>
            </a:r>
            <a:endParaRPr lang="en-US" sz="2300" dirty="0"/>
          </a:p>
          <a:p>
            <a:pPr marL="0" indent="0">
              <a:buNone/>
            </a:pPr>
            <a:r>
              <a:rPr lang="en-US" sz="1720" dirty="0">
                <a:solidFill>
                  <a:srgbClr val="18212B"/>
                </a:solidFill>
                <a:latin typeface="Aptos" pitchFamily="34" charset="0"/>
                <a:ea typeface="Aptos" pitchFamily="34" charset="-122"/>
                <a:cs typeface="Aptos" pitchFamily="34" charset="-120"/>
              </a:rPr>
              <a:t>• recovery-oriented</a:t>
            </a:r>
            <a:endParaRPr lang="en-US" sz="2300" dirty="0"/>
          </a:p>
          <a:p>
            <a:pPr marL="0" indent="0">
              <a:buNone/>
            </a:pPr>
            <a:r>
              <a:rPr lang="en-US" sz="1720" dirty="0">
                <a:solidFill>
                  <a:srgbClr val="18212B"/>
                </a:solidFill>
                <a:latin typeface="Aptos" pitchFamily="34" charset="0"/>
                <a:ea typeface="Aptos" pitchFamily="34" charset="-122"/>
                <a:cs typeface="Aptos" pitchFamily="34" charset="-120"/>
              </a:rPr>
              <a:t>• lived experience used in service of hope</a:t>
            </a:r>
            <a:endParaRPr lang="en-US" sz="2300" dirty="0"/>
          </a:p>
          <a:p>
            <a:pPr marL="0" indent="0">
              <a:buNone/>
            </a:pPr>
            <a:r>
              <a:rPr lang="en-US" sz="1720" dirty="0">
                <a:solidFill>
                  <a:srgbClr val="18212B"/>
                </a:solidFill>
                <a:latin typeface="Aptos" pitchFamily="34" charset="0"/>
                <a:ea typeface="Aptos" pitchFamily="34" charset="-122"/>
                <a:cs typeface="Aptos" pitchFamily="34" charset="-120"/>
              </a:rPr>
              <a:t>• connection and mutual respect</a:t>
            </a:r>
            <a:endParaRPr lang="en-US" sz="2300" dirty="0"/>
          </a:p>
          <a:p>
            <a:pPr marL="0" indent="0">
              <a:buNone/>
            </a:pPr>
            <a:r>
              <a:rPr lang="en-US" sz="1720" dirty="0">
                <a:solidFill>
                  <a:srgbClr val="18212B"/>
                </a:solidFill>
                <a:latin typeface="Aptos" pitchFamily="34" charset="0"/>
                <a:ea typeface="Aptos" pitchFamily="34" charset="-122"/>
                <a:cs typeface="Aptos" pitchFamily="34" charset="-120"/>
              </a:rPr>
              <a:t>• knowing when, how, and why to share</a:t>
            </a:r>
            <a:endParaRPr lang="en-US" sz="2300" dirty="0"/>
          </a:p>
        </p:txBody>
      </p:sp>
      <p:sp>
        <p:nvSpPr>
          <p:cNvPr id="5" name="Text 3"/>
          <p:cNvSpPr/>
          <p:nvPr/>
        </p:nvSpPr>
        <p:spPr>
          <a:xfrm>
            <a:off x="6163056" y="1417320"/>
            <a:ext cx="5230368" cy="3858768"/>
          </a:xfrm>
          <a:prstGeom prst="rect">
            <a:avLst/>
          </a:prstGeom>
          <a:solidFill>
            <a:srgbClr val="FFF0DF"/>
          </a:solidFill>
          <a:ln>
            <a:solidFill>
              <a:srgbClr val="FFF0DF">
                <a:alpha val="0"/>
              </a:srgbClr>
            </a:solidFill>
          </a:ln>
        </p:spPr>
        <p:txBody>
          <a:bodyPr wrap="square" lIns="2794" tIns="2794" rIns="2794" bIns="2794" rtlCol="0" anchor="t">
            <a:normAutofit/>
          </a:bodyPr>
          <a:lstStyle/>
          <a:p>
            <a:pPr marL="0" indent="0">
              <a:buNone/>
            </a:pPr>
            <a:r>
              <a:rPr lang="en-US" sz="2300" b="1" dirty="0">
                <a:solidFill>
                  <a:srgbClr val="0B1F3A"/>
                </a:solidFill>
                <a:latin typeface="Aptos" pitchFamily="34" charset="0"/>
                <a:ea typeface="Aptos" pitchFamily="34" charset="-122"/>
                <a:cs typeface="Aptos" pitchFamily="34" charset="-120"/>
              </a:rPr>
              <a:t>It is not…
</a:t>
            </a:r>
            <a:r>
              <a:rPr lang="en-US" sz="1720" dirty="0">
                <a:solidFill>
                  <a:srgbClr val="18212B"/>
                </a:solidFill>
                <a:latin typeface="Aptos" pitchFamily="34" charset="0"/>
                <a:ea typeface="Aptos" pitchFamily="34" charset="-122"/>
                <a:cs typeface="Aptos" pitchFamily="34" charset="-120"/>
              </a:rPr>
              <a:t>• simply telling one’s story</a:t>
            </a:r>
            <a:endParaRPr lang="en-US" sz="2300" dirty="0"/>
          </a:p>
          <a:p>
            <a:pPr marL="0" indent="0">
              <a:buNone/>
            </a:pPr>
            <a:r>
              <a:rPr lang="en-US" sz="1720" dirty="0">
                <a:solidFill>
                  <a:srgbClr val="18212B"/>
                </a:solidFill>
                <a:latin typeface="Aptos" pitchFamily="34" charset="0"/>
                <a:ea typeface="Aptos" pitchFamily="34" charset="-122"/>
                <a:cs typeface="Aptos" pitchFamily="34" charset="-120"/>
              </a:rPr>
              <a:t>• over-disclosure</a:t>
            </a:r>
            <a:endParaRPr lang="en-US" sz="2300" dirty="0"/>
          </a:p>
          <a:p>
            <a:pPr marL="0" indent="0">
              <a:buNone/>
            </a:pPr>
            <a:r>
              <a:rPr lang="en-US" sz="1720" dirty="0">
                <a:solidFill>
                  <a:srgbClr val="18212B"/>
                </a:solidFill>
                <a:latin typeface="Aptos" pitchFamily="34" charset="0"/>
                <a:ea typeface="Aptos" pitchFamily="34" charset="-122"/>
                <a:cs typeface="Aptos" pitchFamily="34" charset="-120"/>
              </a:rPr>
              <a:t>• taking over the space</a:t>
            </a:r>
            <a:endParaRPr lang="en-US" sz="2300" dirty="0"/>
          </a:p>
          <a:p>
            <a:pPr marL="0" indent="0">
              <a:buNone/>
            </a:pPr>
            <a:r>
              <a:rPr lang="en-US" sz="1720" dirty="0">
                <a:solidFill>
                  <a:srgbClr val="18212B"/>
                </a:solidFill>
                <a:latin typeface="Aptos" pitchFamily="34" charset="0"/>
                <a:ea typeface="Aptos" pitchFamily="34" charset="-122"/>
                <a:cs typeface="Aptos" pitchFamily="34" charset="-120"/>
              </a:rPr>
              <a:t>• positioning lived experience as superior to all other knowledge</a:t>
            </a:r>
            <a:endParaRPr lang="en-US" sz="2300" dirty="0"/>
          </a:p>
        </p:txBody>
      </p:sp>
      <p:sp>
        <p:nvSpPr>
          <p:cNvPr id="6" name="Text 4"/>
          <p:cNvSpPr/>
          <p:nvPr/>
        </p:nvSpPr>
        <p:spPr>
          <a:xfrm>
            <a:off x="1883664" y="5559552"/>
            <a:ext cx="8412480" cy="457200"/>
          </a:xfrm>
          <a:prstGeom prst="rect">
            <a:avLst/>
          </a:prstGeom>
          <a:solidFill>
            <a:srgbClr val="12355B"/>
          </a:solidFill>
          <a:ln>
            <a:solidFill>
              <a:srgbClr val="12355B">
                <a:alpha val="0"/>
              </a:srgbClr>
            </a:solidFill>
          </a:ln>
        </p:spPr>
        <p:txBody>
          <a:bodyPr wrap="square" lIns="508" tIns="508" rIns="508" bIns="508" rtlCol="0" anchor="ctr">
            <a:normAutofit/>
          </a:bodyPr>
          <a:lstStyle/>
          <a:p>
            <a:pPr marL="0" indent="0" algn="ctr">
              <a:buNone/>
            </a:pPr>
            <a:r>
              <a:rPr lang="en-US" sz="1750" b="1" dirty="0">
                <a:solidFill>
                  <a:srgbClr val="FFFFFF"/>
                </a:solidFill>
                <a:latin typeface="Aptos" pitchFamily="34" charset="0"/>
                <a:ea typeface="Aptos" pitchFamily="34" charset="-122"/>
                <a:cs typeface="Aptos" pitchFamily="34" charset="-120"/>
              </a:rPr>
              <a:t>Authentic peer support strengthens the room rather than shifting the room.</a:t>
            </a:r>
            <a:endParaRPr lang="en-US" sz="1750" dirty="0"/>
          </a:p>
        </p:txBody>
      </p:sp>
      <p:sp>
        <p:nvSpPr>
          <p:cNvPr id="25" name="Slide Number Placeholder 0"/>
          <p:cNvSpPr>
            <a:spLocks noGrp="1"/>
          </p:cNvSpPr>
          <p:nvPr>
            <p:ph type="sldNum" sz="quarter" idx="4294967295"/>
          </p:nvPr>
        </p:nvSpPr>
        <p:spPr>
          <a:xfrm>
            <a:off x="11475720" y="6400800"/>
            <a:ext cx="320040" cy="201168"/>
          </a:xfrm>
          <a:prstGeom prst="rect">
            <a:avLst/>
          </a:prstGeom>
          <a:extLst>
            <a:ext uri="{C572A759-6A51-4108-AA02-DFA0A04FC94B}">
              <ma14:wrappingTextBoxFlag xmlns:ma14="http://schemas.microsoft.com/office/mac/drawingml/2011/main" xmlns="" val="0"/>
            </a:ext>
          </a:extLst>
        </p:spPr>
        <p:txBody>
          <a:bodyPr/>
          <a:lstStyle>
            <a:lvl1pPr>
              <a:defRPr sz="900">
                <a:solidFill>
                  <a:srgbClr val="7B8794"/>
                </a:solidFill>
                <a:latin typeface="Aptos"/>
                <a:ea typeface="Aptos"/>
                <a:cs typeface="Aptos"/>
              </a:defRPr>
            </a:lvl1pPr>
          </a:lstStyle>
          <a:p>
            <a:pPr algn="r"/>
            <a:fld id="{F7021451-1387-4CA6-816F-3879F97B5CBC}" type="slidenum">
              <a:rPr lang="en-US" b="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0" y="0"/>
            <a:ext cx="12191695" cy="109728"/>
          </a:xfrm>
          <a:prstGeom prst="rect">
            <a:avLst/>
          </a:prstGeom>
          <a:solidFill>
            <a:srgbClr val="0B1F3A"/>
          </a:solidFill>
          <a:ln w="12700">
            <a:solidFill>
              <a:srgbClr val="0B1F3A">
                <a:alpha val="0"/>
              </a:srgbClr>
            </a:solidFill>
            <a:prstDash val="solid"/>
          </a:ln>
        </p:spPr>
      </p:sp>
      <p:sp>
        <p:nvSpPr>
          <p:cNvPr id="3" name="Text 1"/>
          <p:cNvSpPr/>
          <p:nvPr/>
        </p:nvSpPr>
        <p:spPr>
          <a:xfrm>
            <a:off x="594360" y="347472"/>
            <a:ext cx="8138160" cy="731520"/>
          </a:xfrm>
          <a:prstGeom prst="rect">
            <a:avLst/>
          </a:prstGeom>
          <a:noFill/>
          <a:ln/>
        </p:spPr>
        <p:txBody>
          <a:bodyPr wrap="square" lIns="0" tIns="0" rIns="0" bIns="0" rtlCol="0" anchor="ctr"/>
          <a:lstStyle/>
          <a:p>
            <a:pPr marL="0" indent="0">
              <a:buNone/>
            </a:pPr>
            <a:r>
              <a:rPr lang="en-US" sz="2800" b="1" dirty="0">
                <a:solidFill>
                  <a:srgbClr val="0B1F3A"/>
                </a:solidFill>
                <a:latin typeface="Aptos Display" pitchFamily="34" charset="0"/>
                <a:ea typeface="Aptos Display" pitchFamily="34" charset="-122"/>
                <a:cs typeface="Aptos Display" pitchFamily="34" charset="-120"/>
              </a:rPr>
              <a:t>Practical strategies for collaboration:</a:t>
            </a:r>
            <a:endParaRPr lang="en-US" sz="2800" dirty="0"/>
          </a:p>
        </p:txBody>
      </p:sp>
      <p:sp>
        <p:nvSpPr>
          <p:cNvPr id="4" name="Text 2"/>
          <p:cNvSpPr/>
          <p:nvPr/>
        </p:nvSpPr>
        <p:spPr>
          <a:xfrm>
            <a:off x="777240" y="1453896"/>
            <a:ext cx="585216" cy="475488"/>
          </a:xfrm>
          <a:prstGeom prst="rect">
            <a:avLst/>
          </a:prstGeom>
          <a:solidFill>
            <a:srgbClr val="12355B"/>
          </a:solidFill>
          <a:ln>
            <a:solidFill>
              <a:srgbClr val="12355B">
                <a:alpha val="0"/>
              </a:srgbClr>
            </a:solidFill>
          </a:ln>
        </p:spPr>
        <p:txBody>
          <a:bodyPr wrap="square" lIns="508" tIns="508" rIns="508" bIns="508" rtlCol="0" anchor="ctr">
            <a:normAutofit/>
          </a:bodyPr>
          <a:lstStyle/>
          <a:p>
            <a:pPr marL="0" indent="0" algn="ctr">
              <a:buNone/>
            </a:pPr>
            <a:r>
              <a:rPr lang="en-US" sz="1450" b="1" dirty="0">
                <a:solidFill>
                  <a:srgbClr val="FFFFFF"/>
                </a:solidFill>
                <a:latin typeface="Aptos" pitchFamily="34" charset="0"/>
                <a:ea typeface="Aptos" pitchFamily="34" charset="-122"/>
                <a:cs typeface="Aptos" pitchFamily="34" charset="-120"/>
              </a:rPr>
              <a:t>01</a:t>
            </a:r>
            <a:endParaRPr lang="en-US" sz="1450" dirty="0"/>
          </a:p>
        </p:txBody>
      </p:sp>
      <p:sp>
        <p:nvSpPr>
          <p:cNvPr id="5" name="Text 3"/>
          <p:cNvSpPr/>
          <p:nvPr/>
        </p:nvSpPr>
        <p:spPr>
          <a:xfrm>
            <a:off x="1508760" y="1417320"/>
            <a:ext cx="4572000" cy="859536"/>
          </a:xfrm>
          <a:prstGeom prst="rect">
            <a:avLst/>
          </a:prstGeom>
          <a:solidFill>
            <a:srgbClr val="EEF3F7"/>
          </a:solidFill>
          <a:ln>
            <a:solidFill>
              <a:srgbClr val="EEF3F7">
                <a:alpha val="0"/>
              </a:srgbClr>
            </a:solidFill>
          </a:ln>
        </p:spPr>
        <p:txBody>
          <a:bodyPr wrap="square" lIns="1905" tIns="1905" rIns="1905" bIns="1905" rtlCol="0" anchor="t">
            <a:normAutofit/>
          </a:bodyPr>
          <a:lstStyle/>
          <a:p>
            <a:pPr marL="0" indent="0">
              <a:buNone/>
            </a:pPr>
            <a:r>
              <a:rPr lang="en-US" sz="1780" b="1" dirty="0">
                <a:solidFill>
                  <a:srgbClr val="0B1F3A"/>
                </a:solidFill>
                <a:latin typeface="Aptos" pitchFamily="34" charset="0"/>
                <a:ea typeface="Aptos" pitchFamily="34" charset="-122"/>
                <a:cs typeface="Aptos" pitchFamily="34" charset="-120"/>
              </a:rPr>
              <a:t>Clarify roles
</a:t>
            </a:r>
            <a:r>
              <a:rPr lang="en-US" sz="1480" dirty="0">
                <a:solidFill>
                  <a:srgbClr val="18212B"/>
                </a:solidFill>
                <a:latin typeface="Aptos" pitchFamily="34" charset="0"/>
                <a:ea typeface="Aptos" pitchFamily="34" charset="-122"/>
                <a:cs typeface="Aptos" pitchFamily="34" charset="-120"/>
              </a:rPr>
              <a:t>Facilitators, peer supporters, and support networks each need role clarity.</a:t>
            </a:r>
            <a:endParaRPr lang="en-US" sz="1780" dirty="0"/>
          </a:p>
        </p:txBody>
      </p:sp>
      <p:sp>
        <p:nvSpPr>
          <p:cNvPr id="6" name="Text 4"/>
          <p:cNvSpPr/>
          <p:nvPr/>
        </p:nvSpPr>
        <p:spPr>
          <a:xfrm>
            <a:off x="777240" y="2715768"/>
            <a:ext cx="585216" cy="475488"/>
          </a:xfrm>
          <a:prstGeom prst="rect">
            <a:avLst/>
          </a:prstGeom>
          <a:solidFill>
            <a:srgbClr val="12355B"/>
          </a:solidFill>
          <a:ln>
            <a:solidFill>
              <a:srgbClr val="12355B">
                <a:alpha val="0"/>
              </a:srgbClr>
            </a:solidFill>
          </a:ln>
        </p:spPr>
        <p:txBody>
          <a:bodyPr wrap="square" lIns="508" tIns="508" rIns="508" bIns="508" rtlCol="0" anchor="ctr">
            <a:normAutofit/>
          </a:bodyPr>
          <a:lstStyle/>
          <a:p>
            <a:pPr marL="0" indent="0" algn="ctr">
              <a:buNone/>
            </a:pPr>
            <a:r>
              <a:rPr lang="en-US" sz="1450" b="1" dirty="0">
                <a:solidFill>
                  <a:srgbClr val="FFFFFF"/>
                </a:solidFill>
                <a:latin typeface="Aptos" pitchFamily="34" charset="0"/>
                <a:ea typeface="Aptos" pitchFamily="34" charset="-122"/>
                <a:cs typeface="Aptos" pitchFamily="34" charset="-120"/>
              </a:rPr>
              <a:t>02</a:t>
            </a:r>
            <a:endParaRPr lang="en-US" sz="1450" dirty="0"/>
          </a:p>
        </p:txBody>
      </p:sp>
      <p:sp>
        <p:nvSpPr>
          <p:cNvPr id="7" name="Text 5"/>
          <p:cNvSpPr/>
          <p:nvPr/>
        </p:nvSpPr>
        <p:spPr>
          <a:xfrm>
            <a:off x="1508760" y="2679192"/>
            <a:ext cx="4572000" cy="859536"/>
          </a:xfrm>
          <a:prstGeom prst="rect">
            <a:avLst/>
          </a:prstGeom>
          <a:solidFill>
            <a:srgbClr val="DCEAF5"/>
          </a:solidFill>
          <a:ln>
            <a:solidFill>
              <a:srgbClr val="DCEAF5">
                <a:alpha val="0"/>
              </a:srgbClr>
            </a:solidFill>
          </a:ln>
        </p:spPr>
        <p:txBody>
          <a:bodyPr wrap="square" lIns="1905" tIns="1905" rIns="1905" bIns="1905" rtlCol="0" anchor="t">
            <a:normAutofit/>
          </a:bodyPr>
          <a:lstStyle/>
          <a:p>
            <a:pPr marL="0" indent="0">
              <a:buNone/>
            </a:pPr>
            <a:r>
              <a:rPr lang="en-US" sz="1780" b="1" dirty="0">
                <a:solidFill>
                  <a:srgbClr val="0B1F3A"/>
                </a:solidFill>
                <a:latin typeface="Aptos" pitchFamily="34" charset="0"/>
                <a:ea typeface="Aptos" pitchFamily="34" charset="-122"/>
                <a:cs typeface="Aptos" pitchFamily="34" charset="-120"/>
              </a:rPr>
              <a:t>Use shared language
</a:t>
            </a:r>
            <a:r>
              <a:rPr lang="en-US" sz="1480" dirty="0">
                <a:solidFill>
                  <a:srgbClr val="18212B"/>
                </a:solidFill>
                <a:latin typeface="Aptos" pitchFamily="34" charset="0"/>
                <a:ea typeface="Aptos" pitchFamily="34" charset="-122"/>
                <a:cs typeface="Aptos" pitchFamily="34" charset="-120"/>
              </a:rPr>
              <a:t>Reinforce empowerment, self-management, respect, and recovery growth.</a:t>
            </a:r>
            <a:endParaRPr lang="en-US" sz="1780" dirty="0"/>
          </a:p>
        </p:txBody>
      </p:sp>
      <p:sp>
        <p:nvSpPr>
          <p:cNvPr id="8" name="Text 6"/>
          <p:cNvSpPr/>
          <p:nvPr/>
        </p:nvSpPr>
        <p:spPr>
          <a:xfrm>
            <a:off x="777240" y="3977640"/>
            <a:ext cx="585216" cy="475488"/>
          </a:xfrm>
          <a:prstGeom prst="rect">
            <a:avLst/>
          </a:prstGeom>
          <a:solidFill>
            <a:srgbClr val="12355B"/>
          </a:solidFill>
          <a:ln>
            <a:solidFill>
              <a:srgbClr val="12355B">
                <a:alpha val="0"/>
              </a:srgbClr>
            </a:solidFill>
          </a:ln>
        </p:spPr>
        <p:txBody>
          <a:bodyPr wrap="square" lIns="508" tIns="508" rIns="508" bIns="508" rtlCol="0" anchor="ctr">
            <a:normAutofit/>
          </a:bodyPr>
          <a:lstStyle/>
          <a:p>
            <a:pPr marL="0" indent="0" algn="ctr">
              <a:buNone/>
            </a:pPr>
            <a:r>
              <a:rPr lang="en-US" sz="1450" b="1" dirty="0">
                <a:solidFill>
                  <a:srgbClr val="FFFFFF"/>
                </a:solidFill>
                <a:latin typeface="Aptos" pitchFamily="34" charset="0"/>
                <a:ea typeface="Aptos" pitchFamily="34" charset="-122"/>
                <a:cs typeface="Aptos" pitchFamily="34" charset="-120"/>
              </a:rPr>
              <a:t>03</a:t>
            </a:r>
            <a:endParaRPr lang="en-US" sz="1450" dirty="0"/>
          </a:p>
        </p:txBody>
      </p:sp>
      <p:sp>
        <p:nvSpPr>
          <p:cNvPr id="9" name="Text 7"/>
          <p:cNvSpPr/>
          <p:nvPr/>
        </p:nvSpPr>
        <p:spPr>
          <a:xfrm>
            <a:off x="1508760" y="3941064"/>
            <a:ext cx="4572000" cy="859536"/>
          </a:xfrm>
          <a:prstGeom prst="rect">
            <a:avLst/>
          </a:prstGeom>
          <a:solidFill>
            <a:srgbClr val="EEF3F7"/>
          </a:solidFill>
          <a:ln>
            <a:solidFill>
              <a:srgbClr val="EEF3F7">
                <a:alpha val="0"/>
              </a:srgbClr>
            </a:solidFill>
          </a:ln>
        </p:spPr>
        <p:txBody>
          <a:bodyPr wrap="square" lIns="1905" tIns="1905" rIns="1905" bIns="1905" rtlCol="0" anchor="t">
            <a:normAutofit/>
          </a:bodyPr>
          <a:lstStyle/>
          <a:p>
            <a:pPr marL="0" indent="0">
              <a:buNone/>
            </a:pPr>
            <a:r>
              <a:rPr lang="en-US" sz="1780" b="1" dirty="0">
                <a:solidFill>
                  <a:srgbClr val="0B1F3A"/>
                </a:solidFill>
                <a:latin typeface="Aptos" pitchFamily="34" charset="0"/>
                <a:ea typeface="Aptos" pitchFamily="34" charset="-122"/>
                <a:cs typeface="Aptos" pitchFamily="34" charset="-120"/>
              </a:rPr>
              <a:t>Pair tools with story
</a:t>
            </a:r>
            <a:r>
              <a:rPr lang="en-US" sz="1480" dirty="0">
                <a:solidFill>
                  <a:srgbClr val="18212B"/>
                </a:solidFill>
                <a:latin typeface="Aptos" pitchFamily="34" charset="0"/>
                <a:ea typeface="Aptos" pitchFamily="34" charset="-122"/>
                <a:cs typeface="Aptos" pitchFamily="34" charset="-120"/>
              </a:rPr>
              <a:t>Introduce the tool, then connect it to a peer-informed example.</a:t>
            </a:r>
            <a:endParaRPr lang="en-US" sz="1780" dirty="0"/>
          </a:p>
        </p:txBody>
      </p:sp>
      <p:sp>
        <p:nvSpPr>
          <p:cNvPr id="10" name="Text 8"/>
          <p:cNvSpPr/>
          <p:nvPr/>
        </p:nvSpPr>
        <p:spPr>
          <a:xfrm>
            <a:off x="6199632" y="1453896"/>
            <a:ext cx="585216" cy="475488"/>
          </a:xfrm>
          <a:prstGeom prst="rect">
            <a:avLst/>
          </a:prstGeom>
          <a:solidFill>
            <a:srgbClr val="F28C28"/>
          </a:solidFill>
          <a:ln>
            <a:solidFill>
              <a:srgbClr val="F28C28">
                <a:alpha val="0"/>
              </a:srgbClr>
            </a:solidFill>
          </a:ln>
        </p:spPr>
        <p:txBody>
          <a:bodyPr wrap="square" lIns="508" tIns="508" rIns="508" bIns="508" rtlCol="0" anchor="ctr">
            <a:normAutofit/>
          </a:bodyPr>
          <a:lstStyle/>
          <a:p>
            <a:pPr marL="0" indent="0" algn="ctr">
              <a:buNone/>
            </a:pPr>
            <a:r>
              <a:rPr lang="en-US" sz="1450" b="1" dirty="0">
                <a:solidFill>
                  <a:srgbClr val="FFFFFF"/>
                </a:solidFill>
                <a:latin typeface="Aptos" pitchFamily="34" charset="0"/>
                <a:ea typeface="Aptos" pitchFamily="34" charset="-122"/>
                <a:cs typeface="Aptos" pitchFamily="34" charset="-120"/>
              </a:rPr>
              <a:t>04</a:t>
            </a:r>
            <a:endParaRPr lang="en-US" sz="1450" dirty="0"/>
          </a:p>
        </p:txBody>
      </p:sp>
      <p:sp>
        <p:nvSpPr>
          <p:cNvPr id="11" name="Text 9"/>
          <p:cNvSpPr/>
          <p:nvPr/>
        </p:nvSpPr>
        <p:spPr>
          <a:xfrm>
            <a:off x="6931152" y="1417320"/>
            <a:ext cx="4572000" cy="859536"/>
          </a:xfrm>
          <a:prstGeom prst="rect">
            <a:avLst/>
          </a:prstGeom>
          <a:solidFill>
            <a:srgbClr val="EEF3F7"/>
          </a:solidFill>
          <a:ln>
            <a:solidFill>
              <a:srgbClr val="EEF3F7">
                <a:alpha val="0"/>
              </a:srgbClr>
            </a:solidFill>
          </a:ln>
        </p:spPr>
        <p:txBody>
          <a:bodyPr wrap="square" lIns="1905" tIns="1905" rIns="1905" bIns="1905" rtlCol="0" anchor="t">
            <a:normAutofit/>
          </a:bodyPr>
          <a:lstStyle/>
          <a:p>
            <a:pPr marL="0" indent="0">
              <a:buNone/>
            </a:pPr>
            <a:r>
              <a:rPr lang="en-US" sz="1780" b="1" dirty="0">
                <a:solidFill>
                  <a:srgbClr val="0B1F3A"/>
                </a:solidFill>
                <a:latin typeface="Aptos" pitchFamily="34" charset="0"/>
                <a:ea typeface="Aptos" pitchFamily="34" charset="-122"/>
                <a:cs typeface="Aptos" pitchFamily="34" charset="-120"/>
              </a:rPr>
              <a:t>Protect authenticity
</a:t>
            </a:r>
            <a:r>
              <a:rPr lang="en-US" sz="1480" dirty="0">
                <a:solidFill>
                  <a:srgbClr val="18212B"/>
                </a:solidFill>
                <a:latin typeface="Aptos" pitchFamily="34" charset="0"/>
                <a:ea typeface="Aptos" pitchFamily="34" charset="-122"/>
                <a:cs typeface="Aptos" pitchFamily="34" charset="-120"/>
              </a:rPr>
              <a:t>Do not over-script peer support; allow genuine connection with boundaries.</a:t>
            </a:r>
            <a:endParaRPr lang="en-US" sz="1780" dirty="0"/>
          </a:p>
        </p:txBody>
      </p:sp>
      <p:sp>
        <p:nvSpPr>
          <p:cNvPr id="12" name="Text 10"/>
          <p:cNvSpPr/>
          <p:nvPr/>
        </p:nvSpPr>
        <p:spPr>
          <a:xfrm>
            <a:off x="6199632" y="2715768"/>
            <a:ext cx="585216" cy="475488"/>
          </a:xfrm>
          <a:prstGeom prst="rect">
            <a:avLst/>
          </a:prstGeom>
          <a:solidFill>
            <a:srgbClr val="F28C28"/>
          </a:solidFill>
          <a:ln>
            <a:solidFill>
              <a:srgbClr val="F28C28">
                <a:alpha val="0"/>
              </a:srgbClr>
            </a:solidFill>
          </a:ln>
        </p:spPr>
        <p:txBody>
          <a:bodyPr wrap="square" lIns="508" tIns="508" rIns="508" bIns="508" rtlCol="0" anchor="ctr">
            <a:normAutofit/>
          </a:bodyPr>
          <a:lstStyle/>
          <a:p>
            <a:pPr marL="0" indent="0" algn="ctr">
              <a:buNone/>
            </a:pPr>
            <a:r>
              <a:rPr lang="en-US" sz="1450" b="1" dirty="0">
                <a:solidFill>
                  <a:srgbClr val="FFFFFF"/>
                </a:solidFill>
                <a:latin typeface="Aptos" pitchFamily="34" charset="0"/>
                <a:ea typeface="Aptos" pitchFamily="34" charset="-122"/>
                <a:cs typeface="Aptos" pitchFamily="34" charset="-120"/>
              </a:rPr>
              <a:t>05</a:t>
            </a:r>
            <a:endParaRPr lang="en-US" sz="1450" dirty="0"/>
          </a:p>
        </p:txBody>
      </p:sp>
      <p:sp>
        <p:nvSpPr>
          <p:cNvPr id="13" name="Text 11"/>
          <p:cNvSpPr/>
          <p:nvPr/>
        </p:nvSpPr>
        <p:spPr>
          <a:xfrm>
            <a:off x="6931152" y="2679192"/>
            <a:ext cx="4572000" cy="859536"/>
          </a:xfrm>
          <a:prstGeom prst="rect">
            <a:avLst/>
          </a:prstGeom>
          <a:solidFill>
            <a:srgbClr val="DCEAF5"/>
          </a:solidFill>
          <a:ln>
            <a:solidFill>
              <a:srgbClr val="DCEAF5">
                <a:alpha val="0"/>
              </a:srgbClr>
            </a:solidFill>
          </a:ln>
        </p:spPr>
        <p:txBody>
          <a:bodyPr wrap="square" lIns="1905" tIns="1905" rIns="1905" bIns="1905" rtlCol="0" anchor="t">
            <a:normAutofit/>
          </a:bodyPr>
          <a:lstStyle/>
          <a:p>
            <a:pPr marL="0" indent="0">
              <a:buNone/>
            </a:pPr>
            <a:r>
              <a:rPr lang="en-US" sz="1780" b="1" dirty="0">
                <a:solidFill>
                  <a:srgbClr val="0B1F3A"/>
                </a:solidFill>
                <a:latin typeface="Aptos" pitchFamily="34" charset="0"/>
                <a:ea typeface="Aptos" pitchFamily="34" charset="-122"/>
                <a:cs typeface="Aptos" pitchFamily="34" charset="-120"/>
              </a:rPr>
              <a:t>Normalize multiple pathways
</a:t>
            </a:r>
            <a:r>
              <a:rPr lang="en-US" sz="1480" dirty="0">
                <a:solidFill>
                  <a:srgbClr val="18212B"/>
                </a:solidFill>
                <a:latin typeface="Aptos" pitchFamily="34" charset="0"/>
                <a:ea typeface="Aptos" pitchFamily="34" charset="-122"/>
                <a:cs typeface="Aptos" pitchFamily="34" charset="-120"/>
              </a:rPr>
              <a:t>Some people connect first to structure, others first to relationship, many to both.</a:t>
            </a:r>
            <a:endParaRPr lang="en-US" sz="1780" dirty="0"/>
          </a:p>
        </p:txBody>
      </p:sp>
      <p:sp>
        <p:nvSpPr>
          <p:cNvPr id="14" name="Text 12"/>
          <p:cNvSpPr/>
          <p:nvPr/>
        </p:nvSpPr>
        <p:spPr>
          <a:xfrm>
            <a:off x="6199632" y="3977640"/>
            <a:ext cx="585216" cy="475488"/>
          </a:xfrm>
          <a:prstGeom prst="rect">
            <a:avLst/>
          </a:prstGeom>
          <a:solidFill>
            <a:srgbClr val="F28C28"/>
          </a:solidFill>
          <a:ln>
            <a:solidFill>
              <a:srgbClr val="F28C28">
                <a:alpha val="0"/>
              </a:srgbClr>
            </a:solidFill>
          </a:ln>
        </p:spPr>
        <p:txBody>
          <a:bodyPr wrap="square" lIns="508" tIns="508" rIns="508" bIns="508" rtlCol="0" anchor="ctr">
            <a:normAutofit/>
          </a:bodyPr>
          <a:lstStyle/>
          <a:p>
            <a:pPr marL="0" indent="0" algn="ctr">
              <a:buNone/>
            </a:pPr>
            <a:r>
              <a:rPr lang="en-US" sz="1450" b="1" dirty="0">
                <a:solidFill>
                  <a:srgbClr val="FFFFFF"/>
                </a:solidFill>
                <a:latin typeface="Aptos" pitchFamily="34" charset="0"/>
                <a:ea typeface="Aptos" pitchFamily="34" charset="-122"/>
                <a:cs typeface="Aptos" pitchFamily="34" charset="-120"/>
              </a:rPr>
              <a:t>06</a:t>
            </a:r>
            <a:endParaRPr lang="en-US" sz="1450" dirty="0"/>
          </a:p>
        </p:txBody>
      </p:sp>
      <p:sp>
        <p:nvSpPr>
          <p:cNvPr id="15" name="Text 13"/>
          <p:cNvSpPr/>
          <p:nvPr/>
        </p:nvSpPr>
        <p:spPr>
          <a:xfrm>
            <a:off x="6931152" y="3941064"/>
            <a:ext cx="4572000" cy="859536"/>
          </a:xfrm>
          <a:prstGeom prst="rect">
            <a:avLst/>
          </a:prstGeom>
          <a:solidFill>
            <a:srgbClr val="EEF3F7"/>
          </a:solidFill>
          <a:ln>
            <a:solidFill>
              <a:srgbClr val="EEF3F7">
                <a:alpha val="0"/>
              </a:srgbClr>
            </a:solidFill>
          </a:ln>
        </p:spPr>
        <p:txBody>
          <a:bodyPr wrap="square" lIns="1905" tIns="1905" rIns="1905" bIns="1905" rtlCol="0" anchor="t">
            <a:normAutofit/>
          </a:bodyPr>
          <a:lstStyle/>
          <a:p>
            <a:pPr marL="0" indent="0">
              <a:buNone/>
            </a:pPr>
            <a:r>
              <a:rPr lang="en-US" sz="1780" b="1" dirty="0">
                <a:solidFill>
                  <a:srgbClr val="0B1F3A"/>
                </a:solidFill>
                <a:latin typeface="Aptos" pitchFamily="34" charset="0"/>
                <a:ea typeface="Aptos" pitchFamily="34" charset="-122"/>
                <a:cs typeface="Aptos" pitchFamily="34" charset="-120"/>
              </a:rPr>
              <a:t>Build support beyond meetings
</a:t>
            </a:r>
            <a:r>
              <a:rPr lang="en-US" sz="1480" dirty="0">
                <a:solidFill>
                  <a:srgbClr val="18212B"/>
                </a:solidFill>
                <a:latin typeface="Aptos" pitchFamily="34" charset="0"/>
                <a:ea typeface="Aptos" pitchFamily="34" charset="-122"/>
                <a:cs typeface="Aptos" pitchFamily="34" charset="-120"/>
              </a:rPr>
              <a:t>Strengthen community, support networks, and follow-through between sessions.</a:t>
            </a:r>
            <a:endParaRPr lang="en-US" sz="1780" dirty="0"/>
          </a:p>
        </p:txBody>
      </p:sp>
      <p:sp>
        <p:nvSpPr>
          <p:cNvPr id="16" name="Text 14"/>
          <p:cNvSpPr/>
          <p:nvPr/>
        </p:nvSpPr>
        <p:spPr>
          <a:xfrm>
            <a:off x="685800" y="6217920"/>
            <a:ext cx="10607040" cy="219456"/>
          </a:xfrm>
          <a:prstGeom prst="rect">
            <a:avLst/>
          </a:prstGeom>
          <a:noFill/>
          <a:ln/>
        </p:spPr>
        <p:txBody>
          <a:bodyPr wrap="square" lIns="0" tIns="0" rIns="0" bIns="0" rtlCol="0" anchor="ctr"/>
          <a:lstStyle/>
          <a:p>
            <a:pPr marL="0" indent="0" algn="l">
              <a:buNone/>
            </a:pPr>
            <a:r>
              <a:rPr lang="en-US" sz="1050" i="1" dirty="0">
                <a:solidFill>
                  <a:srgbClr val="5A6B7D"/>
                </a:solidFill>
                <a:latin typeface="Aptos" pitchFamily="34" charset="0"/>
                <a:ea typeface="Aptos" pitchFamily="34" charset="-122"/>
                <a:cs typeface="Aptos" pitchFamily="34" charset="-120"/>
              </a:rPr>
              <a:t>Operational goal: move integration from theory into daily practice.</a:t>
            </a:r>
            <a:endParaRPr lang="en-US" sz="1050" dirty="0"/>
          </a:p>
        </p:txBody>
      </p:sp>
      <p:sp>
        <p:nvSpPr>
          <p:cNvPr id="25" name="Slide Number Placeholder 0"/>
          <p:cNvSpPr>
            <a:spLocks noGrp="1"/>
          </p:cNvSpPr>
          <p:nvPr>
            <p:ph type="sldNum" sz="quarter" idx="4294967295"/>
          </p:nvPr>
        </p:nvSpPr>
        <p:spPr>
          <a:xfrm>
            <a:off x="11475720" y="6400800"/>
            <a:ext cx="320040" cy="201168"/>
          </a:xfrm>
          <a:prstGeom prst="rect">
            <a:avLst/>
          </a:prstGeom>
          <a:extLst>
            <a:ext uri="{C572A759-6A51-4108-AA02-DFA0A04FC94B}">
              <ma14:wrappingTextBoxFlag xmlns:ma14="http://schemas.microsoft.com/office/mac/drawingml/2011/main" xmlns="" val="0"/>
            </a:ext>
          </a:extLst>
        </p:spPr>
        <p:txBody>
          <a:bodyPr/>
          <a:lstStyle>
            <a:lvl1pPr>
              <a:defRPr sz="900">
                <a:solidFill>
                  <a:srgbClr val="7B8794"/>
                </a:solidFill>
                <a:latin typeface="Aptos"/>
                <a:ea typeface="Aptos"/>
                <a:cs typeface="Aptos"/>
              </a:defRPr>
            </a:lvl1pPr>
          </a:lstStyle>
          <a:p>
            <a:pPr algn="r"/>
            <a:fld id="{F7021451-1387-4CA6-816F-3879F97B5CBC}" type="slidenum">
              <a:rPr lang="en-US" b="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Shape 0"/>
          <p:cNvSpPr/>
          <p:nvPr/>
        </p:nvSpPr>
        <p:spPr>
          <a:xfrm>
            <a:off x="0" y="0"/>
            <a:ext cx="12191695" cy="109728"/>
          </a:xfrm>
          <a:prstGeom prst="rect">
            <a:avLst/>
          </a:prstGeom>
          <a:solidFill>
            <a:srgbClr val="0B1F3A"/>
          </a:solidFill>
          <a:ln w="12700">
            <a:solidFill>
              <a:srgbClr val="0B1F3A">
                <a:alpha val="0"/>
              </a:srgbClr>
            </a:solidFill>
            <a:prstDash val="solid"/>
          </a:ln>
        </p:spPr>
      </p:sp>
      <p:sp>
        <p:nvSpPr>
          <p:cNvPr id="3" name="Text 1"/>
          <p:cNvSpPr/>
          <p:nvPr/>
        </p:nvSpPr>
        <p:spPr>
          <a:xfrm>
            <a:off x="594360" y="347471"/>
            <a:ext cx="8138160" cy="578079"/>
          </a:xfrm>
          <a:prstGeom prst="rect">
            <a:avLst/>
          </a:prstGeom>
          <a:noFill/>
          <a:ln/>
        </p:spPr>
        <p:txBody>
          <a:bodyPr wrap="square" lIns="0" tIns="0" rIns="0" bIns="0" rtlCol="0" anchor="ctr"/>
          <a:lstStyle/>
          <a:p>
            <a:pPr marL="0" indent="0">
              <a:buNone/>
            </a:pPr>
            <a:r>
              <a:rPr lang="en-US" sz="2800" b="1" dirty="0">
                <a:solidFill>
                  <a:srgbClr val="0B1F3A"/>
                </a:solidFill>
                <a:latin typeface="Aptos Display" pitchFamily="34" charset="0"/>
                <a:ea typeface="Aptos Display" pitchFamily="34" charset="-122"/>
                <a:cs typeface="Aptos Display" pitchFamily="34" charset="-120"/>
              </a:rPr>
              <a:t>Adapt across diverse recovery settings:</a:t>
            </a:r>
            <a:endParaRPr lang="en-US" sz="2800" dirty="0"/>
          </a:p>
        </p:txBody>
      </p:sp>
      <p:sp>
        <p:nvSpPr>
          <p:cNvPr id="4" name="Text 2"/>
          <p:cNvSpPr/>
          <p:nvPr/>
        </p:nvSpPr>
        <p:spPr>
          <a:xfrm>
            <a:off x="5056632" y="2487168"/>
            <a:ext cx="2057400" cy="914400"/>
          </a:xfrm>
          <a:prstGeom prst="rect">
            <a:avLst/>
          </a:prstGeom>
          <a:solidFill>
            <a:srgbClr val="12355B"/>
          </a:solidFill>
          <a:ln>
            <a:solidFill>
              <a:srgbClr val="12355B">
                <a:alpha val="0"/>
              </a:srgbClr>
            </a:solidFill>
          </a:ln>
        </p:spPr>
        <p:txBody>
          <a:bodyPr wrap="square" lIns="508" tIns="508" rIns="508" bIns="508" rtlCol="0" anchor="ctr">
            <a:normAutofit/>
          </a:bodyPr>
          <a:lstStyle/>
          <a:p>
            <a:pPr marL="0" indent="0" algn="ctr">
              <a:buNone/>
            </a:pPr>
            <a:r>
              <a:rPr lang="en-US" sz="1900" b="1" dirty="0">
                <a:solidFill>
                  <a:srgbClr val="FFFFFF"/>
                </a:solidFill>
                <a:latin typeface="Aptos" pitchFamily="34" charset="0"/>
                <a:ea typeface="Aptos" pitchFamily="34" charset="-122"/>
                <a:cs typeface="Aptos" pitchFamily="34" charset="-120"/>
              </a:rPr>
              <a:t>Principles stay stable</a:t>
            </a:r>
            <a:endParaRPr lang="en-US" sz="1900" dirty="0"/>
          </a:p>
        </p:txBody>
      </p:sp>
      <p:sp>
        <p:nvSpPr>
          <p:cNvPr id="5" name="Text 3"/>
          <p:cNvSpPr/>
          <p:nvPr/>
        </p:nvSpPr>
        <p:spPr>
          <a:xfrm>
            <a:off x="1371600" y="1664208"/>
            <a:ext cx="1645920" cy="658368"/>
          </a:xfrm>
          <a:prstGeom prst="rect">
            <a:avLst/>
          </a:prstGeom>
          <a:solidFill>
            <a:srgbClr val="DCEAF5"/>
          </a:solidFill>
          <a:ln>
            <a:solidFill>
              <a:srgbClr val="DCEAF5">
                <a:alpha val="0"/>
              </a:srgbClr>
            </a:solidFill>
          </a:ln>
        </p:spPr>
        <p:txBody>
          <a:bodyPr wrap="square" lIns="508" tIns="508" rIns="508" bIns="508" rtlCol="0" anchor="ctr">
            <a:normAutofit/>
          </a:bodyPr>
          <a:lstStyle/>
          <a:p>
            <a:pPr marL="0" indent="0" algn="ctr">
              <a:buNone/>
            </a:pPr>
            <a:r>
              <a:rPr lang="en-US" sz="1380" b="1" dirty="0">
                <a:solidFill>
                  <a:srgbClr val="0B1F3A"/>
                </a:solidFill>
                <a:latin typeface="Aptos" pitchFamily="34" charset="0"/>
                <a:ea typeface="Aptos" pitchFamily="34" charset="-122"/>
                <a:cs typeface="Aptos" pitchFamily="34" charset="-120"/>
              </a:rPr>
              <a:t>Community</a:t>
            </a:r>
            <a:endParaRPr lang="en-US" sz="1380" dirty="0"/>
          </a:p>
          <a:p>
            <a:pPr marL="0" indent="0" algn="ctr">
              <a:buNone/>
            </a:pPr>
            <a:r>
              <a:rPr lang="en-US" sz="1380" b="1" dirty="0">
                <a:solidFill>
                  <a:srgbClr val="0B1F3A"/>
                </a:solidFill>
                <a:latin typeface="Aptos" pitchFamily="34" charset="0"/>
                <a:ea typeface="Aptos" pitchFamily="34" charset="-122"/>
                <a:cs typeface="Aptos" pitchFamily="34" charset="-120"/>
              </a:rPr>
              <a:t>recovery groups</a:t>
            </a:r>
            <a:endParaRPr lang="en-US" sz="1380" dirty="0"/>
          </a:p>
        </p:txBody>
      </p:sp>
      <p:sp>
        <p:nvSpPr>
          <p:cNvPr id="6" name="Text 4"/>
          <p:cNvSpPr/>
          <p:nvPr/>
        </p:nvSpPr>
        <p:spPr>
          <a:xfrm>
            <a:off x="3246120" y="1170432"/>
            <a:ext cx="1645920" cy="658368"/>
          </a:xfrm>
          <a:prstGeom prst="rect">
            <a:avLst/>
          </a:prstGeom>
          <a:solidFill>
            <a:srgbClr val="FFF0DF"/>
          </a:solidFill>
          <a:ln>
            <a:solidFill>
              <a:srgbClr val="FFF0DF">
                <a:alpha val="0"/>
              </a:srgbClr>
            </a:solidFill>
          </a:ln>
        </p:spPr>
        <p:txBody>
          <a:bodyPr wrap="square" lIns="508" tIns="508" rIns="508" bIns="508" rtlCol="0" anchor="ctr">
            <a:normAutofit/>
          </a:bodyPr>
          <a:lstStyle/>
          <a:p>
            <a:pPr marL="0" indent="0" algn="ctr">
              <a:buNone/>
            </a:pPr>
            <a:r>
              <a:rPr lang="en-US" sz="1380" b="1" dirty="0">
                <a:solidFill>
                  <a:srgbClr val="0B1F3A"/>
                </a:solidFill>
                <a:latin typeface="Aptos" pitchFamily="34" charset="0"/>
                <a:ea typeface="Aptos" pitchFamily="34" charset="-122"/>
                <a:cs typeface="Aptos" pitchFamily="34" charset="-120"/>
              </a:rPr>
              <a:t>Correctional</a:t>
            </a:r>
            <a:endParaRPr lang="en-US" sz="1380" dirty="0"/>
          </a:p>
          <a:p>
            <a:pPr marL="0" indent="0" algn="ctr">
              <a:buNone/>
            </a:pPr>
            <a:r>
              <a:rPr lang="en-US" sz="1380" b="1" dirty="0">
                <a:solidFill>
                  <a:srgbClr val="0B1F3A"/>
                </a:solidFill>
                <a:latin typeface="Aptos" pitchFamily="34" charset="0"/>
                <a:ea typeface="Aptos" pitchFamily="34" charset="-122"/>
                <a:cs typeface="Aptos" pitchFamily="34" charset="-120"/>
              </a:rPr>
              <a:t>settings</a:t>
            </a:r>
            <a:endParaRPr lang="en-US" sz="1380" dirty="0"/>
          </a:p>
        </p:txBody>
      </p:sp>
      <p:sp>
        <p:nvSpPr>
          <p:cNvPr id="7" name="Text 5"/>
          <p:cNvSpPr/>
          <p:nvPr/>
        </p:nvSpPr>
        <p:spPr>
          <a:xfrm>
            <a:off x="7315200" y="1170432"/>
            <a:ext cx="1645920" cy="658368"/>
          </a:xfrm>
          <a:prstGeom prst="rect">
            <a:avLst/>
          </a:prstGeom>
          <a:solidFill>
            <a:srgbClr val="E6F5F4"/>
          </a:solidFill>
          <a:ln>
            <a:solidFill>
              <a:srgbClr val="E6F5F4">
                <a:alpha val="0"/>
              </a:srgbClr>
            </a:solidFill>
          </a:ln>
        </p:spPr>
        <p:txBody>
          <a:bodyPr wrap="square" lIns="508" tIns="508" rIns="508" bIns="508" rtlCol="0" anchor="ctr">
            <a:normAutofit/>
          </a:bodyPr>
          <a:lstStyle/>
          <a:p>
            <a:pPr marL="0" indent="0" algn="ctr">
              <a:buNone/>
            </a:pPr>
            <a:r>
              <a:rPr lang="en-US" sz="1380" b="1" dirty="0">
                <a:solidFill>
                  <a:srgbClr val="0B1F3A"/>
                </a:solidFill>
                <a:latin typeface="Aptos" pitchFamily="34" charset="0"/>
                <a:ea typeface="Aptos" pitchFamily="34" charset="-122"/>
                <a:cs typeface="Aptos" pitchFamily="34" charset="-120"/>
              </a:rPr>
              <a:t>Outpatient</a:t>
            </a:r>
            <a:endParaRPr lang="en-US" sz="1380" dirty="0"/>
          </a:p>
          <a:p>
            <a:pPr marL="0" indent="0" algn="ctr">
              <a:buNone/>
            </a:pPr>
            <a:r>
              <a:rPr lang="en-US" sz="1380" b="1" dirty="0">
                <a:solidFill>
                  <a:srgbClr val="0B1F3A"/>
                </a:solidFill>
                <a:latin typeface="Aptos" pitchFamily="34" charset="0"/>
                <a:ea typeface="Aptos" pitchFamily="34" charset="-122"/>
                <a:cs typeface="Aptos" pitchFamily="34" charset="-120"/>
              </a:rPr>
              <a:t>services</a:t>
            </a:r>
            <a:endParaRPr lang="en-US" sz="1380" dirty="0"/>
          </a:p>
        </p:txBody>
      </p:sp>
      <p:sp>
        <p:nvSpPr>
          <p:cNvPr id="8" name="Text 6"/>
          <p:cNvSpPr/>
          <p:nvPr/>
        </p:nvSpPr>
        <p:spPr>
          <a:xfrm>
            <a:off x="9171432" y="1664208"/>
            <a:ext cx="1645920" cy="658368"/>
          </a:xfrm>
          <a:prstGeom prst="rect">
            <a:avLst/>
          </a:prstGeom>
          <a:solidFill>
            <a:srgbClr val="DCEAF5"/>
          </a:solidFill>
          <a:ln>
            <a:solidFill>
              <a:srgbClr val="DCEAF5">
                <a:alpha val="0"/>
              </a:srgbClr>
            </a:solidFill>
          </a:ln>
        </p:spPr>
        <p:txBody>
          <a:bodyPr wrap="square" lIns="508" tIns="508" rIns="508" bIns="508" rtlCol="0" anchor="ctr">
            <a:normAutofit/>
          </a:bodyPr>
          <a:lstStyle/>
          <a:p>
            <a:pPr marL="0" indent="0" algn="ctr">
              <a:buNone/>
            </a:pPr>
            <a:r>
              <a:rPr lang="en-US" sz="1380" b="1" dirty="0">
                <a:solidFill>
                  <a:srgbClr val="0B1F3A"/>
                </a:solidFill>
                <a:latin typeface="Aptos" pitchFamily="34" charset="0"/>
                <a:ea typeface="Aptos" pitchFamily="34" charset="-122"/>
                <a:cs typeface="Aptos" pitchFamily="34" charset="-120"/>
              </a:rPr>
              <a:t>Family support</a:t>
            </a:r>
            <a:endParaRPr lang="en-US" sz="1380" dirty="0"/>
          </a:p>
          <a:p>
            <a:pPr marL="0" indent="0" algn="ctr">
              <a:buNone/>
            </a:pPr>
            <a:r>
              <a:rPr lang="en-US" sz="1380" b="1" dirty="0">
                <a:solidFill>
                  <a:srgbClr val="0B1F3A"/>
                </a:solidFill>
                <a:latin typeface="Aptos" pitchFamily="34" charset="0"/>
                <a:ea typeface="Aptos" pitchFamily="34" charset="-122"/>
                <a:cs typeface="Aptos" pitchFamily="34" charset="-120"/>
              </a:rPr>
              <a:t>spaces</a:t>
            </a:r>
            <a:endParaRPr lang="en-US" sz="1380" dirty="0"/>
          </a:p>
        </p:txBody>
      </p:sp>
      <p:sp>
        <p:nvSpPr>
          <p:cNvPr id="9" name="Text 7"/>
          <p:cNvSpPr/>
          <p:nvPr/>
        </p:nvSpPr>
        <p:spPr>
          <a:xfrm>
            <a:off x="7607808" y="3822192"/>
            <a:ext cx="1828800" cy="658368"/>
          </a:xfrm>
          <a:prstGeom prst="rect">
            <a:avLst/>
          </a:prstGeom>
          <a:solidFill>
            <a:srgbClr val="FFF0DF"/>
          </a:solidFill>
          <a:ln>
            <a:solidFill>
              <a:srgbClr val="FFF0DF">
                <a:alpha val="0"/>
              </a:srgbClr>
            </a:solidFill>
          </a:ln>
        </p:spPr>
        <p:txBody>
          <a:bodyPr wrap="square" lIns="508" tIns="508" rIns="508" bIns="508" rtlCol="0" anchor="ctr">
            <a:normAutofit/>
          </a:bodyPr>
          <a:lstStyle/>
          <a:p>
            <a:pPr marL="0" indent="0" algn="ctr">
              <a:buNone/>
            </a:pPr>
            <a:r>
              <a:rPr lang="en-US" sz="1380" b="1" dirty="0">
                <a:solidFill>
                  <a:srgbClr val="0B1F3A"/>
                </a:solidFill>
                <a:latin typeface="Aptos" pitchFamily="34" charset="0"/>
                <a:ea typeface="Aptos" pitchFamily="34" charset="-122"/>
                <a:cs typeface="Aptos" pitchFamily="34" charset="-120"/>
              </a:rPr>
              <a:t>Hybrid recovery</a:t>
            </a:r>
            <a:endParaRPr lang="en-US" sz="1380" dirty="0"/>
          </a:p>
          <a:p>
            <a:pPr marL="0" indent="0" algn="ctr">
              <a:buNone/>
            </a:pPr>
            <a:r>
              <a:rPr lang="en-US" sz="1380" b="1" dirty="0">
                <a:solidFill>
                  <a:srgbClr val="0B1F3A"/>
                </a:solidFill>
                <a:latin typeface="Aptos" pitchFamily="34" charset="0"/>
                <a:ea typeface="Aptos" pitchFamily="34" charset="-122"/>
                <a:cs typeface="Aptos" pitchFamily="34" charset="-120"/>
              </a:rPr>
              <a:t>communities</a:t>
            </a:r>
            <a:endParaRPr lang="en-US" sz="1380" dirty="0"/>
          </a:p>
        </p:txBody>
      </p:sp>
      <p:sp>
        <p:nvSpPr>
          <p:cNvPr id="10" name="Text 8"/>
          <p:cNvSpPr/>
          <p:nvPr/>
        </p:nvSpPr>
        <p:spPr>
          <a:xfrm>
            <a:off x="3035808" y="3822192"/>
            <a:ext cx="1828800" cy="658368"/>
          </a:xfrm>
          <a:prstGeom prst="rect">
            <a:avLst/>
          </a:prstGeom>
          <a:solidFill>
            <a:srgbClr val="E6F5F4"/>
          </a:solidFill>
          <a:ln>
            <a:solidFill>
              <a:srgbClr val="E6F5F4">
                <a:alpha val="0"/>
              </a:srgbClr>
            </a:solidFill>
          </a:ln>
        </p:spPr>
        <p:txBody>
          <a:bodyPr wrap="square" lIns="508" tIns="508" rIns="508" bIns="508" rtlCol="0" anchor="ctr">
            <a:normAutofit/>
          </a:bodyPr>
          <a:lstStyle/>
          <a:p>
            <a:pPr marL="0" indent="0" algn="ctr">
              <a:buNone/>
            </a:pPr>
            <a:r>
              <a:rPr lang="en-US" sz="1380" b="1" dirty="0">
                <a:solidFill>
                  <a:srgbClr val="0B1F3A"/>
                </a:solidFill>
                <a:latin typeface="Aptos" pitchFamily="34" charset="0"/>
                <a:ea typeface="Aptos" pitchFamily="34" charset="-122"/>
                <a:cs typeface="Aptos" pitchFamily="34" charset="-120"/>
              </a:rPr>
              <a:t>Peer-led</a:t>
            </a:r>
            <a:endParaRPr lang="en-US" sz="1380" dirty="0"/>
          </a:p>
          <a:p>
            <a:pPr marL="0" indent="0" algn="ctr">
              <a:buNone/>
            </a:pPr>
            <a:r>
              <a:rPr lang="en-US" sz="1380" b="1" dirty="0">
                <a:solidFill>
                  <a:srgbClr val="0B1F3A"/>
                </a:solidFill>
                <a:latin typeface="Aptos" pitchFamily="34" charset="0"/>
                <a:ea typeface="Aptos" pitchFamily="34" charset="-122"/>
                <a:cs typeface="Aptos" pitchFamily="34" charset="-120"/>
              </a:rPr>
              <a:t>environments</a:t>
            </a:r>
            <a:endParaRPr lang="en-US" sz="1380" dirty="0"/>
          </a:p>
        </p:txBody>
      </p:sp>
      <p:sp>
        <p:nvSpPr>
          <p:cNvPr id="11" name="Text 9"/>
          <p:cNvSpPr/>
          <p:nvPr/>
        </p:nvSpPr>
        <p:spPr>
          <a:xfrm>
            <a:off x="841248" y="5486400"/>
            <a:ext cx="1554480" cy="310896"/>
          </a:xfrm>
          <a:prstGeom prst="rect">
            <a:avLst/>
          </a:prstGeom>
          <a:solidFill>
            <a:srgbClr val="12355B"/>
          </a:solidFill>
          <a:ln>
            <a:solidFill>
              <a:srgbClr val="12355B">
                <a:alpha val="0"/>
              </a:srgbClr>
            </a:solidFill>
          </a:ln>
        </p:spPr>
        <p:txBody>
          <a:bodyPr wrap="square" lIns="508" tIns="508" rIns="508" bIns="508" rtlCol="0" anchor="ctr">
            <a:normAutofit/>
          </a:bodyPr>
          <a:lstStyle/>
          <a:p>
            <a:pPr marL="0" indent="0" algn="ctr">
              <a:buNone/>
            </a:pPr>
            <a:r>
              <a:rPr lang="en-US" sz="1180" b="1" dirty="0">
                <a:solidFill>
                  <a:srgbClr val="FFFFFF"/>
                </a:solidFill>
                <a:latin typeface="Aptos" pitchFamily="34" charset="0"/>
                <a:ea typeface="Aptos" pitchFamily="34" charset="-122"/>
                <a:cs typeface="Aptos" pitchFamily="34" charset="-120"/>
              </a:rPr>
              <a:t>structure</a:t>
            </a:r>
            <a:endParaRPr lang="en-US" sz="1180" dirty="0"/>
          </a:p>
        </p:txBody>
      </p:sp>
      <p:sp>
        <p:nvSpPr>
          <p:cNvPr id="12" name="Text 10"/>
          <p:cNvSpPr/>
          <p:nvPr/>
        </p:nvSpPr>
        <p:spPr>
          <a:xfrm>
            <a:off x="2724912" y="5486400"/>
            <a:ext cx="1554480" cy="310896"/>
          </a:xfrm>
          <a:prstGeom prst="rect">
            <a:avLst/>
          </a:prstGeom>
          <a:solidFill>
            <a:srgbClr val="F28C28"/>
          </a:solidFill>
          <a:ln>
            <a:solidFill>
              <a:srgbClr val="F28C28">
                <a:alpha val="0"/>
              </a:srgbClr>
            </a:solidFill>
          </a:ln>
        </p:spPr>
        <p:txBody>
          <a:bodyPr wrap="square" lIns="508" tIns="508" rIns="508" bIns="508" rtlCol="0" anchor="ctr">
            <a:normAutofit/>
          </a:bodyPr>
          <a:lstStyle/>
          <a:p>
            <a:pPr marL="0" indent="0" algn="ctr">
              <a:buNone/>
            </a:pPr>
            <a:r>
              <a:rPr lang="en-US" sz="1180" b="1" dirty="0">
                <a:solidFill>
                  <a:srgbClr val="FFFFFF"/>
                </a:solidFill>
                <a:latin typeface="Aptos" pitchFamily="34" charset="0"/>
                <a:ea typeface="Aptos" pitchFamily="34" charset="-122"/>
                <a:cs typeface="Aptos" pitchFamily="34" charset="-120"/>
              </a:rPr>
              <a:t>respect</a:t>
            </a:r>
            <a:endParaRPr lang="en-US" sz="1180" dirty="0"/>
          </a:p>
        </p:txBody>
      </p:sp>
      <p:sp>
        <p:nvSpPr>
          <p:cNvPr id="13" name="Text 11"/>
          <p:cNvSpPr/>
          <p:nvPr/>
        </p:nvSpPr>
        <p:spPr>
          <a:xfrm>
            <a:off x="4608576" y="5486400"/>
            <a:ext cx="1554480" cy="310896"/>
          </a:xfrm>
          <a:prstGeom prst="rect">
            <a:avLst/>
          </a:prstGeom>
          <a:solidFill>
            <a:srgbClr val="12355B"/>
          </a:solidFill>
          <a:ln>
            <a:solidFill>
              <a:srgbClr val="12355B">
                <a:alpha val="0"/>
              </a:srgbClr>
            </a:solidFill>
          </a:ln>
        </p:spPr>
        <p:txBody>
          <a:bodyPr wrap="square" lIns="508" tIns="508" rIns="508" bIns="508" rtlCol="0" anchor="ctr">
            <a:normAutofit/>
          </a:bodyPr>
          <a:lstStyle/>
          <a:p>
            <a:pPr marL="0" indent="0" algn="ctr">
              <a:buNone/>
            </a:pPr>
            <a:r>
              <a:rPr lang="en-US" sz="1180" b="1" dirty="0">
                <a:solidFill>
                  <a:srgbClr val="FFFFFF"/>
                </a:solidFill>
                <a:latin typeface="Aptos" pitchFamily="34" charset="0"/>
                <a:ea typeface="Aptos" pitchFamily="34" charset="-122"/>
                <a:cs typeface="Aptos" pitchFamily="34" charset="-120"/>
              </a:rPr>
              <a:t>role clarity</a:t>
            </a:r>
            <a:endParaRPr lang="en-US" sz="1180" dirty="0"/>
          </a:p>
        </p:txBody>
      </p:sp>
      <p:sp>
        <p:nvSpPr>
          <p:cNvPr id="14" name="Text 12"/>
          <p:cNvSpPr/>
          <p:nvPr/>
        </p:nvSpPr>
        <p:spPr>
          <a:xfrm>
            <a:off x="6492240" y="5486400"/>
            <a:ext cx="1554480" cy="310896"/>
          </a:xfrm>
          <a:prstGeom prst="rect">
            <a:avLst/>
          </a:prstGeom>
          <a:solidFill>
            <a:srgbClr val="F28C28"/>
          </a:solidFill>
          <a:ln>
            <a:solidFill>
              <a:srgbClr val="F28C28">
                <a:alpha val="0"/>
              </a:srgbClr>
            </a:solidFill>
          </a:ln>
        </p:spPr>
        <p:txBody>
          <a:bodyPr wrap="square" lIns="508" tIns="508" rIns="508" bIns="508" rtlCol="0" anchor="ctr">
            <a:normAutofit/>
          </a:bodyPr>
          <a:lstStyle/>
          <a:p>
            <a:pPr marL="0" indent="0" algn="ctr">
              <a:buNone/>
            </a:pPr>
            <a:r>
              <a:rPr lang="en-US" sz="1180" b="1" dirty="0">
                <a:solidFill>
                  <a:srgbClr val="FFFFFF"/>
                </a:solidFill>
                <a:latin typeface="Aptos" pitchFamily="34" charset="0"/>
                <a:ea typeface="Aptos" pitchFamily="34" charset="-122"/>
                <a:cs typeface="Aptos" pitchFamily="34" charset="-120"/>
              </a:rPr>
              <a:t>inclusion</a:t>
            </a:r>
            <a:endParaRPr lang="en-US" sz="1180" dirty="0"/>
          </a:p>
        </p:txBody>
      </p:sp>
      <p:sp>
        <p:nvSpPr>
          <p:cNvPr id="15" name="Text 13"/>
          <p:cNvSpPr/>
          <p:nvPr/>
        </p:nvSpPr>
        <p:spPr>
          <a:xfrm>
            <a:off x="8375904" y="5486400"/>
            <a:ext cx="1554480" cy="310896"/>
          </a:xfrm>
          <a:prstGeom prst="rect">
            <a:avLst/>
          </a:prstGeom>
          <a:solidFill>
            <a:srgbClr val="12355B"/>
          </a:solidFill>
          <a:ln>
            <a:solidFill>
              <a:srgbClr val="12355B">
                <a:alpha val="0"/>
              </a:srgbClr>
            </a:solidFill>
          </a:ln>
        </p:spPr>
        <p:txBody>
          <a:bodyPr wrap="square" lIns="508" tIns="508" rIns="508" bIns="508" rtlCol="0" anchor="ctr">
            <a:normAutofit/>
          </a:bodyPr>
          <a:lstStyle/>
          <a:p>
            <a:pPr marL="0" indent="0" algn="ctr">
              <a:buNone/>
            </a:pPr>
            <a:r>
              <a:rPr lang="en-US" sz="1180" b="1" dirty="0">
                <a:solidFill>
                  <a:srgbClr val="FFFFFF"/>
                </a:solidFill>
                <a:latin typeface="Aptos" pitchFamily="34" charset="0"/>
                <a:ea typeface="Aptos" pitchFamily="34" charset="-122"/>
                <a:cs typeface="Aptos" pitchFamily="34" charset="-120"/>
              </a:rPr>
              <a:t>empowerment</a:t>
            </a:r>
            <a:endParaRPr lang="en-US" sz="1180" dirty="0"/>
          </a:p>
        </p:txBody>
      </p:sp>
      <p:sp>
        <p:nvSpPr>
          <p:cNvPr id="16" name="Text 14"/>
          <p:cNvSpPr/>
          <p:nvPr/>
        </p:nvSpPr>
        <p:spPr>
          <a:xfrm>
            <a:off x="10259568" y="5486400"/>
            <a:ext cx="1554480" cy="310896"/>
          </a:xfrm>
          <a:prstGeom prst="rect">
            <a:avLst/>
          </a:prstGeom>
          <a:solidFill>
            <a:srgbClr val="F28C28"/>
          </a:solidFill>
          <a:ln>
            <a:solidFill>
              <a:srgbClr val="F28C28">
                <a:alpha val="0"/>
              </a:srgbClr>
            </a:solidFill>
          </a:ln>
        </p:spPr>
        <p:txBody>
          <a:bodyPr wrap="square" lIns="508" tIns="508" rIns="508" bIns="508" rtlCol="0" anchor="ctr">
            <a:normAutofit/>
          </a:bodyPr>
          <a:lstStyle/>
          <a:p>
            <a:pPr marL="0" indent="0" algn="ctr">
              <a:buNone/>
            </a:pPr>
            <a:r>
              <a:rPr lang="en-US" sz="1180" b="1" dirty="0">
                <a:solidFill>
                  <a:srgbClr val="FFFFFF"/>
                </a:solidFill>
                <a:latin typeface="Aptos" pitchFamily="34" charset="0"/>
                <a:ea typeface="Aptos" pitchFamily="34" charset="-122"/>
                <a:cs typeface="Aptos" pitchFamily="34" charset="-120"/>
              </a:rPr>
              <a:t>practical application</a:t>
            </a:r>
            <a:endParaRPr lang="en-US" sz="1180" dirty="0"/>
          </a:p>
        </p:txBody>
      </p:sp>
      <p:sp>
        <p:nvSpPr>
          <p:cNvPr id="25" name="Slide Number Placeholder 0"/>
          <p:cNvSpPr>
            <a:spLocks noGrp="1"/>
          </p:cNvSpPr>
          <p:nvPr>
            <p:ph type="sldNum" sz="quarter" idx="4294967295"/>
          </p:nvPr>
        </p:nvSpPr>
        <p:spPr>
          <a:xfrm>
            <a:off x="11475720" y="6400800"/>
            <a:ext cx="320040" cy="201168"/>
          </a:xfrm>
          <a:prstGeom prst="rect">
            <a:avLst/>
          </a:prstGeom>
          <a:extLst>
            <a:ext uri="{C572A759-6A51-4108-AA02-DFA0A04FC94B}">
              <ma14:wrappingTextBoxFlag xmlns:ma14="http://schemas.microsoft.com/office/mac/drawingml/2011/main" xmlns="" val="0"/>
            </a:ext>
          </a:extLst>
        </p:spPr>
        <p:txBody>
          <a:bodyPr/>
          <a:lstStyle>
            <a:lvl1pPr>
              <a:defRPr sz="900">
                <a:solidFill>
                  <a:srgbClr val="7B8794"/>
                </a:solidFill>
                <a:latin typeface="Aptos"/>
                <a:ea typeface="Aptos"/>
                <a:cs typeface="Aptos"/>
              </a:defRPr>
            </a:lvl1pPr>
          </a:lstStyle>
          <a:p>
            <a:pPr algn="r"/>
            <a:fld id="{F7021451-1387-4CA6-816F-3879F97B5CBC}" type="slidenum">
              <a:rPr lang="en-US" b="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Shape 0"/>
          <p:cNvSpPr/>
          <p:nvPr/>
        </p:nvSpPr>
        <p:spPr>
          <a:xfrm>
            <a:off x="0" y="0"/>
            <a:ext cx="12191695" cy="109728"/>
          </a:xfrm>
          <a:prstGeom prst="rect">
            <a:avLst/>
          </a:prstGeom>
          <a:solidFill>
            <a:srgbClr val="0B1F3A"/>
          </a:solidFill>
          <a:ln w="12700">
            <a:solidFill>
              <a:srgbClr val="0B1F3A">
                <a:alpha val="0"/>
              </a:srgbClr>
            </a:solidFill>
            <a:prstDash val="solid"/>
          </a:ln>
        </p:spPr>
      </p:sp>
      <p:sp>
        <p:nvSpPr>
          <p:cNvPr id="3" name="Text 1"/>
          <p:cNvSpPr/>
          <p:nvPr/>
        </p:nvSpPr>
        <p:spPr>
          <a:xfrm>
            <a:off x="594360" y="347471"/>
            <a:ext cx="8138160" cy="1371600"/>
          </a:xfrm>
          <a:prstGeom prst="rect">
            <a:avLst/>
          </a:prstGeom>
          <a:noFill/>
          <a:ln/>
        </p:spPr>
        <p:txBody>
          <a:bodyPr wrap="square" lIns="0" tIns="0" rIns="0" bIns="0" rtlCol="0" anchor="ctr"/>
          <a:lstStyle/>
          <a:p>
            <a:pPr marL="0" indent="0">
              <a:buNone/>
            </a:pPr>
            <a:r>
              <a:rPr lang="en-US" sz="2800" b="1" dirty="0">
                <a:solidFill>
                  <a:srgbClr val="0B1F3A"/>
                </a:solidFill>
                <a:latin typeface="Aptos Display" pitchFamily="34" charset="0"/>
                <a:ea typeface="Aptos Display" pitchFamily="34" charset="-122"/>
                <a:cs typeface="Aptos Display" pitchFamily="34" charset="-120"/>
              </a:rPr>
              <a:t>Participants do not only need information. They need translation.</a:t>
            </a:r>
            <a:endParaRPr lang="en-US" sz="2800" dirty="0"/>
          </a:p>
        </p:txBody>
      </p:sp>
      <p:sp>
        <p:nvSpPr>
          <p:cNvPr id="4" name="Text 2"/>
          <p:cNvSpPr/>
          <p:nvPr/>
        </p:nvSpPr>
        <p:spPr>
          <a:xfrm>
            <a:off x="914400" y="2194560"/>
            <a:ext cx="2331720" cy="566928"/>
          </a:xfrm>
          <a:prstGeom prst="rect">
            <a:avLst/>
          </a:prstGeom>
          <a:solidFill>
            <a:srgbClr val="DCEAF5"/>
          </a:solidFill>
          <a:ln>
            <a:solidFill>
              <a:srgbClr val="DCEAF5">
                <a:alpha val="0"/>
              </a:srgbClr>
            </a:solidFill>
          </a:ln>
        </p:spPr>
        <p:txBody>
          <a:bodyPr wrap="square" lIns="508" tIns="508" rIns="508" bIns="508" rtlCol="0" anchor="ctr">
            <a:normAutofit/>
          </a:bodyPr>
          <a:lstStyle/>
          <a:p>
            <a:pPr marL="0" indent="0" algn="ctr">
              <a:buNone/>
            </a:pPr>
            <a:r>
              <a:rPr lang="en-US" sz="1900" b="1" dirty="0">
                <a:solidFill>
                  <a:srgbClr val="0B1F3A"/>
                </a:solidFill>
                <a:latin typeface="Aptos" pitchFamily="34" charset="0"/>
                <a:ea typeface="Aptos" pitchFamily="34" charset="-122"/>
                <a:cs typeface="Aptos" pitchFamily="34" charset="-120"/>
              </a:rPr>
              <a:t>Tool or concept</a:t>
            </a:r>
            <a:endParaRPr lang="en-US" sz="1900" dirty="0"/>
          </a:p>
        </p:txBody>
      </p:sp>
      <p:sp>
        <p:nvSpPr>
          <p:cNvPr id="5" name="Shape 3"/>
          <p:cNvSpPr/>
          <p:nvPr/>
        </p:nvSpPr>
        <p:spPr>
          <a:xfrm>
            <a:off x="3547872" y="2267712"/>
            <a:ext cx="502920" cy="384048"/>
          </a:xfrm>
          <a:prstGeom prst="chevron">
            <a:avLst/>
          </a:prstGeom>
          <a:solidFill>
            <a:srgbClr val="F28C28"/>
          </a:solidFill>
          <a:ln w="12700">
            <a:solidFill>
              <a:srgbClr val="F28C28">
                <a:alpha val="0"/>
              </a:srgbClr>
            </a:solidFill>
            <a:prstDash val="solid"/>
          </a:ln>
        </p:spPr>
      </p:sp>
      <p:sp>
        <p:nvSpPr>
          <p:cNvPr id="6" name="Text 4"/>
          <p:cNvSpPr/>
          <p:nvPr/>
        </p:nvSpPr>
        <p:spPr>
          <a:xfrm>
            <a:off x="4224528" y="2194560"/>
            <a:ext cx="2651760" cy="566928"/>
          </a:xfrm>
          <a:prstGeom prst="rect">
            <a:avLst/>
          </a:prstGeom>
          <a:solidFill>
            <a:srgbClr val="FFF0DF"/>
          </a:solidFill>
          <a:ln>
            <a:solidFill>
              <a:srgbClr val="FFF0DF">
                <a:alpha val="0"/>
              </a:srgbClr>
            </a:solidFill>
          </a:ln>
        </p:spPr>
        <p:txBody>
          <a:bodyPr wrap="square" lIns="508" tIns="508" rIns="508" bIns="508" rtlCol="0" anchor="ctr">
            <a:normAutofit/>
          </a:bodyPr>
          <a:lstStyle/>
          <a:p>
            <a:pPr marL="0" indent="0" algn="ctr">
              <a:buNone/>
            </a:pPr>
            <a:r>
              <a:rPr lang="en-US" sz="1900" b="1" dirty="0">
                <a:solidFill>
                  <a:srgbClr val="0B1F3A"/>
                </a:solidFill>
                <a:latin typeface="Aptos" pitchFamily="34" charset="0"/>
                <a:ea typeface="Aptos" pitchFamily="34" charset="-122"/>
                <a:cs typeface="Aptos" pitchFamily="34" charset="-120"/>
              </a:rPr>
              <a:t>Relatable example</a:t>
            </a:r>
            <a:endParaRPr lang="en-US" sz="1900" dirty="0"/>
          </a:p>
        </p:txBody>
      </p:sp>
      <p:sp>
        <p:nvSpPr>
          <p:cNvPr id="7" name="Shape 5"/>
          <p:cNvSpPr/>
          <p:nvPr/>
        </p:nvSpPr>
        <p:spPr>
          <a:xfrm>
            <a:off x="7187184" y="2267712"/>
            <a:ext cx="502920" cy="384048"/>
          </a:xfrm>
          <a:prstGeom prst="chevron">
            <a:avLst/>
          </a:prstGeom>
          <a:solidFill>
            <a:srgbClr val="F28C28"/>
          </a:solidFill>
          <a:ln w="12700">
            <a:solidFill>
              <a:srgbClr val="F28C28">
                <a:alpha val="0"/>
              </a:srgbClr>
            </a:solidFill>
            <a:prstDash val="solid"/>
          </a:ln>
        </p:spPr>
      </p:sp>
      <p:sp>
        <p:nvSpPr>
          <p:cNvPr id="8" name="Text 6"/>
          <p:cNvSpPr/>
          <p:nvPr/>
        </p:nvSpPr>
        <p:spPr>
          <a:xfrm>
            <a:off x="7882128" y="2194560"/>
            <a:ext cx="2487168" cy="566928"/>
          </a:xfrm>
          <a:prstGeom prst="rect">
            <a:avLst/>
          </a:prstGeom>
          <a:solidFill>
            <a:srgbClr val="E6F5F4"/>
          </a:solidFill>
          <a:ln>
            <a:solidFill>
              <a:srgbClr val="E6F5F4">
                <a:alpha val="0"/>
              </a:srgbClr>
            </a:solidFill>
          </a:ln>
        </p:spPr>
        <p:txBody>
          <a:bodyPr wrap="square" lIns="508" tIns="508" rIns="508" bIns="508" rtlCol="0" anchor="ctr">
            <a:normAutofit/>
          </a:bodyPr>
          <a:lstStyle/>
          <a:p>
            <a:pPr marL="0" indent="0" algn="ctr">
              <a:buNone/>
            </a:pPr>
            <a:r>
              <a:rPr lang="en-US" sz="1900" b="1" dirty="0">
                <a:solidFill>
                  <a:srgbClr val="0B1F3A"/>
                </a:solidFill>
                <a:latin typeface="Aptos" pitchFamily="34" charset="0"/>
                <a:ea typeface="Aptos" pitchFamily="34" charset="-122"/>
                <a:cs typeface="Aptos" pitchFamily="34" charset="-120"/>
              </a:rPr>
              <a:t>Reachable action</a:t>
            </a:r>
            <a:endParaRPr lang="en-US" sz="1900" dirty="0"/>
          </a:p>
        </p:txBody>
      </p:sp>
      <p:sp>
        <p:nvSpPr>
          <p:cNvPr id="9" name="Text 7"/>
          <p:cNvSpPr/>
          <p:nvPr/>
        </p:nvSpPr>
        <p:spPr>
          <a:xfrm>
            <a:off x="896112" y="3154680"/>
            <a:ext cx="2743200" cy="1371600"/>
          </a:xfrm>
          <a:prstGeom prst="rect">
            <a:avLst/>
          </a:prstGeom>
          <a:solidFill>
            <a:srgbClr val="EEF3F7"/>
          </a:solidFill>
          <a:ln>
            <a:solidFill>
              <a:srgbClr val="EEF3F7">
                <a:alpha val="0"/>
              </a:srgbClr>
            </a:solidFill>
          </a:ln>
        </p:spPr>
        <p:txBody>
          <a:bodyPr wrap="square" lIns="2032" tIns="2032" rIns="2032" bIns="2032" rtlCol="0" anchor="t">
            <a:normAutofit/>
          </a:bodyPr>
          <a:lstStyle/>
          <a:p>
            <a:pPr marL="0" indent="0">
              <a:buNone/>
            </a:pPr>
            <a:r>
              <a:rPr lang="en-US" sz="1820" b="1" dirty="0">
                <a:solidFill>
                  <a:srgbClr val="0B1F3A"/>
                </a:solidFill>
                <a:latin typeface="Aptos" pitchFamily="34" charset="0"/>
                <a:ea typeface="Aptos" pitchFamily="34" charset="-122"/>
                <a:cs typeface="Aptos" pitchFamily="34" charset="-120"/>
              </a:rPr>
              <a:t>Without translation…
</a:t>
            </a:r>
            <a:r>
              <a:rPr lang="en-US" sz="1550" dirty="0">
                <a:solidFill>
                  <a:srgbClr val="18212B"/>
                </a:solidFill>
                <a:latin typeface="Aptos" pitchFamily="34" charset="0"/>
                <a:ea typeface="Aptos" pitchFamily="34" charset="-122"/>
                <a:cs typeface="Aptos" pitchFamily="34" charset="-120"/>
              </a:rPr>
              <a:t>A worksheet alone may not create movement.</a:t>
            </a:r>
            <a:endParaRPr lang="en-US" sz="1820" dirty="0"/>
          </a:p>
        </p:txBody>
      </p:sp>
      <p:sp>
        <p:nvSpPr>
          <p:cNvPr id="10" name="Text 8"/>
          <p:cNvSpPr/>
          <p:nvPr/>
        </p:nvSpPr>
        <p:spPr>
          <a:xfrm>
            <a:off x="3840480" y="3154680"/>
            <a:ext cx="2743200" cy="1371600"/>
          </a:xfrm>
          <a:prstGeom prst="rect">
            <a:avLst/>
          </a:prstGeom>
          <a:solidFill>
            <a:srgbClr val="EEF3F7"/>
          </a:solidFill>
          <a:ln>
            <a:solidFill>
              <a:srgbClr val="EEF3F7">
                <a:alpha val="0"/>
              </a:srgbClr>
            </a:solidFill>
          </a:ln>
        </p:spPr>
        <p:txBody>
          <a:bodyPr wrap="square" lIns="2032" tIns="2032" rIns="2032" bIns="2032" rtlCol="0" anchor="t">
            <a:normAutofit/>
          </a:bodyPr>
          <a:lstStyle/>
          <a:p>
            <a:pPr marL="0" indent="0">
              <a:buNone/>
            </a:pPr>
            <a:r>
              <a:rPr lang="en-US" sz="1820" b="1" dirty="0">
                <a:solidFill>
                  <a:srgbClr val="0B1F3A"/>
                </a:solidFill>
                <a:latin typeface="Aptos" pitchFamily="34" charset="0"/>
                <a:ea typeface="Aptos" pitchFamily="34" charset="-122"/>
                <a:cs typeface="Aptos" pitchFamily="34" charset="-120"/>
              </a:rPr>
              <a:t>Without structure…
</a:t>
            </a:r>
            <a:r>
              <a:rPr lang="en-US" sz="1550" dirty="0">
                <a:solidFill>
                  <a:srgbClr val="18212B"/>
                </a:solidFill>
                <a:latin typeface="Aptos" pitchFamily="34" charset="0"/>
                <a:ea typeface="Aptos" pitchFamily="34" charset="-122"/>
                <a:cs typeface="Aptos" pitchFamily="34" charset="-120"/>
              </a:rPr>
              <a:t>A story alone may not create skill.</a:t>
            </a:r>
            <a:endParaRPr lang="en-US" sz="1820" dirty="0"/>
          </a:p>
        </p:txBody>
      </p:sp>
      <p:sp>
        <p:nvSpPr>
          <p:cNvPr id="11" name="Text 9"/>
          <p:cNvSpPr/>
          <p:nvPr/>
        </p:nvSpPr>
        <p:spPr>
          <a:xfrm>
            <a:off x="6784848" y="3154680"/>
            <a:ext cx="3657600" cy="1371600"/>
          </a:xfrm>
          <a:prstGeom prst="rect">
            <a:avLst/>
          </a:prstGeom>
          <a:solidFill>
            <a:srgbClr val="12355B"/>
          </a:solidFill>
          <a:ln>
            <a:solidFill>
              <a:srgbClr val="12355B">
                <a:alpha val="0"/>
              </a:srgbClr>
            </a:solidFill>
          </a:ln>
        </p:spPr>
        <p:txBody>
          <a:bodyPr wrap="square" lIns="2032" tIns="2032" rIns="2032" bIns="2032" rtlCol="0" anchor="t">
            <a:normAutofit/>
          </a:bodyPr>
          <a:lstStyle/>
          <a:p>
            <a:pPr marL="0" indent="0">
              <a:buNone/>
            </a:pPr>
            <a:r>
              <a:rPr lang="en-US" sz="1820" b="1" dirty="0">
                <a:solidFill>
                  <a:srgbClr val="FFFFFF"/>
                </a:solidFill>
                <a:latin typeface="Aptos" pitchFamily="34" charset="0"/>
                <a:ea typeface="Aptos" pitchFamily="34" charset="-122"/>
                <a:cs typeface="Aptos" pitchFamily="34" charset="-120"/>
              </a:rPr>
              <a:t>With both together…
</a:t>
            </a:r>
            <a:r>
              <a:rPr lang="en-US" sz="1550" dirty="0">
                <a:solidFill>
                  <a:srgbClr val="FFFFFF"/>
                </a:solidFill>
                <a:latin typeface="Aptos" pitchFamily="34" charset="0"/>
                <a:ea typeface="Aptos" pitchFamily="34" charset="-122"/>
                <a:cs typeface="Aptos" pitchFamily="34" charset="-120"/>
              </a:rPr>
              <a:t>The pathway to change often becomes more reachable.</a:t>
            </a:r>
            <a:endParaRPr lang="en-US" sz="1820" dirty="0"/>
          </a:p>
        </p:txBody>
      </p:sp>
      <p:sp>
        <p:nvSpPr>
          <p:cNvPr id="12" name="Text 10"/>
          <p:cNvSpPr/>
          <p:nvPr/>
        </p:nvSpPr>
        <p:spPr>
          <a:xfrm>
            <a:off x="1152144" y="5138928"/>
            <a:ext cx="9738360" cy="457200"/>
          </a:xfrm>
          <a:prstGeom prst="rect">
            <a:avLst/>
          </a:prstGeom>
          <a:solidFill>
            <a:srgbClr val="E6F5F4"/>
          </a:solidFill>
          <a:ln>
            <a:solidFill>
              <a:srgbClr val="E6F5F4">
                <a:alpha val="0"/>
              </a:srgbClr>
            </a:solidFill>
          </a:ln>
        </p:spPr>
        <p:txBody>
          <a:bodyPr wrap="square" lIns="508" tIns="508" rIns="508" bIns="508" rtlCol="0" anchor="ctr">
            <a:normAutofit/>
          </a:bodyPr>
          <a:lstStyle/>
          <a:p>
            <a:pPr marL="0" indent="0" algn="ctr">
              <a:buNone/>
            </a:pPr>
            <a:r>
              <a:rPr lang="en-US" sz="1650" b="1" dirty="0">
                <a:solidFill>
                  <a:srgbClr val="0B1F3A"/>
                </a:solidFill>
                <a:latin typeface="Aptos" pitchFamily="34" charset="0"/>
                <a:ea typeface="Aptos" pitchFamily="34" charset="-122"/>
                <a:cs typeface="Aptos" pitchFamily="34" charset="-120"/>
              </a:rPr>
              <a:t>“Here is a tool” + “I have used something like this, and it can help.”</a:t>
            </a:r>
            <a:endParaRPr lang="en-US" sz="1650" dirty="0"/>
          </a:p>
        </p:txBody>
      </p:sp>
      <p:sp>
        <p:nvSpPr>
          <p:cNvPr id="25" name="Slide Number Placeholder 0"/>
          <p:cNvSpPr>
            <a:spLocks noGrp="1"/>
          </p:cNvSpPr>
          <p:nvPr>
            <p:ph type="sldNum" sz="quarter" idx="4294967295"/>
          </p:nvPr>
        </p:nvSpPr>
        <p:spPr>
          <a:xfrm>
            <a:off x="11475720" y="6400800"/>
            <a:ext cx="320040" cy="201168"/>
          </a:xfrm>
          <a:prstGeom prst="rect">
            <a:avLst/>
          </a:prstGeom>
          <a:extLst>
            <a:ext uri="{C572A759-6A51-4108-AA02-DFA0A04FC94B}">
              <ma14:wrappingTextBoxFlag xmlns:ma14="http://schemas.microsoft.com/office/mac/drawingml/2011/main" xmlns="" val="0"/>
            </a:ext>
          </a:extLst>
        </p:spPr>
        <p:txBody>
          <a:bodyPr/>
          <a:lstStyle>
            <a:lvl1pPr>
              <a:defRPr sz="900">
                <a:solidFill>
                  <a:srgbClr val="7B8794"/>
                </a:solidFill>
                <a:latin typeface="Aptos"/>
                <a:ea typeface="Aptos"/>
                <a:cs typeface="Aptos"/>
              </a:defRPr>
            </a:lvl1pPr>
          </a:lstStyle>
          <a:p>
            <a:pPr algn="r"/>
            <a:fld id="{F7021451-1387-4CA6-816F-3879F97B5CBC}" type="slidenum">
              <a:rPr lang="en-US" b="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7F5F1"/>
        </a:solidFill>
        <a:effectLst/>
      </p:bgPr>
    </p:bg>
    <p:spTree>
      <p:nvGrpSpPr>
        <p:cNvPr id="1" name=""/>
        <p:cNvGrpSpPr/>
        <p:nvPr/>
      </p:nvGrpSpPr>
      <p:grpSpPr>
        <a:xfrm>
          <a:off x="0" y="0"/>
          <a:ext cx="0" cy="0"/>
          <a:chOff x="0" y="0"/>
          <a:chExt cx="0" cy="0"/>
        </a:xfrm>
      </p:grpSpPr>
      <p:sp>
        <p:nvSpPr>
          <p:cNvPr id="2" name="Shape 0"/>
          <p:cNvSpPr/>
          <p:nvPr/>
        </p:nvSpPr>
        <p:spPr>
          <a:xfrm>
            <a:off x="0" y="0"/>
            <a:ext cx="12191695" cy="109728"/>
          </a:xfrm>
          <a:prstGeom prst="rect">
            <a:avLst/>
          </a:prstGeom>
          <a:solidFill>
            <a:srgbClr val="0B1F3A"/>
          </a:solidFill>
          <a:ln w="12700">
            <a:solidFill>
              <a:srgbClr val="0B1F3A">
                <a:alpha val="0"/>
              </a:srgbClr>
            </a:solidFill>
            <a:prstDash val="solid"/>
          </a:ln>
        </p:spPr>
      </p:sp>
      <p:pic>
        <p:nvPicPr>
          <p:cNvPr id="3" name="Image 0" descr="/mnt/data/team_meeting.jpg"/>
          <p:cNvPicPr>
            <a:picLocks noChangeAspect="1"/>
          </p:cNvPicPr>
          <p:nvPr/>
        </p:nvPicPr>
        <p:blipFill>
          <a:blip r:embed="rId3"/>
          <a:srcRect l="26944" r="26944"/>
          <a:stretch/>
        </p:blipFill>
        <p:spPr>
          <a:xfrm>
            <a:off x="0" y="109728"/>
            <a:ext cx="5532120" cy="6748272"/>
          </a:xfrm>
          <a:prstGeom prst="rect">
            <a:avLst/>
          </a:prstGeom>
        </p:spPr>
      </p:pic>
      <p:sp>
        <p:nvSpPr>
          <p:cNvPr id="4" name="Text 1"/>
          <p:cNvSpPr/>
          <p:nvPr/>
        </p:nvSpPr>
        <p:spPr>
          <a:xfrm>
            <a:off x="5870448" y="822960"/>
            <a:ext cx="5577840" cy="5193792"/>
          </a:xfrm>
          <a:prstGeom prst="rect">
            <a:avLst/>
          </a:prstGeom>
          <a:solidFill>
            <a:srgbClr val="12355B"/>
          </a:solidFill>
          <a:ln>
            <a:solidFill>
              <a:srgbClr val="12355B">
                <a:alpha val="0"/>
              </a:srgbClr>
            </a:solidFill>
          </a:ln>
        </p:spPr>
        <p:txBody>
          <a:bodyPr wrap="square" lIns="3048" tIns="3048" rIns="3048" bIns="3048" rtlCol="0" anchor="t">
            <a:normAutofit/>
          </a:bodyPr>
          <a:lstStyle/>
          <a:p>
            <a:pPr marL="0" indent="0">
              <a:buNone/>
            </a:pPr>
            <a:r>
              <a:rPr lang="en-US" sz="2500" b="1" dirty="0">
                <a:solidFill>
                  <a:srgbClr val="FFFFFF"/>
                </a:solidFill>
                <a:latin typeface="Aptos" pitchFamily="34" charset="0"/>
                <a:ea typeface="Aptos" pitchFamily="34" charset="-122"/>
                <a:cs typeface="Aptos" pitchFamily="34" charset="-120"/>
              </a:rPr>
              <a:t>Interactive discussion:</a:t>
            </a:r>
          </a:p>
          <a:p>
            <a:pPr marL="0" indent="0">
              <a:buNone/>
            </a:pPr>
            <a:r>
              <a:rPr lang="en-US" sz="2500" b="1" dirty="0">
                <a:solidFill>
                  <a:srgbClr val="FFFFFF"/>
                </a:solidFill>
                <a:latin typeface="Aptos" pitchFamily="34" charset="0"/>
                <a:ea typeface="Aptos" pitchFamily="34" charset="-122"/>
                <a:cs typeface="Aptos" pitchFamily="34" charset="-120"/>
              </a:rPr>
              <a:t>
</a:t>
            </a:r>
            <a:r>
              <a:rPr lang="en-US" sz="1750" dirty="0">
                <a:solidFill>
                  <a:srgbClr val="FFFFFF"/>
                </a:solidFill>
                <a:latin typeface="Aptos" pitchFamily="34" charset="0"/>
                <a:ea typeface="Aptos" pitchFamily="34" charset="-122"/>
                <a:cs typeface="Aptos" pitchFamily="34" charset="-120"/>
              </a:rPr>
              <a:t>Where, in your own setting, is there the greatest opportunity to strengthen collaboration between SMART-based structure and peer-based support?</a:t>
            </a:r>
            <a:endParaRPr lang="en-US" sz="2500" dirty="0"/>
          </a:p>
          <a:p>
            <a:pPr marL="0" indent="0">
              <a:buNone/>
            </a:pPr>
            <a:endParaRPr lang="en-US" sz="2500" dirty="0"/>
          </a:p>
          <a:p>
            <a:pPr marL="0" indent="0">
              <a:buNone/>
            </a:pPr>
            <a:r>
              <a:rPr lang="en-US" sz="1750" dirty="0">
                <a:solidFill>
                  <a:srgbClr val="FFFFFF"/>
                </a:solidFill>
                <a:latin typeface="Aptos" pitchFamily="34" charset="0"/>
                <a:ea typeface="Aptos" pitchFamily="34" charset="-122"/>
                <a:cs typeface="Aptos" pitchFamily="34" charset="-120"/>
              </a:rPr>
              <a:t>1. What currently works well?</a:t>
            </a:r>
            <a:endParaRPr lang="en-US" sz="2500" dirty="0"/>
          </a:p>
          <a:p>
            <a:pPr marL="0" indent="0">
              <a:buNone/>
            </a:pPr>
            <a:r>
              <a:rPr lang="en-US" sz="1750" dirty="0">
                <a:solidFill>
                  <a:srgbClr val="FFFFFF"/>
                </a:solidFill>
                <a:latin typeface="Aptos" pitchFamily="34" charset="0"/>
                <a:ea typeface="Aptos" pitchFamily="34" charset="-122"/>
                <a:cs typeface="Aptos" pitchFamily="34" charset="-120"/>
              </a:rPr>
              <a:t>2. Where is the gap between structure and connection?</a:t>
            </a:r>
            <a:endParaRPr lang="en-US" sz="2500" dirty="0"/>
          </a:p>
          <a:p>
            <a:pPr marL="0" indent="0">
              <a:buNone/>
            </a:pPr>
            <a:r>
              <a:rPr lang="en-US" sz="1750" dirty="0">
                <a:solidFill>
                  <a:srgbClr val="FFFFFF"/>
                </a:solidFill>
                <a:latin typeface="Aptos" pitchFamily="34" charset="0"/>
                <a:ea typeface="Aptos" pitchFamily="34" charset="-122"/>
                <a:cs typeface="Aptos" pitchFamily="34" charset="-120"/>
              </a:rPr>
              <a:t>3. What is one practical step that could strengthen collaboration?</a:t>
            </a:r>
            <a:endParaRPr lang="en-US" sz="2500" dirty="0"/>
          </a:p>
        </p:txBody>
      </p:sp>
      <p:sp>
        <p:nvSpPr>
          <p:cNvPr id="25" name="Slide Number Placeholder 0"/>
          <p:cNvSpPr>
            <a:spLocks noGrp="1"/>
          </p:cNvSpPr>
          <p:nvPr>
            <p:ph type="sldNum" sz="quarter" idx="4294967295"/>
          </p:nvPr>
        </p:nvSpPr>
        <p:spPr>
          <a:xfrm>
            <a:off x="11475720" y="6400800"/>
            <a:ext cx="320040" cy="201168"/>
          </a:xfrm>
          <a:prstGeom prst="rect">
            <a:avLst/>
          </a:prstGeom>
          <a:extLst>
            <a:ext uri="{C572A759-6A51-4108-AA02-DFA0A04FC94B}">
              <ma14:wrappingTextBoxFlag xmlns:ma14="http://schemas.microsoft.com/office/mac/drawingml/2011/main" xmlns="" val="0"/>
            </a:ext>
          </a:extLst>
        </p:spPr>
        <p:txBody>
          <a:bodyPr/>
          <a:lstStyle>
            <a:lvl1pPr>
              <a:defRPr sz="900">
                <a:solidFill>
                  <a:srgbClr val="7B8794"/>
                </a:solidFill>
                <a:latin typeface="Aptos"/>
                <a:ea typeface="Aptos"/>
                <a:cs typeface="Aptos"/>
              </a:defRPr>
            </a:lvl1pPr>
          </a:lstStyle>
          <a:p>
            <a:pPr algn="r"/>
            <a:fld id="{F7021451-1387-4CA6-816F-3879F97B5CBC}" type="slidenum">
              <a:rPr lang="en-US" b="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Shape 0"/>
          <p:cNvSpPr/>
          <p:nvPr/>
        </p:nvSpPr>
        <p:spPr>
          <a:xfrm>
            <a:off x="0" y="0"/>
            <a:ext cx="12191695" cy="109728"/>
          </a:xfrm>
          <a:prstGeom prst="rect">
            <a:avLst/>
          </a:prstGeom>
          <a:solidFill>
            <a:srgbClr val="F28C28"/>
          </a:solidFill>
          <a:ln w="12700">
            <a:solidFill>
              <a:srgbClr val="F28C28">
                <a:alpha val="0"/>
              </a:srgbClr>
            </a:solidFill>
            <a:prstDash val="solid"/>
          </a:ln>
        </p:spPr>
      </p:sp>
      <p:sp>
        <p:nvSpPr>
          <p:cNvPr id="3" name="Text 1"/>
          <p:cNvSpPr/>
          <p:nvPr/>
        </p:nvSpPr>
        <p:spPr>
          <a:xfrm>
            <a:off x="594360" y="347472"/>
            <a:ext cx="8138160" cy="457200"/>
          </a:xfrm>
          <a:prstGeom prst="rect">
            <a:avLst/>
          </a:prstGeom>
          <a:noFill/>
          <a:ln/>
        </p:spPr>
        <p:txBody>
          <a:bodyPr wrap="square" lIns="0" tIns="0" rIns="0" bIns="0" rtlCol="0" anchor="ctr"/>
          <a:lstStyle/>
          <a:p>
            <a:pPr marL="0" indent="0">
              <a:buNone/>
            </a:pPr>
            <a:r>
              <a:rPr lang="en-US" sz="2800" b="1" dirty="0">
                <a:solidFill>
                  <a:srgbClr val="FFFFFF"/>
                </a:solidFill>
                <a:latin typeface="Aptos Display" pitchFamily="34" charset="0"/>
                <a:ea typeface="Aptos Display" pitchFamily="34" charset="-122"/>
                <a:cs typeface="Aptos Display" pitchFamily="34" charset="-120"/>
              </a:rPr>
              <a:t>Key takeaways and closing reflection:</a:t>
            </a:r>
            <a:endParaRPr lang="en-US" sz="2800" dirty="0"/>
          </a:p>
        </p:txBody>
      </p:sp>
      <p:sp>
        <p:nvSpPr>
          <p:cNvPr id="4" name="Text 2"/>
          <p:cNvSpPr/>
          <p:nvPr/>
        </p:nvSpPr>
        <p:spPr>
          <a:xfrm>
            <a:off x="786384" y="1325880"/>
            <a:ext cx="4892040" cy="1170432"/>
          </a:xfrm>
          <a:prstGeom prst="rect">
            <a:avLst/>
          </a:prstGeom>
          <a:solidFill>
            <a:srgbClr val="12355B"/>
          </a:solidFill>
          <a:ln>
            <a:solidFill>
              <a:srgbClr val="12355B">
                <a:alpha val="0"/>
              </a:srgbClr>
            </a:solidFill>
          </a:ln>
        </p:spPr>
        <p:txBody>
          <a:bodyPr wrap="square" lIns="2032" tIns="2032" rIns="2032" bIns="2032" rtlCol="0" anchor="t">
            <a:normAutofit/>
          </a:bodyPr>
          <a:lstStyle/>
          <a:p>
            <a:pPr marL="0" indent="0">
              <a:buNone/>
            </a:pPr>
            <a:r>
              <a:rPr lang="en-US" sz="2000" b="1" dirty="0">
                <a:solidFill>
                  <a:srgbClr val="FFFFFF"/>
                </a:solidFill>
                <a:latin typeface="Aptos" pitchFamily="34" charset="0"/>
                <a:ea typeface="Aptos" pitchFamily="34" charset="-122"/>
                <a:cs typeface="Aptos" pitchFamily="34" charset="-120"/>
              </a:rPr>
              <a:t>1. SMART Recovery provides strong tools
</a:t>
            </a:r>
            <a:r>
              <a:rPr lang="en-US" sz="1550" dirty="0">
                <a:solidFill>
                  <a:srgbClr val="FFFFFF"/>
                </a:solidFill>
                <a:latin typeface="Aptos" pitchFamily="34" charset="0"/>
                <a:ea typeface="Aptos" pitchFamily="34" charset="-122"/>
                <a:cs typeface="Aptos" pitchFamily="34" charset="-120"/>
              </a:rPr>
              <a:t>Practical, evidence-based support for self-management and recovery growth.</a:t>
            </a:r>
            <a:endParaRPr lang="en-US" sz="2000" dirty="0"/>
          </a:p>
        </p:txBody>
      </p:sp>
      <p:sp>
        <p:nvSpPr>
          <p:cNvPr id="5" name="Text 3"/>
          <p:cNvSpPr/>
          <p:nvPr/>
        </p:nvSpPr>
        <p:spPr>
          <a:xfrm>
            <a:off x="786384" y="2697480"/>
            <a:ext cx="4892040" cy="1170432"/>
          </a:xfrm>
          <a:prstGeom prst="rect">
            <a:avLst/>
          </a:prstGeom>
          <a:solidFill>
            <a:srgbClr val="8B4C13"/>
          </a:solidFill>
          <a:ln>
            <a:solidFill>
              <a:srgbClr val="8B4C13">
                <a:alpha val="0"/>
              </a:srgbClr>
            </a:solidFill>
          </a:ln>
        </p:spPr>
        <p:txBody>
          <a:bodyPr wrap="square" lIns="2032" tIns="2032" rIns="2032" bIns="2032" rtlCol="0" anchor="t">
            <a:normAutofit/>
          </a:bodyPr>
          <a:lstStyle/>
          <a:p>
            <a:pPr marL="0" indent="0">
              <a:buNone/>
            </a:pPr>
            <a:r>
              <a:rPr lang="en-US" sz="2000" b="1" dirty="0">
                <a:solidFill>
                  <a:srgbClr val="FFFFFF"/>
                </a:solidFill>
                <a:latin typeface="Aptos" pitchFamily="34" charset="0"/>
                <a:ea typeface="Aptos" pitchFamily="34" charset="-122"/>
                <a:cs typeface="Aptos" pitchFamily="34" charset="-120"/>
              </a:rPr>
              <a:t>2. Authentic peer support deepens engagement
</a:t>
            </a:r>
            <a:r>
              <a:rPr lang="en-US" sz="1550" dirty="0">
                <a:solidFill>
                  <a:srgbClr val="FFFFFF"/>
                </a:solidFill>
                <a:latin typeface="Aptos" pitchFamily="34" charset="0"/>
                <a:ea typeface="Aptos" pitchFamily="34" charset="-122"/>
                <a:cs typeface="Aptos" pitchFamily="34" charset="-120"/>
              </a:rPr>
              <a:t>Lived credibility, trust, hope, and relational connection strengthen uptake.</a:t>
            </a:r>
            <a:endParaRPr lang="en-US" sz="2000" dirty="0"/>
          </a:p>
        </p:txBody>
      </p:sp>
      <p:sp>
        <p:nvSpPr>
          <p:cNvPr id="6" name="Text 4"/>
          <p:cNvSpPr/>
          <p:nvPr/>
        </p:nvSpPr>
        <p:spPr>
          <a:xfrm>
            <a:off x="786384" y="4069080"/>
            <a:ext cx="4892040" cy="1170432"/>
          </a:xfrm>
          <a:prstGeom prst="rect">
            <a:avLst/>
          </a:prstGeom>
          <a:solidFill>
            <a:srgbClr val="1C6C70"/>
          </a:solidFill>
          <a:ln>
            <a:solidFill>
              <a:srgbClr val="1C6C70">
                <a:alpha val="0"/>
              </a:srgbClr>
            </a:solidFill>
          </a:ln>
        </p:spPr>
        <p:txBody>
          <a:bodyPr wrap="square" lIns="2032" tIns="2032" rIns="2032" bIns="2032" rtlCol="0" anchor="t">
            <a:normAutofit/>
          </a:bodyPr>
          <a:lstStyle/>
          <a:p>
            <a:pPr marL="0" indent="0">
              <a:buNone/>
            </a:pPr>
            <a:r>
              <a:rPr lang="en-US" sz="2000" b="1" dirty="0">
                <a:solidFill>
                  <a:srgbClr val="FFFFFF"/>
                </a:solidFill>
                <a:latin typeface="Aptos" pitchFamily="34" charset="0"/>
                <a:ea typeface="Aptos" pitchFamily="34" charset="-122"/>
                <a:cs typeface="Aptos" pitchFamily="34" charset="-120"/>
              </a:rPr>
              <a:t>3. Intentional integration builds sustainable support
</a:t>
            </a:r>
            <a:r>
              <a:rPr lang="en-US" sz="1550" dirty="0">
                <a:solidFill>
                  <a:srgbClr val="FFFFFF"/>
                </a:solidFill>
                <a:latin typeface="Aptos" pitchFamily="34" charset="0"/>
                <a:ea typeface="Aptos" pitchFamily="34" charset="-122"/>
                <a:cs typeface="Aptos" pitchFamily="34" charset="-120"/>
              </a:rPr>
              <a:t>The result can be stronger empowerment, better collaboration, and more durable recovery culture.</a:t>
            </a:r>
            <a:endParaRPr lang="en-US" sz="2000" dirty="0"/>
          </a:p>
        </p:txBody>
      </p:sp>
      <p:sp>
        <p:nvSpPr>
          <p:cNvPr id="7" name="Text 5"/>
          <p:cNvSpPr/>
          <p:nvPr/>
        </p:nvSpPr>
        <p:spPr>
          <a:xfrm>
            <a:off x="6199632" y="1481328"/>
            <a:ext cx="5084064" cy="1143000"/>
          </a:xfrm>
          <a:prstGeom prst="rect">
            <a:avLst/>
          </a:prstGeom>
          <a:noFill/>
          <a:ln/>
        </p:spPr>
        <p:txBody>
          <a:bodyPr wrap="square" lIns="0" tIns="0" rIns="0" bIns="0" rtlCol="0" anchor="ctr">
            <a:normAutofit/>
          </a:bodyPr>
          <a:lstStyle/>
          <a:p>
            <a:pPr marL="0" indent="0">
              <a:buNone/>
            </a:pPr>
            <a:r>
              <a:rPr lang="en-US" sz="2400" b="1" dirty="0">
                <a:solidFill>
                  <a:srgbClr val="FFFFFF"/>
                </a:solidFill>
                <a:latin typeface="Aptos Display" pitchFamily="34" charset="0"/>
                <a:ea typeface="Aptos Display" pitchFamily="34" charset="-122"/>
                <a:cs typeface="Aptos Display" pitchFamily="34" charset="-120"/>
              </a:rPr>
              <a:t>People do not have to choose between structure and human connection.</a:t>
            </a:r>
            <a:endParaRPr lang="en-US" sz="2400" dirty="0"/>
          </a:p>
        </p:txBody>
      </p:sp>
      <p:sp>
        <p:nvSpPr>
          <p:cNvPr id="8" name="Text 6"/>
          <p:cNvSpPr/>
          <p:nvPr/>
        </p:nvSpPr>
        <p:spPr>
          <a:xfrm>
            <a:off x="6199632" y="2743200"/>
            <a:ext cx="5084064" cy="1828800"/>
          </a:xfrm>
          <a:prstGeom prst="rect">
            <a:avLst/>
          </a:prstGeom>
          <a:noFill/>
          <a:ln/>
        </p:spPr>
        <p:txBody>
          <a:bodyPr wrap="square" lIns="0" tIns="0" rIns="0" bIns="0" rtlCol="0" anchor="ctr">
            <a:normAutofit/>
          </a:bodyPr>
          <a:lstStyle/>
          <a:p>
            <a:pPr marL="0" indent="0">
              <a:buNone/>
            </a:pPr>
            <a:r>
              <a:rPr lang="en-US" sz="1700" dirty="0">
                <a:solidFill>
                  <a:srgbClr val="D7E2ED"/>
                </a:solidFill>
                <a:latin typeface="Aptos" pitchFamily="34" charset="0"/>
                <a:ea typeface="Aptos" pitchFamily="34" charset="-122"/>
                <a:cs typeface="Aptos" pitchFamily="34" charset="-120"/>
              </a:rPr>
              <a:t>When SMART meets peer in a thoughtful and authentic way, people gain both practical tools for change and relational confidence that change is possible. That combination can strengthen individual recovery and the recovery culture of the communities we serve.</a:t>
            </a:r>
            <a:endParaRPr lang="en-US" sz="1700" dirty="0"/>
          </a:p>
        </p:txBody>
      </p:sp>
      <p:sp>
        <p:nvSpPr>
          <p:cNvPr id="9" name="Text 7"/>
          <p:cNvSpPr/>
          <p:nvPr/>
        </p:nvSpPr>
        <p:spPr>
          <a:xfrm>
            <a:off x="6199632" y="5230368"/>
            <a:ext cx="4160520" cy="438912"/>
          </a:xfrm>
          <a:prstGeom prst="rect">
            <a:avLst/>
          </a:prstGeom>
          <a:solidFill>
            <a:srgbClr val="F7B267"/>
          </a:solidFill>
          <a:ln>
            <a:solidFill>
              <a:srgbClr val="F7B267">
                <a:alpha val="0"/>
              </a:srgbClr>
            </a:solidFill>
          </a:ln>
        </p:spPr>
        <p:txBody>
          <a:bodyPr wrap="square" lIns="508" tIns="508" rIns="508" bIns="508" rtlCol="0" anchor="ctr">
            <a:normAutofit/>
          </a:bodyPr>
          <a:lstStyle/>
          <a:p>
            <a:pPr marL="0" indent="0" algn="ctr">
              <a:buNone/>
            </a:pPr>
            <a:r>
              <a:rPr lang="en-US" sz="1650" b="1" dirty="0">
                <a:solidFill>
                  <a:srgbClr val="0B1F3A"/>
                </a:solidFill>
                <a:latin typeface="Aptos" pitchFamily="34" charset="0"/>
                <a:ea typeface="Aptos" pitchFamily="34" charset="-122"/>
                <a:cs typeface="Aptos" pitchFamily="34" charset="-120"/>
              </a:rPr>
              <a:t>Thank you • Questions or reflections?</a:t>
            </a:r>
            <a:endParaRPr lang="en-US" sz="1650" dirty="0"/>
          </a:p>
        </p:txBody>
      </p:sp>
      <p:sp>
        <p:nvSpPr>
          <p:cNvPr id="25" name="Slide Number Placeholder 0"/>
          <p:cNvSpPr>
            <a:spLocks noGrp="1"/>
          </p:cNvSpPr>
          <p:nvPr>
            <p:ph type="sldNum" sz="quarter" idx="4294967295"/>
          </p:nvPr>
        </p:nvSpPr>
        <p:spPr>
          <a:xfrm>
            <a:off x="11475720" y="6400800"/>
            <a:ext cx="320040" cy="201168"/>
          </a:xfrm>
          <a:prstGeom prst="rect">
            <a:avLst/>
          </a:prstGeom>
          <a:extLst>
            <a:ext uri="{C572A759-6A51-4108-AA02-DFA0A04FC94B}">
              <ma14:wrappingTextBoxFlag xmlns:ma14="http://schemas.microsoft.com/office/mac/drawingml/2011/main" xmlns="" val="0"/>
            </a:ext>
          </a:extLst>
        </p:spPr>
        <p:txBody>
          <a:bodyPr/>
          <a:lstStyle>
            <a:lvl1pPr>
              <a:defRPr sz="900">
                <a:solidFill>
                  <a:srgbClr val="C7D2E1"/>
                </a:solidFill>
                <a:latin typeface="Aptos"/>
                <a:ea typeface="Aptos"/>
                <a:cs typeface="Aptos"/>
              </a:defRPr>
            </a:lvl1pPr>
          </a:lstStyle>
          <a:p>
            <a:pPr algn="r"/>
            <a:fld id="{F7021451-1387-4CA6-816F-3879F97B5CBC}" type="slidenum">
              <a:rPr lang="en-US" b="0"/>
              <a:t>16</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2191695" cy="109728"/>
          </a:xfrm>
          <a:prstGeom prst="rect">
            <a:avLst/>
          </a:prstGeom>
          <a:solidFill>
            <a:srgbClr val="0B1F3A"/>
          </a:solidFill>
          <a:ln w="12700">
            <a:solidFill>
              <a:srgbClr val="0B1F3A">
                <a:alpha val="0"/>
              </a:srgbClr>
            </a:solidFill>
            <a:prstDash val="solid"/>
          </a:ln>
        </p:spPr>
      </p:sp>
      <p:sp>
        <p:nvSpPr>
          <p:cNvPr id="3" name="Text 1"/>
          <p:cNvSpPr/>
          <p:nvPr/>
        </p:nvSpPr>
        <p:spPr>
          <a:xfrm>
            <a:off x="594360" y="502920"/>
            <a:ext cx="8138160" cy="502920"/>
          </a:xfrm>
          <a:prstGeom prst="rect">
            <a:avLst/>
          </a:prstGeom>
          <a:noFill/>
          <a:ln/>
        </p:spPr>
        <p:txBody>
          <a:bodyPr wrap="square" lIns="0" tIns="0" rIns="0" bIns="0" rtlCol="0" anchor="ctr"/>
          <a:lstStyle/>
          <a:p>
            <a:pPr marL="0" indent="0">
              <a:buNone/>
            </a:pPr>
            <a:r>
              <a:rPr lang="en-US" sz="2800" b="1" dirty="0">
                <a:solidFill>
                  <a:srgbClr val="0B1F3A"/>
                </a:solidFill>
                <a:latin typeface="Aptos Display" pitchFamily="34" charset="0"/>
                <a:ea typeface="Aptos Display" pitchFamily="34" charset="-122"/>
                <a:cs typeface="Aptos Display" pitchFamily="34" charset="-120"/>
              </a:rPr>
              <a:t>Session focus:</a:t>
            </a:r>
            <a:endParaRPr lang="en-US" sz="2800" dirty="0"/>
          </a:p>
        </p:txBody>
      </p:sp>
      <p:sp>
        <p:nvSpPr>
          <p:cNvPr id="4" name="Text 2"/>
          <p:cNvSpPr/>
          <p:nvPr/>
        </p:nvSpPr>
        <p:spPr>
          <a:xfrm>
            <a:off x="594360" y="877824"/>
            <a:ext cx="8138160" cy="256032"/>
          </a:xfrm>
          <a:prstGeom prst="rect">
            <a:avLst/>
          </a:prstGeom>
          <a:noFill/>
          <a:ln/>
        </p:spPr>
        <p:txBody>
          <a:bodyPr wrap="square" lIns="0" tIns="0" rIns="0" bIns="0" rtlCol="0" anchor="ctr"/>
          <a:lstStyle/>
          <a:p>
            <a:pPr marL="0" indent="0">
              <a:buNone/>
            </a:pPr>
            <a:endParaRPr lang="en-US" sz="1150" dirty="0"/>
          </a:p>
        </p:txBody>
      </p:sp>
      <p:sp>
        <p:nvSpPr>
          <p:cNvPr id="5" name="Text 3"/>
          <p:cNvSpPr/>
          <p:nvPr/>
        </p:nvSpPr>
        <p:spPr>
          <a:xfrm>
            <a:off x="658368" y="1371600"/>
            <a:ext cx="4983480" cy="1508760"/>
          </a:xfrm>
          <a:prstGeom prst="rect">
            <a:avLst/>
          </a:prstGeom>
          <a:noFill/>
          <a:ln/>
        </p:spPr>
        <p:txBody>
          <a:bodyPr wrap="square" lIns="0" tIns="0" rIns="0" bIns="0" rtlCol="0" anchor="ctr">
            <a:normAutofit/>
          </a:bodyPr>
          <a:lstStyle/>
          <a:p>
            <a:pPr marL="0" indent="0">
              <a:buNone/>
            </a:pPr>
            <a:r>
              <a:rPr lang="en-US" sz="2250" b="1" dirty="0">
                <a:solidFill>
                  <a:srgbClr val="0B1F3A"/>
                </a:solidFill>
                <a:latin typeface="Aptos Display" pitchFamily="34" charset="0"/>
                <a:ea typeface="Aptos Display" pitchFamily="34" charset="-122"/>
                <a:cs typeface="Aptos Display" pitchFamily="34" charset="-120"/>
              </a:rPr>
              <a:t>What happens when SMART Recovery’s evidence-based structure and the relational strength of authentic peer support are intentionally combined?</a:t>
            </a:r>
            <a:endParaRPr lang="en-US" sz="2250" dirty="0"/>
          </a:p>
        </p:txBody>
      </p:sp>
      <p:sp>
        <p:nvSpPr>
          <p:cNvPr id="6" name="Text 4"/>
          <p:cNvSpPr/>
          <p:nvPr/>
        </p:nvSpPr>
        <p:spPr>
          <a:xfrm>
            <a:off x="658368" y="3255264"/>
            <a:ext cx="3337560" cy="384048"/>
          </a:xfrm>
          <a:prstGeom prst="rect">
            <a:avLst/>
          </a:prstGeom>
          <a:solidFill>
            <a:srgbClr val="DCEAF5"/>
          </a:solidFill>
          <a:ln>
            <a:solidFill>
              <a:srgbClr val="DCEAF5">
                <a:alpha val="0"/>
              </a:srgbClr>
            </a:solidFill>
          </a:ln>
        </p:spPr>
        <p:txBody>
          <a:bodyPr wrap="square" lIns="508" tIns="508" rIns="508" bIns="508" rtlCol="0" anchor="ctr">
            <a:normAutofit/>
          </a:bodyPr>
          <a:lstStyle/>
          <a:p>
            <a:pPr marL="0" indent="0" algn="ctr">
              <a:buNone/>
            </a:pPr>
            <a:r>
              <a:rPr lang="en-US" sz="1420" b="1" dirty="0">
                <a:solidFill>
                  <a:srgbClr val="0B1F3A"/>
                </a:solidFill>
                <a:latin typeface="Aptos" pitchFamily="34" charset="0"/>
                <a:ea typeface="Aptos" pitchFamily="34" charset="-122"/>
                <a:cs typeface="Aptos" pitchFamily="34" charset="-120"/>
              </a:rPr>
              <a:t>Not a choice between models</a:t>
            </a:r>
            <a:endParaRPr lang="en-US" sz="1420" dirty="0"/>
          </a:p>
        </p:txBody>
      </p:sp>
      <p:sp>
        <p:nvSpPr>
          <p:cNvPr id="7" name="Text 5"/>
          <p:cNvSpPr/>
          <p:nvPr/>
        </p:nvSpPr>
        <p:spPr>
          <a:xfrm>
            <a:off x="658368" y="3776472"/>
            <a:ext cx="3794760" cy="384048"/>
          </a:xfrm>
          <a:prstGeom prst="rect">
            <a:avLst/>
          </a:prstGeom>
          <a:solidFill>
            <a:srgbClr val="E6F5F4"/>
          </a:solidFill>
          <a:ln>
            <a:solidFill>
              <a:srgbClr val="E6F5F4">
                <a:alpha val="0"/>
              </a:srgbClr>
            </a:solidFill>
          </a:ln>
        </p:spPr>
        <p:txBody>
          <a:bodyPr wrap="square" lIns="508" tIns="508" rIns="508" bIns="508" rtlCol="0" anchor="ctr">
            <a:normAutofit/>
          </a:bodyPr>
          <a:lstStyle/>
          <a:p>
            <a:pPr marL="0" indent="0" algn="ctr">
              <a:buNone/>
            </a:pPr>
            <a:r>
              <a:rPr lang="en-US" sz="1420" b="1" dirty="0">
                <a:solidFill>
                  <a:srgbClr val="0B1F3A"/>
                </a:solidFill>
                <a:latin typeface="Aptos" pitchFamily="34" charset="0"/>
                <a:ea typeface="Aptos" pitchFamily="34" charset="-122"/>
                <a:cs typeface="Aptos" pitchFamily="34" charset="-120"/>
              </a:rPr>
              <a:t>A partnership that improves engagement</a:t>
            </a:r>
            <a:endParaRPr lang="en-US" sz="1420" dirty="0"/>
          </a:p>
        </p:txBody>
      </p:sp>
      <p:sp>
        <p:nvSpPr>
          <p:cNvPr id="8" name="Text 6"/>
          <p:cNvSpPr/>
          <p:nvPr/>
        </p:nvSpPr>
        <p:spPr>
          <a:xfrm>
            <a:off x="658368" y="4297680"/>
            <a:ext cx="4343400" cy="420624"/>
          </a:xfrm>
          <a:prstGeom prst="rect">
            <a:avLst/>
          </a:prstGeom>
          <a:solidFill>
            <a:srgbClr val="FFF0DF"/>
          </a:solidFill>
          <a:ln>
            <a:solidFill>
              <a:srgbClr val="FFF0DF">
                <a:alpha val="0"/>
              </a:srgbClr>
            </a:solidFill>
          </a:ln>
        </p:spPr>
        <p:txBody>
          <a:bodyPr wrap="square" lIns="508" tIns="508" rIns="508" bIns="508" rtlCol="0" anchor="ctr">
            <a:normAutofit/>
          </a:bodyPr>
          <a:lstStyle/>
          <a:p>
            <a:pPr marL="0" indent="0" algn="ctr">
              <a:buNone/>
            </a:pPr>
            <a:r>
              <a:rPr lang="en-US" sz="1420" b="1" dirty="0">
                <a:solidFill>
                  <a:srgbClr val="0B1F3A"/>
                </a:solidFill>
                <a:latin typeface="Aptos" pitchFamily="34" charset="0"/>
                <a:ea typeface="Aptos" pitchFamily="34" charset="-122"/>
                <a:cs typeface="Aptos" pitchFamily="34" charset="-120"/>
              </a:rPr>
              <a:t>A path to empowerment, collaboration, and growth</a:t>
            </a:r>
            <a:endParaRPr lang="en-US" sz="1420" dirty="0"/>
          </a:p>
        </p:txBody>
      </p:sp>
      <p:sp>
        <p:nvSpPr>
          <p:cNvPr id="9" name="Text 7"/>
          <p:cNvSpPr/>
          <p:nvPr/>
        </p:nvSpPr>
        <p:spPr>
          <a:xfrm>
            <a:off x="685800" y="6217920"/>
            <a:ext cx="10607040" cy="219456"/>
          </a:xfrm>
          <a:prstGeom prst="rect">
            <a:avLst/>
          </a:prstGeom>
          <a:noFill/>
          <a:ln/>
        </p:spPr>
        <p:txBody>
          <a:bodyPr wrap="square" lIns="0" tIns="0" rIns="0" bIns="0" rtlCol="0" anchor="ctr"/>
          <a:lstStyle/>
          <a:p>
            <a:pPr marL="0" indent="0" algn="l">
              <a:buNone/>
            </a:pPr>
            <a:r>
              <a:rPr lang="en-US" sz="1050" i="1" dirty="0">
                <a:solidFill>
                  <a:srgbClr val="5A6B7D"/>
                </a:solidFill>
                <a:latin typeface="Aptos" pitchFamily="34" charset="0"/>
                <a:ea typeface="Aptos" pitchFamily="34" charset="-122"/>
                <a:cs typeface="Aptos" pitchFamily="34" charset="-120"/>
              </a:rPr>
              <a:t>The goal is synergy: each approach strengthens the other.</a:t>
            </a:r>
            <a:endParaRPr lang="en-US" sz="1050" dirty="0"/>
          </a:p>
        </p:txBody>
      </p:sp>
      <p:sp>
        <p:nvSpPr>
          <p:cNvPr id="10" name="Text 8"/>
          <p:cNvSpPr/>
          <p:nvPr/>
        </p:nvSpPr>
        <p:spPr>
          <a:xfrm>
            <a:off x="6126480" y="1389888"/>
            <a:ext cx="2057400" cy="1207008"/>
          </a:xfrm>
          <a:prstGeom prst="rect">
            <a:avLst/>
          </a:prstGeom>
          <a:solidFill>
            <a:srgbClr val="DCEAF5"/>
          </a:solidFill>
          <a:ln>
            <a:solidFill>
              <a:srgbClr val="DCEAF5">
                <a:alpha val="0"/>
              </a:srgbClr>
            </a:solidFill>
          </a:ln>
        </p:spPr>
        <p:txBody>
          <a:bodyPr wrap="square" lIns="2032" tIns="2032" rIns="2032" bIns="2032" rtlCol="0" anchor="t">
            <a:normAutofit/>
          </a:bodyPr>
          <a:lstStyle/>
          <a:p>
            <a:pPr marL="0" indent="0">
              <a:buNone/>
            </a:pPr>
            <a:r>
              <a:rPr lang="en-US" sz="1700" b="1" dirty="0">
                <a:solidFill>
                  <a:srgbClr val="0B1F3A"/>
                </a:solidFill>
                <a:latin typeface="Aptos" pitchFamily="34" charset="0"/>
                <a:ea typeface="Aptos" pitchFamily="34" charset="-122"/>
                <a:cs typeface="Aptos" pitchFamily="34" charset="-120"/>
              </a:rPr>
              <a:t>SMART Recovery
</a:t>
            </a:r>
            <a:r>
              <a:rPr lang="en-US" sz="1420" dirty="0">
                <a:solidFill>
                  <a:srgbClr val="18212B"/>
                </a:solidFill>
                <a:latin typeface="Aptos" pitchFamily="34" charset="0"/>
                <a:ea typeface="Aptos" pitchFamily="34" charset="-122"/>
                <a:cs typeface="Aptos" pitchFamily="34" charset="-120"/>
              </a:rPr>
              <a:t>Structure, language, and tools for intentional change.</a:t>
            </a:r>
            <a:endParaRPr lang="en-US" sz="1700" dirty="0"/>
          </a:p>
        </p:txBody>
      </p:sp>
      <p:sp>
        <p:nvSpPr>
          <p:cNvPr id="11" name="Text 9"/>
          <p:cNvSpPr/>
          <p:nvPr/>
        </p:nvSpPr>
        <p:spPr>
          <a:xfrm>
            <a:off x="8595360" y="1389888"/>
            <a:ext cx="2057400" cy="1207008"/>
          </a:xfrm>
          <a:prstGeom prst="rect">
            <a:avLst/>
          </a:prstGeom>
          <a:solidFill>
            <a:srgbClr val="FFF0DF"/>
          </a:solidFill>
          <a:ln>
            <a:solidFill>
              <a:srgbClr val="FFF0DF">
                <a:alpha val="0"/>
              </a:srgbClr>
            </a:solidFill>
          </a:ln>
        </p:spPr>
        <p:txBody>
          <a:bodyPr wrap="square" lIns="2032" tIns="2032" rIns="2032" bIns="2032" rtlCol="0" anchor="t">
            <a:normAutofit/>
          </a:bodyPr>
          <a:lstStyle/>
          <a:p>
            <a:pPr marL="0" indent="0">
              <a:buNone/>
            </a:pPr>
            <a:r>
              <a:rPr lang="en-US" sz="1700" b="1" dirty="0">
                <a:solidFill>
                  <a:srgbClr val="0B1F3A"/>
                </a:solidFill>
                <a:latin typeface="Aptos" pitchFamily="34" charset="0"/>
                <a:ea typeface="Aptos" pitchFamily="34" charset="-122"/>
                <a:cs typeface="Aptos" pitchFamily="34" charset="-120"/>
              </a:rPr>
              <a:t>Peer support
</a:t>
            </a:r>
            <a:r>
              <a:rPr lang="en-US" sz="1420" dirty="0">
                <a:solidFill>
                  <a:srgbClr val="18212B"/>
                </a:solidFill>
                <a:latin typeface="Aptos" pitchFamily="34" charset="0"/>
                <a:ea typeface="Aptos" pitchFamily="34" charset="-122"/>
                <a:cs typeface="Aptos" pitchFamily="34" charset="-120"/>
              </a:rPr>
              <a:t>Trust, hope, and connection grounded in lived experience.</a:t>
            </a:r>
            <a:endParaRPr lang="en-US" sz="1700" dirty="0"/>
          </a:p>
        </p:txBody>
      </p:sp>
      <p:sp>
        <p:nvSpPr>
          <p:cNvPr id="12" name="Shape 10"/>
          <p:cNvSpPr/>
          <p:nvPr/>
        </p:nvSpPr>
        <p:spPr>
          <a:xfrm>
            <a:off x="7114032" y="2852928"/>
            <a:ext cx="438912" cy="402336"/>
          </a:xfrm>
          <a:prstGeom prst="downArrow">
            <a:avLst/>
          </a:prstGeom>
          <a:solidFill>
            <a:srgbClr val="4FB0AE"/>
          </a:solidFill>
          <a:ln w="12700">
            <a:solidFill>
              <a:srgbClr val="4FB0AE">
                <a:alpha val="0"/>
              </a:srgbClr>
            </a:solidFill>
            <a:prstDash val="solid"/>
          </a:ln>
        </p:spPr>
      </p:sp>
      <p:sp>
        <p:nvSpPr>
          <p:cNvPr id="13" name="Shape 11"/>
          <p:cNvSpPr/>
          <p:nvPr/>
        </p:nvSpPr>
        <p:spPr>
          <a:xfrm>
            <a:off x="9582912" y="2852928"/>
            <a:ext cx="438912" cy="402336"/>
          </a:xfrm>
          <a:prstGeom prst="downArrow">
            <a:avLst/>
          </a:prstGeom>
          <a:solidFill>
            <a:srgbClr val="4FB0AE"/>
          </a:solidFill>
          <a:ln w="12700">
            <a:solidFill>
              <a:srgbClr val="4FB0AE">
                <a:alpha val="0"/>
              </a:srgbClr>
            </a:solidFill>
            <a:prstDash val="solid"/>
          </a:ln>
        </p:spPr>
      </p:sp>
      <p:sp>
        <p:nvSpPr>
          <p:cNvPr id="14" name="Text 12"/>
          <p:cNvSpPr/>
          <p:nvPr/>
        </p:nvSpPr>
        <p:spPr>
          <a:xfrm>
            <a:off x="6720840" y="3401568"/>
            <a:ext cx="3429000" cy="1207008"/>
          </a:xfrm>
          <a:prstGeom prst="rect">
            <a:avLst/>
          </a:prstGeom>
          <a:solidFill>
            <a:srgbClr val="12355B"/>
          </a:solidFill>
          <a:ln>
            <a:solidFill>
              <a:srgbClr val="12355B">
                <a:alpha val="0"/>
              </a:srgbClr>
            </a:solidFill>
          </a:ln>
        </p:spPr>
        <p:txBody>
          <a:bodyPr wrap="square" lIns="2032" tIns="2032" rIns="2032" bIns="2032" rtlCol="0" anchor="t">
            <a:normAutofit/>
          </a:bodyPr>
          <a:lstStyle/>
          <a:p>
            <a:pPr marL="0" indent="0">
              <a:buNone/>
            </a:pPr>
            <a:r>
              <a:rPr lang="en-US" sz="1800" b="1" dirty="0">
                <a:solidFill>
                  <a:srgbClr val="FFFFFF"/>
                </a:solidFill>
                <a:latin typeface="Aptos" pitchFamily="34" charset="0"/>
                <a:ea typeface="Aptos" pitchFamily="34" charset="-122"/>
                <a:cs typeface="Aptos" pitchFamily="34" charset="-120"/>
              </a:rPr>
              <a:t>Synergy
</a:t>
            </a:r>
            <a:r>
              <a:rPr lang="en-US" sz="1450" dirty="0">
                <a:solidFill>
                  <a:srgbClr val="FFFFFF"/>
                </a:solidFill>
                <a:latin typeface="Aptos" pitchFamily="34" charset="0"/>
                <a:ea typeface="Aptos" pitchFamily="34" charset="-122"/>
                <a:cs typeface="Aptos" pitchFamily="34" charset="-120"/>
              </a:rPr>
              <a:t>Better engagement, deeper community connection, and stronger support for sustainable recovery growth.</a:t>
            </a:r>
            <a:endParaRPr lang="en-US" sz="1800" dirty="0"/>
          </a:p>
        </p:txBody>
      </p:sp>
      <p:sp>
        <p:nvSpPr>
          <p:cNvPr id="25" name="Slide Number Placeholder 0"/>
          <p:cNvSpPr>
            <a:spLocks noGrp="1"/>
          </p:cNvSpPr>
          <p:nvPr>
            <p:ph type="sldNum" sz="quarter" idx="4294967295"/>
          </p:nvPr>
        </p:nvSpPr>
        <p:spPr>
          <a:xfrm>
            <a:off x="11475720" y="6400800"/>
            <a:ext cx="320040" cy="201168"/>
          </a:xfrm>
          <a:prstGeom prst="rect">
            <a:avLst/>
          </a:prstGeom>
          <a:extLst>
            <a:ext uri="{C572A759-6A51-4108-AA02-DFA0A04FC94B}">
              <ma14:wrappingTextBoxFlag xmlns:ma14="http://schemas.microsoft.com/office/mac/drawingml/2011/main" xmlns="" val="0"/>
            </a:ext>
          </a:extLst>
        </p:spPr>
        <p:txBody>
          <a:bodyPr/>
          <a:lstStyle>
            <a:lvl1pPr>
              <a:defRPr sz="900">
                <a:solidFill>
                  <a:srgbClr val="7B8794"/>
                </a:solidFill>
                <a:latin typeface="Aptos"/>
                <a:ea typeface="Aptos"/>
                <a:cs typeface="Aptos"/>
              </a:defRPr>
            </a:lvl1pPr>
          </a:lstStyle>
          <a:p>
            <a:pPr algn="r"/>
            <a:fld id="{F7021451-1387-4CA6-816F-3879F97B5CBC}" type="slidenum">
              <a:rPr lang="en-US" b="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2191695" cy="109728"/>
          </a:xfrm>
          <a:prstGeom prst="rect">
            <a:avLst/>
          </a:prstGeom>
          <a:solidFill>
            <a:srgbClr val="0B1F3A"/>
          </a:solidFill>
          <a:ln w="12700">
            <a:solidFill>
              <a:srgbClr val="0B1F3A">
                <a:alpha val="0"/>
              </a:srgbClr>
            </a:solidFill>
            <a:prstDash val="solid"/>
          </a:ln>
        </p:spPr>
      </p:sp>
      <p:sp>
        <p:nvSpPr>
          <p:cNvPr id="3" name="Text 1"/>
          <p:cNvSpPr/>
          <p:nvPr/>
        </p:nvSpPr>
        <p:spPr>
          <a:xfrm>
            <a:off x="594360" y="548640"/>
            <a:ext cx="8138160" cy="475488"/>
          </a:xfrm>
          <a:prstGeom prst="rect">
            <a:avLst/>
          </a:prstGeom>
          <a:noFill/>
          <a:ln/>
        </p:spPr>
        <p:txBody>
          <a:bodyPr wrap="square" lIns="0" tIns="0" rIns="0" bIns="0" rtlCol="0" anchor="ctr"/>
          <a:lstStyle/>
          <a:p>
            <a:pPr marL="0" indent="0">
              <a:buNone/>
            </a:pPr>
            <a:r>
              <a:rPr lang="en-US" sz="2800" b="1" dirty="0">
                <a:solidFill>
                  <a:srgbClr val="0B1F3A"/>
                </a:solidFill>
                <a:latin typeface="Aptos Display" pitchFamily="34" charset="0"/>
                <a:ea typeface="Aptos Display" pitchFamily="34" charset="-122"/>
                <a:cs typeface="Aptos Display" pitchFamily="34" charset="-120"/>
              </a:rPr>
              <a:t>Learning outcomes:</a:t>
            </a:r>
            <a:endParaRPr lang="en-US" sz="2800" dirty="0"/>
          </a:p>
        </p:txBody>
      </p:sp>
      <p:sp>
        <p:nvSpPr>
          <p:cNvPr id="4" name="Text 2"/>
          <p:cNvSpPr/>
          <p:nvPr/>
        </p:nvSpPr>
        <p:spPr>
          <a:xfrm>
            <a:off x="594360" y="877824"/>
            <a:ext cx="8138160" cy="256032"/>
          </a:xfrm>
          <a:prstGeom prst="rect">
            <a:avLst/>
          </a:prstGeom>
          <a:noFill/>
          <a:ln/>
        </p:spPr>
        <p:txBody>
          <a:bodyPr wrap="square" lIns="0" tIns="0" rIns="0" bIns="0" rtlCol="0" anchor="ctr"/>
          <a:lstStyle/>
          <a:p>
            <a:pPr marL="0" indent="0">
              <a:buNone/>
            </a:pPr>
            <a:endParaRPr lang="en-US" sz="1150" dirty="0"/>
          </a:p>
        </p:txBody>
      </p:sp>
      <p:sp>
        <p:nvSpPr>
          <p:cNvPr id="5" name="Shape 3"/>
          <p:cNvSpPr/>
          <p:nvPr/>
        </p:nvSpPr>
        <p:spPr>
          <a:xfrm>
            <a:off x="868680" y="1810512"/>
            <a:ext cx="10424160" cy="9144"/>
          </a:xfrm>
          <a:prstGeom prst="line">
            <a:avLst/>
          </a:prstGeom>
          <a:noFill/>
          <a:ln w="15240">
            <a:solidFill>
              <a:srgbClr val="D6DEE8"/>
            </a:solidFill>
            <a:prstDash val="solid"/>
          </a:ln>
        </p:spPr>
      </p:sp>
      <p:sp>
        <p:nvSpPr>
          <p:cNvPr id="18" name="Text 16"/>
          <p:cNvSpPr/>
          <p:nvPr/>
        </p:nvSpPr>
        <p:spPr>
          <a:xfrm>
            <a:off x="713232" y="2203704"/>
            <a:ext cx="3566160" cy="2642616"/>
          </a:xfrm>
          <a:prstGeom prst="rect">
            <a:avLst/>
          </a:prstGeom>
          <a:solidFill>
            <a:srgbClr val="EEF3F7"/>
          </a:solidFill>
          <a:ln>
            <a:solidFill>
              <a:srgbClr val="EEF3F7">
                <a:alpha val="0"/>
              </a:srgbClr>
            </a:solidFill>
          </a:ln>
        </p:spPr>
        <p:txBody>
          <a:bodyPr wrap="square" lIns="2032" tIns="2032" rIns="2032" bIns="2032" rtlCol="0" anchor="t">
            <a:normAutofit/>
          </a:bodyPr>
          <a:lstStyle/>
          <a:p>
            <a:pPr marL="0" indent="0">
              <a:buNone/>
            </a:pPr>
            <a:r>
              <a:rPr lang="en-US" sz="1800" b="1" dirty="0">
                <a:solidFill>
                  <a:srgbClr val="0B1F3A"/>
                </a:solidFill>
                <a:latin typeface="Aptos" pitchFamily="34" charset="0"/>
                <a:ea typeface="Aptos" pitchFamily="34" charset="-122"/>
                <a:cs typeface="Aptos" pitchFamily="34" charset="-120"/>
              </a:rPr>
              <a:t>Outcome 1
</a:t>
            </a:r>
            <a:r>
              <a:rPr lang="en-US" sz="1500" dirty="0">
                <a:solidFill>
                  <a:srgbClr val="18212B"/>
                </a:solidFill>
                <a:latin typeface="Aptos" pitchFamily="34" charset="0"/>
                <a:ea typeface="Aptos" pitchFamily="34" charset="-122"/>
                <a:cs typeface="Aptos" pitchFamily="34" charset="-120"/>
              </a:rPr>
              <a:t>Identify where the SMART 4-Point Program and Family &amp; Friends model can be integrated with authentic peer-based supports.</a:t>
            </a:r>
            <a:endParaRPr lang="en-US" sz="1800" dirty="0"/>
          </a:p>
        </p:txBody>
      </p:sp>
      <p:sp>
        <p:nvSpPr>
          <p:cNvPr id="19" name="Text 17"/>
          <p:cNvSpPr/>
          <p:nvPr/>
        </p:nvSpPr>
        <p:spPr>
          <a:xfrm>
            <a:off x="4315968" y="2249424"/>
            <a:ext cx="3566160" cy="2596896"/>
          </a:xfrm>
          <a:prstGeom prst="rect">
            <a:avLst/>
          </a:prstGeom>
          <a:solidFill>
            <a:srgbClr val="FFF0DF"/>
          </a:solidFill>
          <a:ln>
            <a:solidFill>
              <a:srgbClr val="FFF0DF">
                <a:alpha val="0"/>
              </a:srgbClr>
            </a:solidFill>
          </a:ln>
        </p:spPr>
        <p:txBody>
          <a:bodyPr wrap="square" lIns="2032" tIns="2032" rIns="2032" bIns="2032" rtlCol="0" anchor="t">
            <a:normAutofit/>
          </a:bodyPr>
          <a:lstStyle/>
          <a:p>
            <a:pPr marL="0" indent="0">
              <a:buNone/>
            </a:pPr>
            <a:r>
              <a:rPr lang="en-US" sz="1800" b="1" dirty="0">
                <a:solidFill>
                  <a:srgbClr val="0B1F3A"/>
                </a:solidFill>
                <a:latin typeface="Aptos" pitchFamily="34" charset="0"/>
                <a:ea typeface="Aptos" pitchFamily="34" charset="-122"/>
                <a:cs typeface="Aptos" pitchFamily="34" charset="-120"/>
              </a:rPr>
              <a:t>Outcome 2
</a:t>
            </a:r>
            <a:r>
              <a:rPr lang="en-US" sz="1500" dirty="0">
                <a:solidFill>
                  <a:srgbClr val="18212B"/>
                </a:solidFill>
                <a:latin typeface="Aptos" pitchFamily="34" charset="0"/>
                <a:ea typeface="Aptos" pitchFamily="34" charset="-122"/>
                <a:cs typeface="Aptos" pitchFamily="34" charset="-120"/>
              </a:rPr>
              <a:t>Apply practical strategies that strengthen collaboration among facilitators, peers, and support networks in diverse settings.</a:t>
            </a:r>
            <a:endParaRPr lang="en-US" sz="1800" dirty="0"/>
          </a:p>
        </p:txBody>
      </p:sp>
      <p:sp>
        <p:nvSpPr>
          <p:cNvPr id="20" name="Text 18"/>
          <p:cNvSpPr/>
          <p:nvPr/>
        </p:nvSpPr>
        <p:spPr>
          <a:xfrm>
            <a:off x="7918704" y="2203704"/>
            <a:ext cx="3566160" cy="2642616"/>
          </a:xfrm>
          <a:prstGeom prst="rect">
            <a:avLst/>
          </a:prstGeom>
          <a:solidFill>
            <a:srgbClr val="E6F5F4"/>
          </a:solidFill>
          <a:ln>
            <a:solidFill>
              <a:srgbClr val="E6F5F4">
                <a:alpha val="0"/>
              </a:srgbClr>
            </a:solidFill>
          </a:ln>
        </p:spPr>
        <p:txBody>
          <a:bodyPr wrap="square" lIns="2032" tIns="2032" rIns="2032" bIns="2032" rtlCol="0" anchor="t">
            <a:normAutofit/>
          </a:bodyPr>
          <a:lstStyle/>
          <a:p>
            <a:pPr marL="0" indent="0">
              <a:buNone/>
            </a:pPr>
            <a:r>
              <a:rPr lang="en-US" sz="1800" b="1" dirty="0">
                <a:solidFill>
                  <a:srgbClr val="0B1F3A"/>
                </a:solidFill>
                <a:latin typeface="Aptos" pitchFamily="34" charset="0"/>
                <a:ea typeface="Aptos" pitchFamily="34" charset="-122"/>
                <a:cs typeface="Aptos" pitchFamily="34" charset="-120"/>
              </a:rPr>
              <a:t>Outcome 3
</a:t>
            </a:r>
            <a:r>
              <a:rPr lang="en-US" sz="1500" dirty="0">
                <a:solidFill>
                  <a:srgbClr val="18212B"/>
                </a:solidFill>
                <a:latin typeface="Aptos" pitchFamily="34" charset="0"/>
                <a:ea typeface="Aptos" pitchFamily="34" charset="-122"/>
                <a:cs typeface="Aptos" pitchFamily="34" charset="-120"/>
              </a:rPr>
              <a:t>Describe how evidence-based tools plus lived experience can foster empowerment, connection, and long-term growth.</a:t>
            </a:r>
            <a:endParaRPr lang="en-US" sz="1800" dirty="0"/>
          </a:p>
        </p:txBody>
      </p:sp>
      <p:sp>
        <p:nvSpPr>
          <p:cNvPr id="21" name="Text 19"/>
          <p:cNvSpPr/>
          <p:nvPr/>
        </p:nvSpPr>
        <p:spPr>
          <a:xfrm>
            <a:off x="685800" y="6217920"/>
            <a:ext cx="10607040" cy="219456"/>
          </a:xfrm>
          <a:prstGeom prst="rect">
            <a:avLst/>
          </a:prstGeom>
          <a:noFill/>
          <a:ln/>
        </p:spPr>
        <p:txBody>
          <a:bodyPr wrap="square" lIns="0" tIns="0" rIns="0" bIns="0" rtlCol="0" anchor="ctr"/>
          <a:lstStyle/>
          <a:p>
            <a:pPr marL="0" indent="0" algn="l">
              <a:buNone/>
            </a:pPr>
            <a:r>
              <a:rPr lang="en-US" sz="1050" i="1" dirty="0">
                <a:solidFill>
                  <a:srgbClr val="5A6B7D"/>
                </a:solidFill>
                <a:latin typeface="Aptos" pitchFamily="34" charset="0"/>
                <a:ea typeface="Aptos" pitchFamily="34" charset="-122"/>
                <a:cs typeface="Aptos" pitchFamily="34" charset="-120"/>
              </a:rPr>
              <a:t>The session is designed to leave participants with strategies they can actually use.</a:t>
            </a:r>
            <a:endParaRPr lang="en-US" sz="1050" dirty="0"/>
          </a:p>
        </p:txBody>
      </p:sp>
      <p:sp>
        <p:nvSpPr>
          <p:cNvPr id="25" name="Slide Number Placeholder 0"/>
          <p:cNvSpPr>
            <a:spLocks noGrp="1"/>
          </p:cNvSpPr>
          <p:nvPr>
            <p:ph type="sldNum" sz="quarter" idx="4294967295"/>
          </p:nvPr>
        </p:nvSpPr>
        <p:spPr>
          <a:xfrm>
            <a:off x="11475720" y="6400800"/>
            <a:ext cx="320040" cy="201168"/>
          </a:xfrm>
          <a:prstGeom prst="rect">
            <a:avLst/>
          </a:prstGeom>
          <a:extLst>
            <a:ext uri="{C572A759-6A51-4108-AA02-DFA0A04FC94B}">
              <ma14:wrappingTextBoxFlag xmlns:ma14="http://schemas.microsoft.com/office/mac/drawingml/2011/main" xmlns="" val="0"/>
            </a:ext>
          </a:extLst>
        </p:spPr>
        <p:txBody>
          <a:bodyPr/>
          <a:lstStyle>
            <a:lvl1pPr>
              <a:defRPr sz="900">
                <a:solidFill>
                  <a:srgbClr val="7B8794"/>
                </a:solidFill>
                <a:latin typeface="Aptos"/>
                <a:ea typeface="Aptos"/>
                <a:cs typeface="Aptos"/>
              </a:defRPr>
            </a:lvl1pPr>
          </a:lstStyle>
          <a:p>
            <a:pPr algn="r"/>
            <a:fld id="{F7021451-1387-4CA6-816F-3879F97B5CBC}" type="slidenum">
              <a:rPr lang="en-US" b="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2191695" cy="109728"/>
          </a:xfrm>
          <a:prstGeom prst="rect">
            <a:avLst/>
          </a:prstGeom>
          <a:solidFill>
            <a:srgbClr val="0B1F3A"/>
          </a:solidFill>
          <a:ln w="12700">
            <a:solidFill>
              <a:srgbClr val="0B1F3A">
                <a:alpha val="0"/>
              </a:srgbClr>
            </a:solidFill>
            <a:prstDash val="solid"/>
          </a:ln>
        </p:spPr>
      </p:sp>
      <p:sp>
        <p:nvSpPr>
          <p:cNvPr id="3" name="Text 1"/>
          <p:cNvSpPr/>
          <p:nvPr/>
        </p:nvSpPr>
        <p:spPr>
          <a:xfrm>
            <a:off x="594360" y="347472"/>
            <a:ext cx="8138160" cy="841248"/>
          </a:xfrm>
          <a:prstGeom prst="rect">
            <a:avLst/>
          </a:prstGeom>
          <a:noFill/>
          <a:ln/>
        </p:spPr>
        <p:txBody>
          <a:bodyPr wrap="square" lIns="0" tIns="0" rIns="0" bIns="0" rtlCol="0" anchor="ctr"/>
          <a:lstStyle/>
          <a:p>
            <a:pPr marL="0" indent="0">
              <a:buNone/>
            </a:pPr>
            <a:r>
              <a:rPr lang="en-US" sz="2800" b="1" dirty="0">
                <a:solidFill>
                  <a:srgbClr val="0B1F3A"/>
                </a:solidFill>
                <a:latin typeface="Aptos Display" pitchFamily="34" charset="0"/>
                <a:ea typeface="Aptos Display" pitchFamily="34" charset="-122"/>
                <a:cs typeface="Aptos Display" pitchFamily="34" charset="-120"/>
              </a:rPr>
              <a:t>Recovery is most effective when it is both structured and human.</a:t>
            </a:r>
            <a:endParaRPr lang="en-US" sz="2800" dirty="0"/>
          </a:p>
        </p:txBody>
      </p:sp>
      <p:sp>
        <p:nvSpPr>
          <p:cNvPr id="4" name="Text 2"/>
          <p:cNvSpPr/>
          <p:nvPr/>
        </p:nvSpPr>
        <p:spPr>
          <a:xfrm>
            <a:off x="713232" y="1417320"/>
            <a:ext cx="5166360" cy="3383280"/>
          </a:xfrm>
          <a:prstGeom prst="rect">
            <a:avLst/>
          </a:prstGeom>
          <a:solidFill>
            <a:srgbClr val="DCEAF5"/>
          </a:solidFill>
          <a:ln>
            <a:solidFill>
              <a:srgbClr val="DCEAF5">
                <a:alpha val="0"/>
              </a:srgbClr>
            </a:solidFill>
          </a:ln>
        </p:spPr>
        <p:txBody>
          <a:bodyPr wrap="square" lIns="2794" tIns="2794" rIns="2794" bIns="2794" rtlCol="0" anchor="t">
            <a:normAutofit/>
          </a:bodyPr>
          <a:lstStyle/>
          <a:p>
            <a:pPr marL="0" indent="0">
              <a:buNone/>
            </a:pPr>
            <a:r>
              <a:rPr lang="en-US" sz="2100" b="1" dirty="0">
                <a:solidFill>
                  <a:srgbClr val="0B1F3A"/>
                </a:solidFill>
                <a:latin typeface="Aptos" pitchFamily="34" charset="0"/>
                <a:ea typeface="Aptos" pitchFamily="34" charset="-122"/>
                <a:cs typeface="Aptos" pitchFamily="34" charset="-120"/>
              </a:rPr>
              <a:t>Structured tools help people…
</a:t>
            </a:r>
            <a:r>
              <a:rPr lang="en-US" sz="1800" dirty="0">
                <a:solidFill>
                  <a:srgbClr val="18212B"/>
                </a:solidFill>
                <a:latin typeface="Aptos" pitchFamily="34" charset="0"/>
                <a:ea typeface="Aptos" pitchFamily="34" charset="-122"/>
                <a:cs typeface="Aptos" pitchFamily="34" charset="-120"/>
              </a:rPr>
              <a:t>• build and maintain motivation</a:t>
            </a:r>
            <a:endParaRPr lang="en-US" sz="2100" dirty="0"/>
          </a:p>
          <a:p>
            <a:pPr marL="0" indent="0">
              <a:buNone/>
            </a:pPr>
            <a:r>
              <a:rPr lang="en-US" sz="1800" dirty="0">
                <a:solidFill>
                  <a:srgbClr val="18212B"/>
                </a:solidFill>
                <a:latin typeface="Aptos" pitchFamily="34" charset="0"/>
                <a:ea typeface="Aptos" pitchFamily="34" charset="-122"/>
                <a:cs typeface="Aptos" pitchFamily="34" charset="-120"/>
              </a:rPr>
              <a:t>• cope with urges</a:t>
            </a:r>
            <a:endParaRPr lang="en-US" sz="2100" dirty="0"/>
          </a:p>
          <a:p>
            <a:pPr marL="0" indent="0">
              <a:buNone/>
            </a:pPr>
            <a:r>
              <a:rPr lang="en-US" sz="1800" dirty="0">
                <a:solidFill>
                  <a:srgbClr val="18212B"/>
                </a:solidFill>
                <a:latin typeface="Aptos" pitchFamily="34" charset="0"/>
                <a:ea typeface="Aptos" pitchFamily="34" charset="-122"/>
                <a:cs typeface="Aptos" pitchFamily="34" charset="-120"/>
              </a:rPr>
              <a:t>• respond to thoughts and emotions</a:t>
            </a:r>
            <a:endParaRPr lang="en-US" sz="2100" dirty="0"/>
          </a:p>
          <a:p>
            <a:pPr marL="0" indent="0">
              <a:buNone/>
            </a:pPr>
            <a:r>
              <a:rPr lang="en-US" sz="1800" dirty="0">
                <a:solidFill>
                  <a:srgbClr val="18212B"/>
                </a:solidFill>
                <a:latin typeface="Aptos" pitchFamily="34" charset="0"/>
                <a:ea typeface="Aptos" pitchFamily="34" charset="-122"/>
                <a:cs typeface="Aptos" pitchFamily="34" charset="-120"/>
              </a:rPr>
              <a:t>• move from reaction to intentional action</a:t>
            </a:r>
            <a:endParaRPr lang="en-US" sz="2100" dirty="0"/>
          </a:p>
        </p:txBody>
      </p:sp>
      <p:sp>
        <p:nvSpPr>
          <p:cNvPr id="5" name="Text 3"/>
          <p:cNvSpPr/>
          <p:nvPr/>
        </p:nvSpPr>
        <p:spPr>
          <a:xfrm>
            <a:off x="6309360" y="1417320"/>
            <a:ext cx="5166360" cy="3383280"/>
          </a:xfrm>
          <a:prstGeom prst="rect">
            <a:avLst/>
          </a:prstGeom>
          <a:solidFill>
            <a:srgbClr val="FFF0DF"/>
          </a:solidFill>
          <a:ln>
            <a:solidFill>
              <a:srgbClr val="FFF0DF">
                <a:alpha val="0"/>
              </a:srgbClr>
            </a:solidFill>
          </a:ln>
        </p:spPr>
        <p:txBody>
          <a:bodyPr wrap="square" lIns="2794" tIns="2794" rIns="2794" bIns="2794" rtlCol="0" anchor="t">
            <a:normAutofit/>
          </a:bodyPr>
          <a:lstStyle/>
          <a:p>
            <a:pPr marL="0" indent="0">
              <a:buNone/>
            </a:pPr>
            <a:r>
              <a:rPr lang="en-US" sz="2100" b="1" dirty="0">
                <a:solidFill>
                  <a:srgbClr val="0B1F3A"/>
                </a:solidFill>
                <a:latin typeface="Aptos" pitchFamily="34" charset="0"/>
                <a:ea typeface="Aptos" pitchFamily="34" charset="-122"/>
                <a:cs typeface="Aptos" pitchFamily="34" charset="-120"/>
              </a:rPr>
              <a:t>Human connection helps people…
</a:t>
            </a:r>
            <a:r>
              <a:rPr lang="en-US" sz="1800" dirty="0">
                <a:solidFill>
                  <a:srgbClr val="18212B"/>
                </a:solidFill>
                <a:latin typeface="Aptos" pitchFamily="34" charset="0"/>
                <a:ea typeface="Aptos" pitchFamily="34" charset="-122"/>
                <a:cs typeface="Aptos" pitchFamily="34" charset="-120"/>
              </a:rPr>
              <a:t>• feel understood through lived experience</a:t>
            </a:r>
            <a:endParaRPr lang="en-US" sz="2100" dirty="0"/>
          </a:p>
          <a:p>
            <a:pPr marL="0" indent="0">
              <a:buNone/>
            </a:pPr>
            <a:r>
              <a:rPr lang="en-US" sz="1800" dirty="0">
                <a:solidFill>
                  <a:srgbClr val="18212B"/>
                </a:solidFill>
                <a:latin typeface="Aptos" pitchFamily="34" charset="0"/>
                <a:ea typeface="Aptos" pitchFamily="34" charset="-122"/>
                <a:cs typeface="Aptos" pitchFamily="34" charset="-120"/>
              </a:rPr>
              <a:t>• find belonging and community</a:t>
            </a:r>
            <a:endParaRPr lang="en-US" sz="2100" dirty="0"/>
          </a:p>
          <a:p>
            <a:pPr marL="0" indent="0">
              <a:buNone/>
            </a:pPr>
            <a:r>
              <a:rPr lang="en-US" sz="1800" dirty="0">
                <a:solidFill>
                  <a:srgbClr val="18212B"/>
                </a:solidFill>
                <a:latin typeface="Aptos" pitchFamily="34" charset="0"/>
                <a:ea typeface="Aptos" pitchFamily="34" charset="-122"/>
                <a:cs typeface="Aptos" pitchFamily="34" charset="-120"/>
              </a:rPr>
              <a:t>• believe change is possible</a:t>
            </a:r>
            <a:endParaRPr lang="en-US" sz="2100" dirty="0"/>
          </a:p>
          <a:p>
            <a:pPr marL="0" indent="0">
              <a:buNone/>
            </a:pPr>
            <a:r>
              <a:rPr lang="en-US" sz="1800" dirty="0">
                <a:solidFill>
                  <a:srgbClr val="18212B"/>
                </a:solidFill>
                <a:latin typeface="Aptos" pitchFamily="34" charset="0"/>
                <a:ea typeface="Aptos" pitchFamily="34" charset="-122"/>
                <a:cs typeface="Aptos" pitchFamily="34" charset="-120"/>
              </a:rPr>
              <a:t>• reduce shame and isolation</a:t>
            </a:r>
            <a:endParaRPr lang="en-US" sz="2100" dirty="0"/>
          </a:p>
        </p:txBody>
      </p:sp>
      <p:sp>
        <p:nvSpPr>
          <p:cNvPr id="6" name="Text 4"/>
          <p:cNvSpPr/>
          <p:nvPr/>
        </p:nvSpPr>
        <p:spPr>
          <a:xfrm>
            <a:off x="4005072" y="5193792"/>
            <a:ext cx="4187952" cy="475488"/>
          </a:xfrm>
          <a:prstGeom prst="rect">
            <a:avLst/>
          </a:prstGeom>
          <a:solidFill>
            <a:srgbClr val="0B1F3A"/>
          </a:solidFill>
          <a:ln>
            <a:solidFill>
              <a:srgbClr val="0B1F3A">
                <a:alpha val="0"/>
              </a:srgbClr>
            </a:solidFill>
          </a:ln>
        </p:spPr>
        <p:txBody>
          <a:bodyPr wrap="square" lIns="508" tIns="508" rIns="508" bIns="508" rtlCol="0" anchor="ctr">
            <a:normAutofit/>
          </a:bodyPr>
          <a:lstStyle/>
          <a:p>
            <a:pPr marL="0" indent="0" algn="ctr">
              <a:buNone/>
            </a:pPr>
            <a:r>
              <a:rPr lang="en-US" sz="1800" b="1" dirty="0">
                <a:solidFill>
                  <a:srgbClr val="FFFFFF"/>
                </a:solidFill>
                <a:latin typeface="Aptos" pitchFamily="34" charset="0"/>
                <a:ea typeface="Aptos" pitchFamily="34" charset="-122"/>
                <a:cs typeface="Aptos" pitchFamily="34" charset="-120"/>
              </a:rPr>
              <a:t>Synergy, not duplication</a:t>
            </a:r>
            <a:endParaRPr lang="en-US" sz="1800" dirty="0"/>
          </a:p>
        </p:txBody>
      </p:sp>
      <p:sp>
        <p:nvSpPr>
          <p:cNvPr id="7" name="Text 5"/>
          <p:cNvSpPr/>
          <p:nvPr/>
        </p:nvSpPr>
        <p:spPr>
          <a:xfrm>
            <a:off x="685800" y="6217920"/>
            <a:ext cx="10607040" cy="219456"/>
          </a:xfrm>
          <a:prstGeom prst="rect">
            <a:avLst/>
          </a:prstGeom>
          <a:noFill/>
          <a:ln/>
        </p:spPr>
        <p:txBody>
          <a:bodyPr wrap="square" lIns="0" tIns="0" rIns="0" bIns="0" rtlCol="0" anchor="ctr"/>
          <a:lstStyle/>
          <a:p>
            <a:pPr marL="0" indent="0" algn="l">
              <a:buNone/>
            </a:pPr>
            <a:r>
              <a:rPr lang="en-US" sz="1050" i="1" dirty="0">
                <a:solidFill>
                  <a:srgbClr val="5A6B7D"/>
                </a:solidFill>
                <a:latin typeface="Aptos" pitchFamily="34" charset="0"/>
                <a:ea typeface="Aptos" pitchFamily="34" charset="-122"/>
                <a:cs typeface="Aptos" pitchFamily="34" charset="-120"/>
              </a:rPr>
              <a:t>SMART contributes practical skill-building; peer support contributes relational depth and hope.</a:t>
            </a:r>
            <a:endParaRPr lang="en-US" sz="1050" dirty="0"/>
          </a:p>
        </p:txBody>
      </p:sp>
      <p:sp>
        <p:nvSpPr>
          <p:cNvPr id="25" name="Slide Number Placeholder 0"/>
          <p:cNvSpPr>
            <a:spLocks noGrp="1"/>
          </p:cNvSpPr>
          <p:nvPr>
            <p:ph type="sldNum" sz="quarter" idx="4294967295"/>
          </p:nvPr>
        </p:nvSpPr>
        <p:spPr>
          <a:xfrm>
            <a:off x="11475720" y="6400800"/>
            <a:ext cx="320040" cy="201168"/>
          </a:xfrm>
          <a:prstGeom prst="rect">
            <a:avLst/>
          </a:prstGeom>
          <a:extLst>
            <a:ext uri="{C572A759-6A51-4108-AA02-DFA0A04FC94B}">
              <ma14:wrappingTextBoxFlag xmlns:ma14="http://schemas.microsoft.com/office/mac/drawingml/2011/main" xmlns="" val="0"/>
            </a:ext>
          </a:extLst>
        </p:spPr>
        <p:txBody>
          <a:bodyPr/>
          <a:lstStyle>
            <a:lvl1pPr>
              <a:defRPr sz="900">
                <a:solidFill>
                  <a:srgbClr val="7B8794"/>
                </a:solidFill>
                <a:latin typeface="Aptos"/>
                <a:ea typeface="Aptos"/>
                <a:cs typeface="Aptos"/>
              </a:defRPr>
            </a:lvl1pPr>
          </a:lstStyle>
          <a:p>
            <a:pPr algn="r"/>
            <a:fld id="{F7021451-1387-4CA6-816F-3879F97B5CBC}" type="slidenum">
              <a:rPr lang="en-US" b="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2191695" cy="109728"/>
          </a:xfrm>
          <a:prstGeom prst="rect">
            <a:avLst/>
          </a:prstGeom>
          <a:solidFill>
            <a:srgbClr val="0B1F3A"/>
          </a:solidFill>
          <a:ln w="12700">
            <a:solidFill>
              <a:srgbClr val="0B1F3A">
                <a:alpha val="0"/>
              </a:srgbClr>
            </a:solidFill>
            <a:prstDash val="solid"/>
          </a:ln>
        </p:spPr>
      </p:sp>
      <p:sp>
        <p:nvSpPr>
          <p:cNvPr id="3" name="Text 1"/>
          <p:cNvSpPr/>
          <p:nvPr/>
        </p:nvSpPr>
        <p:spPr>
          <a:xfrm>
            <a:off x="594360" y="347472"/>
            <a:ext cx="8138160" cy="713232"/>
          </a:xfrm>
          <a:prstGeom prst="rect">
            <a:avLst/>
          </a:prstGeom>
          <a:noFill/>
          <a:ln/>
        </p:spPr>
        <p:txBody>
          <a:bodyPr wrap="square" lIns="0" tIns="0" rIns="0" bIns="0" rtlCol="0" anchor="ctr"/>
          <a:lstStyle/>
          <a:p>
            <a:pPr marL="0" indent="0">
              <a:buNone/>
            </a:pPr>
            <a:r>
              <a:rPr lang="en-US" sz="2800" b="1" dirty="0">
                <a:solidFill>
                  <a:srgbClr val="0B1F3A"/>
                </a:solidFill>
                <a:latin typeface="Aptos Display" pitchFamily="34" charset="0"/>
                <a:ea typeface="Aptos Display" pitchFamily="34" charset="-122"/>
                <a:cs typeface="Aptos Display" pitchFamily="34" charset="-120"/>
              </a:rPr>
              <a:t>What SMART Recovery brings:</a:t>
            </a:r>
            <a:endParaRPr lang="en-US" sz="2800" dirty="0"/>
          </a:p>
        </p:txBody>
      </p:sp>
      <p:sp>
        <p:nvSpPr>
          <p:cNvPr id="4" name="Text 2"/>
          <p:cNvSpPr/>
          <p:nvPr/>
        </p:nvSpPr>
        <p:spPr>
          <a:xfrm>
            <a:off x="594360" y="877824"/>
            <a:ext cx="8138160" cy="256032"/>
          </a:xfrm>
          <a:prstGeom prst="rect">
            <a:avLst/>
          </a:prstGeom>
          <a:noFill/>
          <a:ln/>
        </p:spPr>
        <p:txBody>
          <a:bodyPr wrap="square" lIns="0" tIns="0" rIns="0" bIns="0" rtlCol="0" anchor="ctr"/>
          <a:lstStyle/>
          <a:p>
            <a:pPr marL="0" indent="0">
              <a:buNone/>
            </a:pPr>
            <a:r>
              <a:rPr lang="en-US" sz="1150" dirty="0">
                <a:solidFill>
                  <a:srgbClr val="5A6B7D"/>
                </a:solidFill>
                <a:latin typeface="Aptos" pitchFamily="34" charset="0"/>
                <a:ea typeface="Aptos" pitchFamily="34" charset="-122"/>
                <a:cs typeface="Aptos" pitchFamily="34" charset="-120"/>
              </a:rPr>
              <a:t>A structured, evidence-informed framework for self-management</a:t>
            </a:r>
            <a:endParaRPr lang="en-US" sz="1150" dirty="0"/>
          </a:p>
        </p:txBody>
      </p:sp>
      <p:sp>
        <p:nvSpPr>
          <p:cNvPr id="5" name="Text 3"/>
          <p:cNvSpPr/>
          <p:nvPr/>
        </p:nvSpPr>
        <p:spPr>
          <a:xfrm>
            <a:off x="713232" y="1664208"/>
            <a:ext cx="457200" cy="438912"/>
          </a:xfrm>
          <a:prstGeom prst="rect">
            <a:avLst/>
          </a:prstGeom>
          <a:solidFill>
            <a:srgbClr val="F28C28"/>
          </a:solidFill>
          <a:ln>
            <a:solidFill>
              <a:srgbClr val="F28C28">
                <a:alpha val="0"/>
              </a:srgbClr>
            </a:solidFill>
          </a:ln>
        </p:spPr>
        <p:txBody>
          <a:bodyPr wrap="square" lIns="508" tIns="508" rIns="508" bIns="508" rtlCol="0" anchor="ctr">
            <a:normAutofit/>
          </a:bodyPr>
          <a:lstStyle/>
          <a:p>
            <a:pPr marL="0" indent="0" algn="ctr">
              <a:buNone/>
            </a:pPr>
            <a:r>
              <a:rPr lang="en-US" sz="1800" b="1" dirty="0">
                <a:solidFill>
                  <a:srgbClr val="FFFFFF"/>
                </a:solidFill>
                <a:latin typeface="Aptos" pitchFamily="34" charset="0"/>
                <a:ea typeface="Aptos" pitchFamily="34" charset="-122"/>
                <a:cs typeface="Aptos" pitchFamily="34" charset="-120"/>
              </a:rPr>
              <a:t>1</a:t>
            </a:r>
            <a:endParaRPr lang="en-US" sz="1800" dirty="0"/>
          </a:p>
        </p:txBody>
      </p:sp>
      <p:sp>
        <p:nvSpPr>
          <p:cNvPr id="6" name="Text 4"/>
          <p:cNvSpPr/>
          <p:nvPr/>
        </p:nvSpPr>
        <p:spPr>
          <a:xfrm>
            <a:off x="713232" y="2212848"/>
            <a:ext cx="2542032" cy="2331720"/>
          </a:xfrm>
          <a:prstGeom prst="rect">
            <a:avLst/>
          </a:prstGeom>
          <a:solidFill>
            <a:srgbClr val="EEF3F7"/>
          </a:solidFill>
          <a:ln>
            <a:solidFill>
              <a:srgbClr val="EEF3F7">
                <a:alpha val="0"/>
              </a:srgbClr>
            </a:solidFill>
          </a:ln>
        </p:spPr>
        <p:txBody>
          <a:bodyPr wrap="square" lIns="2032" tIns="2032" rIns="2032" bIns="2032" rtlCol="0" anchor="t">
            <a:normAutofit/>
          </a:bodyPr>
          <a:lstStyle/>
          <a:p>
            <a:pPr marL="0" indent="0">
              <a:buNone/>
            </a:pPr>
            <a:r>
              <a:rPr lang="en-US" sz="1800" b="1" dirty="0">
                <a:solidFill>
                  <a:srgbClr val="0B1F3A"/>
                </a:solidFill>
                <a:latin typeface="Aptos" pitchFamily="34" charset="0"/>
                <a:ea typeface="Aptos" pitchFamily="34" charset="-122"/>
                <a:cs typeface="Aptos" pitchFamily="34" charset="-120"/>
              </a:rPr>
              <a:t>Build and maintain motivation
</a:t>
            </a:r>
            <a:r>
              <a:rPr lang="en-US" sz="1550" dirty="0">
                <a:solidFill>
                  <a:srgbClr val="18212B"/>
                </a:solidFill>
                <a:latin typeface="Aptos" pitchFamily="34" charset="0"/>
                <a:ea typeface="Aptos" pitchFamily="34" charset="-122"/>
                <a:cs typeface="Aptos" pitchFamily="34" charset="-120"/>
              </a:rPr>
              <a:t>Strengthen commitment to change over time.</a:t>
            </a:r>
            <a:endParaRPr lang="en-US" sz="1800" dirty="0"/>
          </a:p>
        </p:txBody>
      </p:sp>
      <p:sp>
        <p:nvSpPr>
          <p:cNvPr id="7" name="Text 5"/>
          <p:cNvSpPr/>
          <p:nvPr/>
        </p:nvSpPr>
        <p:spPr>
          <a:xfrm>
            <a:off x="3566160" y="1664208"/>
            <a:ext cx="457200" cy="438912"/>
          </a:xfrm>
          <a:prstGeom prst="rect">
            <a:avLst/>
          </a:prstGeom>
          <a:solidFill>
            <a:srgbClr val="F28C28"/>
          </a:solidFill>
          <a:ln>
            <a:solidFill>
              <a:srgbClr val="F28C28">
                <a:alpha val="0"/>
              </a:srgbClr>
            </a:solidFill>
          </a:ln>
        </p:spPr>
        <p:txBody>
          <a:bodyPr wrap="square" lIns="508" tIns="508" rIns="508" bIns="508" rtlCol="0" anchor="ctr">
            <a:normAutofit/>
          </a:bodyPr>
          <a:lstStyle/>
          <a:p>
            <a:pPr marL="0" indent="0" algn="ctr">
              <a:buNone/>
            </a:pPr>
            <a:r>
              <a:rPr lang="en-US" sz="1800" b="1" dirty="0">
                <a:solidFill>
                  <a:srgbClr val="FFFFFF"/>
                </a:solidFill>
                <a:latin typeface="Aptos" pitchFamily="34" charset="0"/>
                <a:ea typeface="Aptos" pitchFamily="34" charset="-122"/>
                <a:cs typeface="Aptos" pitchFamily="34" charset="-120"/>
              </a:rPr>
              <a:t>2</a:t>
            </a:r>
            <a:endParaRPr lang="en-US" sz="1800" dirty="0"/>
          </a:p>
        </p:txBody>
      </p:sp>
      <p:sp>
        <p:nvSpPr>
          <p:cNvPr id="8" name="Text 6"/>
          <p:cNvSpPr/>
          <p:nvPr/>
        </p:nvSpPr>
        <p:spPr>
          <a:xfrm>
            <a:off x="3566160" y="2212848"/>
            <a:ext cx="2542032" cy="2331720"/>
          </a:xfrm>
          <a:prstGeom prst="rect">
            <a:avLst/>
          </a:prstGeom>
          <a:solidFill>
            <a:srgbClr val="DCEAF5"/>
          </a:solidFill>
          <a:ln>
            <a:solidFill>
              <a:srgbClr val="DCEAF5">
                <a:alpha val="0"/>
              </a:srgbClr>
            </a:solidFill>
          </a:ln>
        </p:spPr>
        <p:txBody>
          <a:bodyPr wrap="square" lIns="2032" tIns="2032" rIns="2032" bIns="2032" rtlCol="0" anchor="t">
            <a:normAutofit/>
          </a:bodyPr>
          <a:lstStyle/>
          <a:p>
            <a:pPr marL="0" indent="0">
              <a:buNone/>
            </a:pPr>
            <a:r>
              <a:rPr lang="en-US" sz="1800" b="1" dirty="0">
                <a:solidFill>
                  <a:srgbClr val="0B1F3A"/>
                </a:solidFill>
                <a:latin typeface="Aptos" pitchFamily="34" charset="0"/>
                <a:ea typeface="Aptos" pitchFamily="34" charset="-122"/>
                <a:cs typeface="Aptos" pitchFamily="34" charset="-120"/>
              </a:rPr>
              <a:t>Cope with urges
</a:t>
            </a:r>
            <a:r>
              <a:rPr lang="en-US" sz="1550" dirty="0">
                <a:solidFill>
                  <a:srgbClr val="18212B"/>
                </a:solidFill>
                <a:latin typeface="Aptos" pitchFamily="34" charset="0"/>
                <a:ea typeface="Aptos" pitchFamily="34" charset="-122"/>
                <a:cs typeface="Aptos" pitchFamily="34" charset="-120"/>
              </a:rPr>
              <a:t>Use practical tools in moments of pressure.</a:t>
            </a:r>
            <a:endParaRPr lang="en-US" sz="1800" dirty="0"/>
          </a:p>
        </p:txBody>
      </p:sp>
      <p:sp>
        <p:nvSpPr>
          <p:cNvPr id="9" name="Text 7"/>
          <p:cNvSpPr/>
          <p:nvPr/>
        </p:nvSpPr>
        <p:spPr>
          <a:xfrm>
            <a:off x="6419088" y="1664208"/>
            <a:ext cx="457200" cy="438912"/>
          </a:xfrm>
          <a:prstGeom prst="rect">
            <a:avLst/>
          </a:prstGeom>
          <a:solidFill>
            <a:srgbClr val="F28C28"/>
          </a:solidFill>
          <a:ln>
            <a:solidFill>
              <a:srgbClr val="F28C28">
                <a:alpha val="0"/>
              </a:srgbClr>
            </a:solidFill>
          </a:ln>
        </p:spPr>
        <p:txBody>
          <a:bodyPr wrap="square" lIns="508" tIns="508" rIns="508" bIns="508" rtlCol="0" anchor="ctr">
            <a:normAutofit/>
          </a:bodyPr>
          <a:lstStyle/>
          <a:p>
            <a:pPr marL="0" indent="0" algn="ctr">
              <a:buNone/>
            </a:pPr>
            <a:r>
              <a:rPr lang="en-US" sz="1800" b="1" dirty="0">
                <a:solidFill>
                  <a:srgbClr val="FFFFFF"/>
                </a:solidFill>
                <a:latin typeface="Aptos" pitchFamily="34" charset="0"/>
                <a:ea typeface="Aptos" pitchFamily="34" charset="-122"/>
                <a:cs typeface="Aptos" pitchFamily="34" charset="-120"/>
              </a:rPr>
              <a:t>3</a:t>
            </a:r>
            <a:endParaRPr lang="en-US" sz="1800" dirty="0"/>
          </a:p>
        </p:txBody>
      </p:sp>
      <p:sp>
        <p:nvSpPr>
          <p:cNvPr id="10" name="Text 8"/>
          <p:cNvSpPr/>
          <p:nvPr/>
        </p:nvSpPr>
        <p:spPr>
          <a:xfrm>
            <a:off x="6419088" y="2212848"/>
            <a:ext cx="2542032" cy="2331720"/>
          </a:xfrm>
          <a:prstGeom prst="rect">
            <a:avLst/>
          </a:prstGeom>
          <a:solidFill>
            <a:srgbClr val="EEF3F7"/>
          </a:solidFill>
          <a:ln>
            <a:solidFill>
              <a:srgbClr val="EEF3F7">
                <a:alpha val="0"/>
              </a:srgbClr>
            </a:solidFill>
          </a:ln>
        </p:spPr>
        <p:txBody>
          <a:bodyPr wrap="square" lIns="2032" tIns="2032" rIns="2032" bIns="2032" rtlCol="0" anchor="t">
            <a:normAutofit/>
          </a:bodyPr>
          <a:lstStyle/>
          <a:p>
            <a:pPr marL="0" indent="0">
              <a:buNone/>
            </a:pPr>
            <a:r>
              <a:rPr lang="en-US" sz="1800" b="1" dirty="0">
                <a:solidFill>
                  <a:srgbClr val="0B1F3A"/>
                </a:solidFill>
                <a:latin typeface="Aptos" pitchFamily="34" charset="0"/>
                <a:ea typeface="Aptos" pitchFamily="34" charset="-122"/>
                <a:cs typeface="Aptos" pitchFamily="34" charset="-120"/>
              </a:rPr>
              <a:t>Manage thoughts, feelings, and behaviors
</a:t>
            </a:r>
            <a:r>
              <a:rPr lang="en-US" sz="1550" dirty="0">
                <a:solidFill>
                  <a:srgbClr val="18212B"/>
                </a:solidFill>
                <a:latin typeface="Aptos" pitchFamily="34" charset="0"/>
                <a:ea typeface="Aptos" pitchFamily="34" charset="-122"/>
                <a:cs typeface="Aptos" pitchFamily="34" charset="-120"/>
              </a:rPr>
              <a:t>Apply cognitive and behavioral strategies to real situations.</a:t>
            </a:r>
            <a:endParaRPr lang="en-US" sz="1800" dirty="0"/>
          </a:p>
        </p:txBody>
      </p:sp>
      <p:sp>
        <p:nvSpPr>
          <p:cNvPr id="11" name="Text 9"/>
          <p:cNvSpPr/>
          <p:nvPr/>
        </p:nvSpPr>
        <p:spPr>
          <a:xfrm>
            <a:off x="9272016" y="1664208"/>
            <a:ext cx="457200" cy="438912"/>
          </a:xfrm>
          <a:prstGeom prst="rect">
            <a:avLst/>
          </a:prstGeom>
          <a:solidFill>
            <a:srgbClr val="F28C28"/>
          </a:solidFill>
          <a:ln>
            <a:solidFill>
              <a:srgbClr val="F28C28">
                <a:alpha val="0"/>
              </a:srgbClr>
            </a:solidFill>
          </a:ln>
        </p:spPr>
        <p:txBody>
          <a:bodyPr wrap="square" lIns="508" tIns="508" rIns="508" bIns="508" rtlCol="0" anchor="ctr">
            <a:normAutofit/>
          </a:bodyPr>
          <a:lstStyle/>
          <a:p>
            <a:pPr marL="0" indent="0" algn="ctr">
              <a:buNone/>
            </a:pPr>
            <a:r>
              <a:rPr lang="en-US" sz="1800" b="1" dirty="0">
                <a:solidFill>
                  <a:srgbClr val="FFFFFF"/>
                </a:solidFill>
                <a:latin typeface="Aptos" pitchFamily="34" charset="0"/>
                <a:ea typeface="Aptos" pitchFamily="34" charset="-122"/>
                <a:cs typeface="Aptos" pitchFamily="34" charset="-120"/>
              </a:rPr>
              <a:t>4</a:t>
            </a:r>
            <a:endParaRPr lang="en-US" sz="1800" dirty="0"/>
          </a:p>
        </p:txBody>
      </p:sp>
      <p:sp>
        <p:nvSpPr>
          <p:cNvPr id="12" name="Text 10"/>
          <p:cNvSpPr/>
          <p:nvPr/>
        </p:nvSpPr>
        <p:spPr>
          <a:xfrm>
            <a:off x="9272016" y="2212848"/>
            <a:ext cx="2542032" cy="2331720"/>
          </a:xfrm>
          <a:prstGeom prst="rect">
            <a:avLst/>
          </a:prstGeom>
          <a:solidFill>
            <a:srgbClr val="DCEAF5"/>
          </a:solidFill>
          <a:ln>
            <a:solidFill>
              <a:srgbClr val="DCEAF5">
                <a:alpha val="0"/>
              </a:srgbClr>
            </a:solidFill>
          </a:ln>
        </p:spPr>
        <p:txBody>
          <a:bodyPr wrap="square" lIns="2032" tIns="2032" rIns="2032" bIns="2032" rtlCol="0" anchor="t">
            <a:normAutofit/>
          </a:bodyPr>
          <a:lstStyle/>
          <a:p>
            <a:pPr marL="0" indent="0">
              <a:buNone/>
            </a:pPr>
            <a:r>
              <a:rPr lang="en-US" sz="1800" b="1" dirty="0">
                <a:solidFill>
                  <a:srgbClr val="0B1F3A"/>
                </a:solidFill>
                <a:latin typeface="Aptos" pitchFamily="34" charset="0"/>
                <a:ea typeface="Aptos" pitchFamily="34" charset="-122"/>
                <a:cs typeface="Aptos" pitchFamily="34" charset="-120"/>
              </a:rPr>
              <a:t>Live a balanced life
</a:t>
            </a:r>
            <a:r>
              <a:rPr lang="en-US" sz="1550" dirty="0">
                <a:solidFill>
                  <a:srgbClr val="18212B"/>
                </a:solidFill>
                <a:latin typeface="Aptos" pitchFamily="34" charset="0"/>
                <a:ea typeface="Aptos" pitchFamily="34" charset="-122"/>
                <a:cs typeface="Aptos" pitchFamily="34" charset="-120"/>
              </a:rPr>
              <a:t>Support routine, purpose, wellbeing, and stability.</a:t>
            </a:r>
            <a:endParaRPr lang="en-US" sz="1800" dirty="0"/>
          </a:p>
        </p:txBody>
      </p:sp>
      <p:sp>
        <p:nvSpPr>
          <p:cNvPr id="13" name="Text 11"/>
          <p:cNvSpPr/>
          <p:nvPr/>
        </p:nvSpPr>
        <p:spPr>
          <a:xfrm>
            <a:off x="2907792" y="5138928"/>
            <a:ext cx="6364224" cy="475488"/>
          </a:xfrm>
          <a:prstGeom prst="rect">
            <a:avLst/>
          </a:prstGeom>
          <a:solidFill>
            <a:srgbClr val="E6F5F4"/>
          </a:solidFill>
          <a:ln>
            <a:solidFill>
              <a:srgbClr val="E6F5F4">
                <a:alpha val="0"/>
              </a:srgbClr>
            </a:solidFill>
          </a:ln>
        </p:spPr>
        <p:txBody>
          <a:bodyPr wrap="square" lIns="508" tIns="508" rIns="508" bIns="508" rtlCol="0" anchor="ctr">
            <a:normAutofit/>
          </a:bodyPr>
          <a:lstStyle/>
          <a:p>
            <a:pPr marL="0" indent="0" algn="ctr">
              <a:buNone/>
            </a:pPr>
            <a:r>
              <a:rPr lang="en-US" sz="1700" b="1" dirty="0">
                <a:solidFill>
                  <a:srgbClr val="0B1F3A"/>
                </a:solidFill>
                <a:latin typeface="Aptos" pitchFamily="34" charset="0"/>
                <a:ea typeface="Aptos" pitchFamily="34" charset="-122"/>
                <a:cs typeface="Aptos" pitchFamily="34" charset="-120"/>
              </a:rPr>
              <a:t>People need tools they can use in real situations.</a:t>
            </a:r>
            <a:endParaRPr lang="en-US" sz="1700" dirty="0"/>
          </a:p>
        </p:txBody>
      </p:sp>
      <p:sp>
        <p:nvSpPr>
          <p:cNvPr id="14" name="Text 12"/>
          <p:cNvSpPr/>
          <p:nvPr/>
        </p:nvSpPr>
        <p:spPr>
          <a:xfrm>
            <a:off x="685800" y="6217920"/>
            <a:ext cx="10607040" cy="219456"/>
          </a:xfrm>
          <a:prstGeom prst="rect">
            <a:avLst/>
          </a:prstGeom>
          <a:noFill/>
          <a:ln/>
        </p:spPr>
        <p:txBody>
          <a:bodyPr wrap="square" lIns="0" tIns="0" rIns="0" bIns="0" rtlCol="0" anchor="ctr"/>
          <a:lstStyle/>
          <a:p>
            <a:pPr marL="0" indent="0" algn="l">
              <a:buNone/>
            </a:pPr>
            <a:r>
              <a:rPr lang="en-US" sz="1050" i="1" dirty="0">
                <a:solidFill>
                  <a:srgbClr val="5A6B7D"/>
                </a:solidFill>
                <a:latin typeface="Aptos" pitchFamily="34" charset="0"/>
                <a:ea typeface="Aptos" pitchFamily="34" charset="-122"/>
                <a:cs typeface="Aptos" pitchFamily="34" charset="-120"/>
              </a:rPr>
              <a:t>SMART provides language, structure, and strategies that build self-management capacity.</a:t>
            </a:r>
            <a:endParaRPr lang="en-US" sz="1050" dirty="0"/>
          </a:p>
        </p:txBody>
      </p:sp>
      <p:sp>
        <p:nvSpPr>
          <p:cNvPr id="25" name="Slide Number Placeholder 0"/>
          <p:cNvSpPr>
            <a:spLocks noGrp="1"/>
          </p:cNvSpPr>
          <p:nvPr>
            <p:ph type="sldNum" sz="quarter" idx="4294967295"/>
          </p:nvPr>
        </p:nvSpPr>
        <p:spPr>
          <a:xfrm>
            <a:off x="11475720" y="6400800"/>
            <a:ext cx="320040" cy="201168"/>
          </a:xfrm>
          <a:prstGeom prst="rect">
            <a:avLst/>
          </a:prstGeom>
          <a:extLst>
            <a:ext uri="{C572A759-6A51-4108-AA02-DFA0A04FC94B}">
              <ma14:wrappingTextBoxFlag xmlns:ma14="http://schemas.microsoft.com/office/mac/drawingml/2011/main" xmlns="" val="0"/>
            </a:ext>
          </a:extLst>
        </p:spPr>
        <p:txBody>
          <a:bodyPr/>
          <a:lstStyle>
            <a:lvl1pPr>
              <a:defRPr sz="900">
                <a:solidFill>
                  <a:srgbClr val="7B8794"/>
                </a:solidFill>
                <a:latin typeface="Aptos"/>
                <a:ea typeface="Aptos"/>
                <a:cs typeface="Aptos"/>
              </a:defRPr>
            </a:lvl1pPr>
          </a:lstStyle>
          <a:p>
            <a:pPr algn="r"/>
            <a:fld id="{F7021451-1387-4CA6-816F-3879F97B5CBC}" type="slidenum">
              <a:rPr lang="en-US" b="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2191695" cy="109728"/>
          </a:xfrm>
          <a:prstGeom prst="rect">
            <a:avLst/>
          </a:prstGeom>
          <a:solidFill>
            <a:srgbClr val="0B1F3A"/>
          </a:solidFill>
          <a:ln w="12700">
            <a:solidFill>
              <a:srgbClr val="0B1F3A">
                <a:alpha val="0"/>
              </a:srgbClr>
            </a:solidFill>
            <a:prstDash val="solid"/>
          </a:ln>
        </p:spPr>
      </p:sp>
      <p:sp>
        <p:nvSpPr>
          <p:cNvPr id="3" name="Text 1"/>
          <p:cNvSpPr/>
          <p:nvPr/>
        </p:nvSpPr>
        <p:spPr>
          <a:xfrm>
            <a:off x="594360" y="347471"/>
            <a:ext cx="8138160" cy="756499"/>
          </a:xfrm>
          <a:prstGeom prst="rect">
            <a:avLst/>
          </a:prstGeom>
          <a:noFill/>
          <a:ln/>
        </p:spPr>
        <p:txBody>
          <a:bodyPr wrap="square" lIns="0" tIns="0" rIns="0" bIns="0" rtlCol="0" anchor="ctr"/>
          <a:lstStyle/>
          <a:p>
            <a:pPr marL="0" indent="0">
              <a:buNone/>
            </a:pPr>
            <a:r>
              <a:rPr lang="en-US" sz="2800" b="1" dirty="0">
                <a:solidFill>
                  <a:srgbClr val="0B1F3A"/>
                </a:solidFill>
                <a:latin typeface="Aptos Display" pitchFamily="34" charset="0"/>
                <a:ea typeface="Aptos Display" pitchFamily="34" charset="-122"/>
                <a:cs typeface="Aptos Display" pitchFamily="34" charset="-120"/>
              </a:rPr>
              <a:t>What authentic peer support brings:</a:t>
            </a:r>
            <a:endParaRPr lang="en-US" sz="2800" dirty="0"/>
          </a:p>
        </p:txBody>
      </p:sp>
      <p:sp>
        <p:nvSpPr>
          <p:cNvPr id="4" name="Text 2"/>
          <p:cNvSpPr/>
          <p:nvPr/>
        </p:nvSpPr>
        <p:spPr>
          <a:xfrm>
            <a:off x="5148072" y="2441448"/>
            <a:ext cx="1737360" cy="1078992"/>
          </a:xfrm>
          <a:prstGeom prst="rect">
            <a:avLst/>
          </a:prstGeom>
          <a:solidFill>
            <a:srgbClr val="12355B"/>
          </a:solidFill>
          <a:ln>
            <a:solidFill>
              <a:srgbClr val="12355B">
                <a:alpha val="0"/>
              </a:srgbClr>
            </a:solidFill>
          </a:ln>
        </p:spPr>
        <p:txBody>
          <a:bodyPr wrap="square" lIns="508" tIns="508" rIns="508" bIns="508" rtlCol="0" anchor="ctr">
            <a:normAutofit/>
          </a:bodyPr>
          <a:lstStyle/>
          <a:p>
            <a:pPr marL="0" indent="0" algn="ctr">
              <a:buNone/>
            </a:pPr>
            <a:r>
              <a:rPr lang="en-US" sz="1900" b="1" dirty="0">
                <a:solidFill>
                  <a:srgbClr val="FFFFFF"/>
                </a:solidFill>
                <a:latin typeface="Aptos" pitchFamily="34" charset="0"/>
                <a:ea typeface="Aptos" pitchFamily="34" charset="-122"/>
                <a:cs typeface="Aptos" pitchFamily="34" charset="-120"/>
              </a:rPr>
              <a:t>Lived</a:t>
            </a:r>
            <a:endParaRPr lang="en-US" sz="1900" dirty="0"/>
          </a:p>
          <a:p>
            <a:pPr marL="0" indent="0" algn="ctr">
              <a:buNone/>
            </a:pPr>
            <a:r>
              <a:rPr lang="en-US" sz="1900" b="1" dirty="0">
                <a:solidFill>
                  <a:srgbClr val="FFFFFF"/>
                </a:solidFill>
                <a:latin typeface="Aptos" pitchFamily="34" charset="0"/>
                <a:ea typeface="Aptos" pitchFamily="34" charset="-122"/>
                <a:cs typeface="Aptos" pitchFamily="34" charset="-120"/>
              </a:rPr>
              <a:t>experience</a:t>
            </a:r>
            <a:endParaRPr lang="en-US" sz="1900" dirty="0"/>
          </a:p>
        </p:txBody>
      </p:sp>
      <p:sp>
        <p:nvSpPr>
          <p:cNvPr id="5" name="Text 3"/>
          <p:cNvSpPr/>
          <p:nvPr/>
        </p:nvSpPr>
        <p:spPr>
          <a:xfrm>
            <a:off x="5504688" y="1325880"/>
            <a:ext cx="1417320" cy="658368"/>
          </a:xfrm>
          <a:prstGeom prst="rect">
            <a:avLst/>
          </a:prstGeom>
          <a:solidFill>
            <a:srgbClr val="FFF0DF"/>
          </a:solidFill>
          <a:ln>
            <a:solidFill>
              <a:srgbClr val="FFF0DF">
                <a:alpha val="0"/>
              </a:srgbClr>
            </a:solidFill>
          </a:ln>
        </p:spPr>
        <p:txBody>
          <a:bodyPr wrap="square" lIns="508" tIns="508" rIns="508" bIns="508" rtlCol="0" anchor="ctr">
            <a:normAutofit/>
          </a:bodyPr>
          <a:lstStyle/>
          <a:p>
            <a:pPr marL="0" indent="0" algn="ctr">
              <a:buNone/>
            </a:pPr>
            <a:r>
              <a:rPr lang="en-US" sz="1460" b="1" dirty="0">
                <a:solidFill>
                  <a:srgbClr val="0B1F3A"/>
                </a:solidFill>
                <a:latin typeface="Aptos" pitchFamily="34" charset="0"/>
                <a:ea typeface="Aptos" pitchFamily="34" charset="-122"/>
                <a:cs typeface="Aptos" pitchFamily="34" charset="-120"/>
              </a:rPr>
              <a:t>Credibility</a:t>
            </a:r>
            <a:endParaRPr lang="en-US" sz="1460" dirty="0"/>
          </a:p>
        </p:txBody>
      </p:sp>
      <p:sp>
        <p:nvSpPr>
          <p:cNvPr id="6" name="Text 4"/>
          <p:cNvSpPr/>
          <p:nvPr/>
        </p:nvSpPr>
        <p:spPr>
          <a:xfrm>
            <a:off x="7424928" y="2176272"/>
            <a:ext cx="1234440" cy="658368"/>
          </a:xfrm>
          <a:prstGeom prst="rect">
            <a:avLst/>
          </a:prstGeom>
          <a:solidFill>
            <a:srgbClr val="E6F5F4"/>
          </a:solidFill>
          <a:ln>
            <a:solidFill>
              <a:srgbClr val="E6F5F4">
                <a:alpha val="0"/>
              </a:srgbClr>
            </a:solidFill>
          </a:ln>
        </p:spPr>
        <p:txBody>
          <a:bodyPr wrap="square" lIns="508" tIns="508" rIns="508" bIns="508" rtlCol="0" anchor="ctr">
            <a:normAutofit/>
          </a:bodyPr>
          <a:lstStyle/>
          <a:p>
            <a:pPr marL="0" indent="0" algn="ctr">
              <a:buNone/>
            </a:pPr>
            <a:r>
              <a:rPr lang="en-US" sz="1420" b="1" dirty="0">
                <a:solidFill>
                  <a:srgbClr val="0B1F3A"/>
                </a:solidFill>
                <a:latin typeface="Aptos" pitchFamily="34" charset="0"/>
                <a:ea typeface="Aptos" pitchFamily="34" charset="-122"/>
                <a:cs typeface="Aptos" pitchFamily="34" charset="-120"/>
              </a:rPr>
              <a:t>Practical</a:t>
            </a:r>
            <a:endParaRPr lang="en-US" sz="1420" dirty="0"/>
          </a:p>
          <a:p>
            <a:pPr marL="0" indent="0" algn="ctr">
              <a:buNone/>
            </a:pPr>
            <a:r>
              <a:rPr lang="en-US" sz="1420" b="1" dirty="0">
                <a:solidFill>
                  <a:srgbClr val="0B1F3A"/>
                </a:solidFill>
                <a:latin typeface="Aptos" pitchFamily="34" charset="0"/>
                <a:ea typeface="Aptos" pitchFamily="34" charset="-122"/>
                <a:cs typeface="Aptos" pitchFamily="34" charset="-120"/>
              </a:rPr>
              <a:t>hope</a:t>
            </a:r>
            <a:endParaRPr lang="en-US" sz="1420" dirty="0"/>
          </a:p>
        </p:txBody>
      </p:sp>
      <p:sp>
        <p:nvSpPr>
          <p:cNvPr id="7" name="Text 5"/>
          <p:cNvSpPr/>
          <p:nvPr/>
        </p:nvSpPr>
        <p:spPr>
          <a:xfrm>
            <a:off x="7205472" y="4370832"/>
            <a:ext cx="1417320" cy="658368"/>
          </a:xfrm>
          <a:prstGeom prst="rect">
            <a:avLst/>
          </a:prstGeom>
          <a:solidFill>
            <a:srgbClr val="FFF0DF"/>
          </a:solidFill>
          <a:ln>
            <a:solidFill>
              <a:srgbClr val="FFF0DF">
                <a:alpha val="0"/>
              </a:srgbClr>
            </a:solidFill>
          </a:ln>
        </p:spPr>
        <p:txBody>
          <a:bodyPr wrap="square" lIns="508" tIns="508" rIns="508" bIns="508" rtlCol="0" anchor="ctr">
            <a:normAutofit/>
          </a:bodyPr>
          <a:lstStyle/>
          <a:p>
            <a:pPr marL="0" indent="0" algn="ctr">
              <a:buNone/>
            </a:pPr>
            <a:r>
              <a:rPr lang="en-US" sz="1460" b="1" dirty="0">
                <a:solidFill>
                  <a:srgbClr val="0B1F3A"/>
                </a:solidFill>
                <a:latin typeface="Aptos" pitchFamily="34" charset="0"/>
                <a:ea typeface="Aptos" pitchFamily="34" charset="-122"/>
                <a:cs typeface="Aptos" pitchFamily="34" charset="-120"/>
              </a:rPr>
              <a:t>Reduced</a:t>
            </a:r>
            <a:endParaRPr lang="en-US" sz="1460" dirty="0"/>
          </a:p>
          <a:p>
            <a:pPr marL="0" indent="0" algn="ctr">
              <a:buNone/>
            </a:pPr>
            <a:r>
              <a:rPr lang="en-US" sz="1460" b="1" dirty="0">
                <a:solidFill>
                  <a:srgbClr val="0B1F3A"/>
                </a:solidFill>
                <a:latin typeface="Aptos" pitchFamily="34" charset="0"/>
                <a:ea typeface="Aptos" pitchFamily="34" charset="-122"/>
                <a:cs typeface="Aptos" pitchFamily="34" charset="-120"/>
              </a:rPr>
              <a:t>stigma</a:t>
            </a:r>
            <a:endParaRPr lang="en-US" sz="1460" dirty="0"/>
          </a:p>
        </p:txBody>
      </p:sp>
      <p:sp>
        <p:nvSpPr>
          <p:cNvPr id="8" name="Text 6"/>
          <p:cNvSpPr/>
          <p:nvPr/>
        </p:nvSpPr>
        <p:spPr>
          <a:xfrm>
            <a:off x="3950208" y="4334256"/>
            <a:ext cx="1417320" cy="658368"/>
          </a:xfrm>
          <a:prstGeom prst="rect">
            <a:avLst/>
          </a:prstGeom>
          <a:solidFill>
            <a:srgbClr val="E6F5F4"/>
          </a:solidFill>
          <a:ln>
            <a:solidFill>
              <a:srgbClr val="E6F5F4">
                <a:alpha val="0"/>
              </a:srgbClr>
            </a:solidFill>
          </a:ln>
        </p:spPr>
        <p:txBody>
          <a:bodyPr wrap="square" lIns="508" tIns="508" rIns="508" bIns="508" rtlCol="0" anchor="ctr">
            <a:normAutofit/>
          </a:bodyPr>
          <a:lstStyle/>
          <a:p>
            <a:pPr marL="0" indent="0" algn="ctr">
              <a:buNone/>
            </a:pPr>
            <a:r>
              <a:rPr lang="en-US" sz="1460" b="1" dirty="0">
                <a:solidFill>
                  <a:srgbClr val="0B1F3A"/>
                </a:solidFill>
                <a:latin typeface="Aptos" pitchFamily="34" charset="0"/>
                <a:ea typeface="Aptos" pitchFamily="34" charset="-122"/>
                <a:cs typeface="Aptos" pitchFamily="34" charset="-120"/>
              </a:rPr>
              <a:t>Shared</a:t>
            </a:r>
            <a:endParaRPr lang="en-US" sz="1460" dirty="0"/>
          </a:p>
          <a:p>
            <a:pPr marL="0" indent="0" algn="ctr">
              <a:buNone/>
            </a:pPr>
            <a:r>
              <a:rPr lang="en-US" sz="1460" b="1" dirty="0">
                <a:solidFill>
                  <a:srgbClr val="0B1F3A"/>
                </a:solidFill>
                <a:latin typeface="Aptos" pitchFamily="34" charset="0"/>
                <a:ea typeface="Aptos" pitchFamily="34" charset="-122"/>
                <a:cs typeface="Aptos" pitchFamily="34" charset="-120"/>
              </a:rPr>
              <a:t>understanding</a:t>
            </a:r>
            <a:endParaRPr lang="en-US" sz="1460" dirty="0"/>
          </a:p>
        </p:txBody>
      </p:sp>
      <p:sp>
        <p:nvSpPr>
          <p:cNvPr id="9" name="Text 7"/>
          <p:cNvSpPr/>
          <p:nvPr/>
        </p:nvSpPr>
        <p:spPr>
          <a:xfrm>
            <a:off x="3547872" y="2139696"/>
            <a:ext cx="1417320" cy="658368"/>
          </a:xfrm>
          <a:prstGeom prst="rect">
            <a:avLst/>
          </a:prstGeom>
          <a:solidFill>
            <a:srgbClr val="FFF0DF"/>
          </a:solidFill>
          <a:ln>
            <a:solidFill>
              <a:srgbClr val="FFF0DF">
                <a:alpha val="0"/>
              </a:srgbClr>
            </a:solidFill>
          </a:ln>
        </p:spPr>
        <p:txBody>
          <a:bodyPr wrap="square" lIns="508" tIns="508" rIns="508" bIns="508" rtlCol="0" anchor="ctr">
            <a:normAutofit/>
          </a:bodyPr>
          <a:lstStyle/>
          <a:p>
            <a:pPr marL="0" indent="0" algn="ctr">
              <a:buNone/>
            </a:pPr>
            <a:r>
              <a:rPr lang="en-US" sz="1460" b="1" dirty="0">
                <a:solidFill>
                  <a:srgbClr val="0B1F3A"/>
                </a:solidFill>
                <a:latin typeface="Aptos" pitchFamily="34" charset="0"/>
                <a:ea typeface="Aptos" pitchFamily="34" charset="-122"/>
                <a:cs typeface="Aptos" pitchFamily="34" charset="-120"/>
              </a:rPr>
              <a:t>Relational</a:t>
            </a:r>
            <a:endParaRPr lang="en-US" sz="1460" dirty="0"/>
          </a:p>
          <a:p>
            <a:pPr marL="0" indent="0" algn="ctr">
              <a:buNone/>
            </a:pPr>
            <a:r>
              <a:rPr lang="en-US" sz="1460" b="1" dirty="0">
                <a:solidFill>
                  <a:srgbClr val="0B1F3A"/>
                </a:solidFill>
                <a:latin typeface="Aptos" pitchFamily="34" charset="0"/>
                <a:ea typeface="Aptos" pitchFamily="34" charset="-122"/>
                <a:cs typeface="Aptos" pitchFamily="34" charset="-120"/>
              </a:rPr>
              <a:t>trust</a:t>
            </a:r>
            <a:endParaRPr lang="en-US" sz="1460" dirty="0"/>
          </a:p>
        </p:txBody>
      </p:sp>
      <p:sp>
        <p:nvSpPr>
          <p:cNvPr id="10" name="Text 8"/>
          <p:cNvSpPr/>
          <p:nvPr/>
        </p:nvSpPr>
        <p:spPr>
          <a:xfrm>
            <a:off x="749808" y="1572768"/>
            <a:ext cx="2487168" cy="2542032"/>
          </a:xfrm>
          <a:prstGeom prst="rect">
            <a:avLst/>
          </a:prstGeom>
          <a:solidFill>
            <a:srgbClr val="DCEAF5"/>
          </a:solidFill>
          <a:ln>
            <a:solidFill>
              <a:srgbClr val="DCEAF5">
                <a:alpha val="0"/>
              </a:srgbClr>
            </a:solidFill>
          </a:ln>
        </p:spPr>
        <p:txBody>
          <a:bodyPr wrap="square" lIns="2032" tIns="2032" rIns="2032" bIns="2032" rtlCol="0" anchor="t">
            <a:normAutofit/>
          </a:bodyPr>
          <a:lstStyle/>
          <a:p>
            <a:pPr marL="0" indent="0">
              <a:buNone/>
            </a:pPr>
            <a:r>
              <a:rPr lang="en-US" sz="1850" b="1" dirty="0">
                <a:solidFill>
                  <a:srgbClr val="0B1F3A"/>
                </a:solidFill>
                <a:latin typeface="Aptos" pitchFamily="34" charset="0"/>
                <a:ea typeface="Aptos" pitchFamily="34" charset="-122"/>
                <a:cs typeface="Aptos" pitchFamily="34" charset="-120"/>
              </a:rPr>
              <a:t>Why it matters
</a:t>
            </a:r>
            <a:r>
              <a:rPr lang="en-US" sz="1600" dirty="0">
                <a:solidFill>
                  <a:srgbClr val="18212B"/>
                </a:solidFill>
                <a:latin typeface="Aptos" pitchFamily="34" charset="0"/>
                <a:ea typeface="Aptos" pitchFamily="34" charset="-122"/>
                <a:cs typeface="Aptos" pitchFamily="34" charset="-120"/>
              </a:rPr>
              <a:t>Peers often help participants feel seen in a way that formal structure alone may not accomplish.</a:t>
            </a:r>
            <a:endParaRPr lang="en-US" sz="1850" dirty="0"/>
          </a:p>
        </p:txBody>
      </p:sp>
      <p:sp>
        <p:nvSpPr>
          <p:cNvPr id="11" name="Text 9"/>
          <p:cNvSpPr/>
          <p:nvPr/>
        </p:nvSpPr>
        <p:spPr>
          <a:xfrm>
            <a:off x="9070848" y="1700784"/>
            <a:ext cx="2212848" cy="2414016"/>
          </a:xfrm>
          <a:prstGeom prst="rect">
            <a:avLst/>
          </a:prstGeom>
          <a:solidFill>
            <a:srgbClr val="EEF3F7"/>
          </a:solidFill>
          <a:ln>
            <a:solidFill>
              <a:srgbClr val="EEF3F7">
                <a:alpha val="0"/>
              </a:srgbClr>
            </a:solidFill>
          </a:ln>
        </p:spPr>
        <p:txBody>
          <a:bodyPr wrap="square" lIns="2032" tIns="2032" rIns="2032" bIns="2032" rtlCol="0" anchor="t">
            <a:normAutofit/>
          </a:bodyPr>
          <a:lstStyle/>
          <a:p>
            <a:pPr marL="0" indent="0">
              <a:buNone/>
            </a:pPr>
            <a:r>
              <a:rPr lang="en-US" sz="1820" b="1" dirty="0">
                <a:solidFill>
                  <a:srgbClr val="0B1F3A"/>
                </a:solidFill>
                <a:latin typeface="Aptos" pitchFamily="34" charset="0"/>
                <a:ea typeface="Aptos" pitchFamily="34" charset="-122"/>
                <a:cs typeface="Aptos" pitchFamily="34" charset="-120"/>
              </a:rPr>
              <a:t>Key distinction
</a:t>
            </a:r>
            <a:r>
              <a:rPr lang="en-US" sz="1560" dirty="0">
                <a:solidFill>
                  <a:srgbClr val="18212B"/>
                </a:solidFill>
                <a:latin typeface="Aptos" pitchFamily="34" charset="0"/>
                <a:ea typeface="Aptos" pitchFamily="34" charset="-122"/>
                <a:cs typeface="Aptos" pitchFamily="34" charset="-120"/>
              </a:rPr>
              <a:t>Peer support does not replace evidence-based tools. It increases engagement with them.</a:t>
            </a:r>
            <a:endParaRPr lang="en-US" sz="1820" dirty="0"/>
          </a:p>
        </p:txBody>
      </p:sp>
      <p:sp>
        <p:nvSpPr>
          <p:cNvPr id="12" name="Text 10"/>
          <p:cNvSpPr/>
          <p:nvPr/>
        </p:nvSpPr>
        <p:spPr>
          <a:xfrm>
            <a:off x="685800" y="6217920"/>
            <a:ext cx="10607040" cy="219456"/>
          </a:xfrm>
          <a:prstGeom prst="rect">
            <a:avLst/>
          </a:prstGeom>
          <a:noFill/>
          <a:ln/>
        </p:spPr>
        <p:txBody>
          <a:bodyPr wrap="square" lIns="0" tIns="0" rIns="0" bIns="0" rtlCol="0" anchor="ctr"/>
          <a:lstStyle/>
          <a:p>
            <a:pPr marL="0" indent="0" algn="l">
              <a:buNone/>
            </a:pPr>
            <a:r>
              <a:rPr lang="en-US" sz="1050" i="1" dirty="0">
                <a:solidFill>
                  <a:srgbClr val="5A6B7D"/>
                </a:solidFill>
                <a:latin typeface="Aptos" pitchFamily="34" charset="0"/>
                <a:ea typeface="Aptos" pitchFamily="34" charset="-122"/>
                <a:cs typeface="Aptos" pitchFamily="34" charset="-120"/>
              </a:rPr>
              <a:t>Peers help people move from “I am being told” to “I can relate.”</a:t>
            </a:r>
            <a:endParaRPr lang="en-US" sz="1050" dirty="0"/>
          </a:p>
        </p:txBody>
      </p:sp>
      <p:sp>
        <p:nvSpPr>
          <p:cNvPr id="25" name="Slide Number Placeholder 0"/>
          <p:cNvSpPr>
            <a:spLocks noGrp="1"/>
          </p:cNvSpPr>
          <p:nvPr>
            <p:ph type="sldNum" sz="quarter" idx="4294967295"/>
          </p:nvPr>
        </p:nvSpPr>
        <p:spPr>
          <a:xfrm>
            <a:off x="11475720" y="6400800"/>
            <a:ext cx="320040" cy="201168"/>
          </a:xfrm>
          <a:prstGeom prst="rect">
            <a:avLst/>
          </a:prstGeom>
          <a:extLst>
            <a:ext uri="{C572A759-6A51-4108-AA02-DFA0A04FC94B}">
              <ma14:wrappingTextBoxFlag xmlns:ma14="http://schemas.microsoft.com/office/mac/drawingml/2011/main" xmlns="" val="0"/>
            </a:ext>
          </a:extLst>
        </p:spPr>
        <p:txBody>
          <a:bodyPr/>
          <a:lstStyle>
            <a:lvl1pPr>
              <a:defRPr sz="900">
                <a:solidFill>
                  <a:srgbClr val="7B8794"/>
                </a:solidFill>
                <a:latin typeface="Aptos"/>
                <a:ea typeface="Aptos"/>
                <a:cs typeface="Aptos"/>
              </a:defRPr>
            </a:lvl1pPr>
          </a:lstStyle>
          <a:p>
            <a:pPr algn="r"/>
            <a:fld id="{F7021451-1387-4CA6-816F-3879F97B5CBC}" type="slidenum">
              <a:rPr lang="en-US" b="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2191695" cy="109728"/>
          </a:xfrm>
          <a:prstGeom prst="rect">
            <a:avLst/>
          </a:prstGeom>
          <a:solidFill>
            <a:srgbClr val="0B1F3A"/>
          </a:solidFill>
          <a:ln w="12700">
            <a:solidFill>
              <a:srgbClr val="0B1F3A">
                <a:alpha val="0"/>
              </a:srgbClr>
            </a:solidFill>
            <a:prstDash val="solid"/>
          </a:ln>
        </p:spPr>
      </p:sp>
      <p:sp>
        <p:nvSpPr>
          <p:cNvPr id="3" name="Text 1"/>
          <p:cNvSpPr/>
          <p:nvPr/>
        </p:nvSpPr>
        <p:spPr>
          <a:xfrm>
            <a:off x="594360" y="347472"/>
            <a:ext cx="8138160" cy="877824"/>
          </a:xfrm>
          <a:prstGeom prst="rect">
            <a:avLst/>
          </a:prstGeom>
          <a:noFill/>
          <a:ln/>
        </p:spPr>
        <p:txBody>
          <a:bodyPr wrap="square" lIns="0" tIns="0" rIns="0" bIns="0" rtlCol="0" anchor="ctr"/>
          <a:lstStyle/>
          <a:p>
            <a:pPr marL="0" indent="0">
              <a:buNone/>
            </a:pPr>
            <a:r>
              <a:rPr lang="en-US" sz="2800" b="1" dirty="0">
                <a:solidFill>
                  <a:srgbClr val="0B1F3A"/>
                </a:solidFill>
                <a:latin typeface="Aptos Display" pitchFamily="34" charset="0"/>
                <a:ea typeface="Aptos Display" pitchFamily="34" charset="-122"/>
                <a:cs typeface="Aptos Display" pitchFamily="34" charset="-120"/>
              </a:rPr>
              <a:t>Shared values create the foundation.</a:t>
            </a:r>
            <a:endParaRPr lang="en-US" sz="2800" dirty="0"/>
          </a:p>
        </p:txBody>
      </p:sp>
      <p:sp>
        <p:nvSpPr>
          <p:cNvPr id="4" name="Text 2"/>
          <p:cNvSpPr/>
          <p:nvPr/>
        </p:nvSpPr>
        <p:spPr>
          <a:xfrm>
            <a:off x="822960" y="2651760"/>
            <a:ext cx="1645920" cy="438912"/>
          </a:xfrm>
          <a:prstGeom prst="rect">
            <a:avLst/>
          </a:prstGeom>
          <a:solidFill>
            <a:srgbClr val="12355B"/>
          </a:solidFill>
          <a:ln>
            <a:solidFill>
              <a:srgbClr val="12355B">
                <a:alpha val="0"/>
              </a:srgbClr>
            </a:solidFill>
          </a:ln>
        </p:spPr>
        <p:txBody>
          <a:bodyPr wrap="square" lIns="508" tIns="508" rIns="508" bIns="508" rtlCol="0" anchor="ctr">
            <a:normAutofit/>
          </a:bodyPr>
          <a:lstStyle/>
          <a:p>
            <a:pPr marL="0" indent="0" algn="ctr">
              <a:buNone/>
            </a:pPr>
            <a:r>
              <a:rPr lang="en-US" sz="1500" b="1" dirty="0">
                <a:solidFill>
                  <a:srgbClr val="FFFFFF"/>
                </a:solidFill>
                <a:latin typeface="Aptos" pitchFamily="34" charset="0"/>
                <a:ea typeface="Aptos" pitchFamily="34" charset="-122"/>
                <a:cs typeface="Aptos" pitchFamily="34" charset="-120"/>
              </a:rPr>
              <a:t>SMART Recovery</a:t>
            </a:r>
            <a:endParaRPr lang="en-US" sz="1500" dirty="0"/>
          </a:p>
        </p:txBody>
      </p:sp>
      <p:sp>
        <p:nvSpPr>
          <p:cNvPr id="5" name="Text 3"/>
          <p:cNvSpPr/>
          <p:nvPr/>
        </p:nvSpPr>
        <p:spPr>
          <a:xfrm>
            <a:off x="9710928" y="2651760"/>
            <a:ext cx="1645920" cy="438912"/>
          </a:xfrm>
          <a:prstGeom prst="rect">
            <a:avLst/>
          </a:prstGeom>
          <a:solidFill>
            <a:srgbClr val="F28C28"/>
          </a:solidFill>
          <a:ln>
            <a:solidFill>
              <a:srgbClr val="F28C28">
                <a:alpha val="0"/>
              </a:srgbClr>
            </a:solidFill>
          </a:ln>
        </p:spPr>
        <p:txBody>
          <a:bodyPr wrap="square" lIns="508" tIns="508" rIns="508" bIns="508" rtlCol="0" anchor="ctr">
            <a:normAutofit/>
          </a:bodyPr>
          <a:lstStyle/>
          <a:p>
            <a:pPr marL="0" indent="0" algn="ctr">
              <a:buNone/>
            </a:pPr>
            <a:r>
              <a:rPr lang="en-US" sz="1500" b="1" dirty="0">
                <a:solidFill>
                  <a:srgbClr val="FFFFFF"/>
                </a:solidFill>
                <a:latin typeface="Aptos" pitchFamily="34" charset="0"/>
                <a:ea typeface="Aptos" pitchFamily="34" charset="-122"/>
                <a:cs typeface="Aptos" pitchFamily="34" charset="-120"/>
              </a:rPr>
              <a:t>Peer support</a:t>
            </a:r>
            <a:endParaRPr lang="en-US" sz="1500" dirty="0"/>
          </a:p>
        </p:txBody>
      </p:sp>
      <p:sp>
        <p:nvSpPr>
          <p:cNvPr id="6" name="Shape 4"/>
          <p:cNvSpPr/>
          <p:nvPr/>
        </p:nvSpPr>
        <p:spPr>
          <a:xfrm>
            <a:off x="2651760" y="2880360"/>
            <a:ext cx="6903720" cy="9144"/>
          </a:xfrm>
          <a:prstGeom prst="line">
            <a:avLst/>
          </a:prstGeom>
          <a:noFill/>
          <a:ln w="15240">
            <a:solidFill>
              <a:srgbClr val="D6DEE8"/>
            </a:solidFill>
            <a:prstDash val="solid"/>
          </a:ln>
        </p:spPr>
      </p:sp>
      <p:sp>
        <p:nvSpPr>
          <p:cNvPr id="7" name="Text 5"/>
          <p:cNvSpPr/>
          <p:nvPr/>
        </p:nvSpPr>
        <p:spPr>
          <a:xfrm>
            <a:off x="2697480" y="2011680"/>
            <a:ext cx="1874520" cy="402336"/>
          </a:xfrm>
          <a:prstGeom prst="rect">
            <a:avLst/>
          </a:prstGeom>
          <a:solidFill>
            <a:srgbClr val="DCEAF5"/>
          </a:solidFill>
          <a:ln>
            <a:solidFill>
              <a:srgbClr val="DCEAF5">
                <a:alpha val="0"/>
              </a:srgbClr>
            </a:solidFill>
          </a:ln>
        </p:spPr>
        <p:txBody>
          <a:bodyPr wrap="square" lIns="508" tIns="508" rIns="508" bIns="508" rtlCol="0" anchor="ctr">
            <a:normAutofit/>
          </a:bodyPr>
          <a:lstStyle/>
          <a:p>
            <a:pPr marL="0" indent="0" algn="ctr">
              <a:buNone/>
            </a:pPr>
            <a:r>
              <a:rPr lang="en-US" sz="1350" b="1" dirty="0">
                <a:solidFill>
                  <a:srgbClr val="0B1F3A"/>
                </a:solidFill>
                <a:latin typeface="Aptos" pitchFamily="34" charset="0"/>
                <a:ea typeface="Aptos" pitchFamily="34" charset="-122"/>
                <a:cs typeface="Aptos" pitchFamily="34" charset="-120"/>
              </a:rPr>
              <a:t>Empowerment</a:t>
            </a:r>
            <a:endParaRPr lang="en-US" sz="1350" dirty="0"/>
          </a:p>
        </p:txBody>
      </p:sp>
      <p:sp>
        <p:nvSpPr>
          <p:cNvPr id="8" name="Text 6"/>
          <p:cNvSpPr/>
          <p:nvPr/>
        </p:nvSpPr>
        <p:spPr>
          <a:xfrm>
            <a:off x="4937760" y="2011680"/>
            <a:ext cx="1874520" cy="402336"/>
          </a:xfrm>
          <a:prstGeom prst="rect">
            <a:avLst/>
          </a:prstGeom>
          <a:solidFill>
            <a:srgbClr val="E6F5F4"/>
          </a:solidFill>
          <a:ln>
            <a:solidFill>
              <a:srgbClr val="E6F5F4">
                <a:alpha val="0"/>
              </a:srgbClr>
            </a:solidFill>
          </a:ln>
        </p:spPr>
        <p:txBody>
          <a:bodyPr wrap="square" lIns="508" tIns="508" rIns="508" bIns="508" rtlCol="0" anchor="ctr">
            <a:normAutofit/>
          </a:bodyPr>
          <a:lstStyle/>
          <a:p>
            <a:pPr marL="0" indent="0" algn="ctr">
              <a:buNone/>
            </a:pPr>
            <a:r>
              <a:rPr lang="en-US" sz="1350" b="1" dirty="0">
                <a:solidFill>
                  <a:srgbClr val="0B1F3A"/>
                </a:solidFill>
                <a:latin typeface="Aptos" pitchFamily="34" charset="0"/>
                <a:ea typeface="Aptos" pitchFamily="34" charset="-122"/>
                <a:cs typeface="Aptos" pitchFamily="34" charset="-120"/>
              </a:rPr>
              <a:t>Self-direction</a:t>
            </a:r>
            <a:endParaRPr lang="en-US" sz="1350" dirty="0"/>
          </a:p>
        </p:txBody>
      </p:sp>
      <p:sp>
        <p:nvSpPr>
          <p:cNvPr id="9" name="Text 7"/>
          <p:cNvSpPr/>
          <p:nvPr/>
        </p:nvSpPr>
        <p:spPr>
          <a:xfrm>
            <a:off x="7178040" y="2011680"/>
            <a:ext cx="1874520" cy="402336"/>
          </a:xfrm>
          <a:prstGeom prst="rect">
            <a:avLst/>
          </a:prstGeom>
          <a:solidFill>
            <a:srgbClr val="DCEAF5"/>
          </a:solidFill>
          <a:ln>
            <a:solidFill>
              <a:srgbClr val="DCEAF5">
                <a:alpha val="0"/>
              </a:srgbClr>
            </a:solidFill>
          </a:ln>
        </p:spPr>
        <p:txBody>
          <a:bodyPr wrap="square" lIns="508" tIns="508" rIns="508" bIns="508" rtlCol="0" anchor="ctr">
            <a:normAutofit/>
          </a:bodyPr>
          <a:lstStyle/>
          <a:p>
            <a:pPr marL="0" indent="0" algn="ctr">
              <a:buNone/>
            </a:pPr>
            <a:r>
              <a:rPr lang="en-US" sz="1350" b="1" dirty="0">
                <a:solidFill>
                  <a:srgbClr val="0B1F3A"/>
                </a:solidFill>
                <a:latin typeface="Aptos" pitchFamily="34" charset="0"/>
                <a:ea typeface="Aptos" pitchFamily="34" charset="-122"/>
                <a:cs typeface="Aptos" pitchFamily="34" charset="-120"/>
              </a:rPr>
              <a:t>Respect</a:t>
            </a:r>
            <a:endParaRPr lang="en-US" sz="1350" dirty="0"/>
          </a:p>
        </p:txBody>
      </p:sp>
      <p:sp>
        <p:nvSpPr>
          <p:cNvPr id="10" name="Text 8"/>
          <p:cNvSpPr/>
          <p:nvPr/>
        </p:nvSpPr>
        <p:spPr>
          <a:xfrm>
            <a:off x="2697480" y="2971800"/>
            <a:ext cx="1874520" cy="402336"/>
          </a:xfrm>
          <a:prstGeom prst="rect">
            <a:avLst/>
          </a:prstGeom>
          <a:solidFill>
            <a:srgbClr val="E6F5F4"/>
          </a:solidFill>
          <a:ln>
            <a:solidFill>
              <a:srgbClr val="E6F5F4">
                <a:alpha val="0"/>
              </a:srgbClr>
            </a:solidFill>
          </a:ln>
        </p:spPr>
        <p:txBody>
          <a:bodyPr wrap="square" lIns="508" tIns="508" rIns="508" bIns="508" rtlCol="0" anchor="ctr">
            <a:normAutofit/>
          </a:bodyPr>
          <a:lstStyle/>
          <a:p>
            <a:pPr marL="0" indent="0" algn="ctr">
              <a:buNone/>
            </a:pPr>
            <a:r>
              <a:rPr lang="en-US" sz="1350" b="1" dirty="0">
                <a:solidFill>
                  <a:srgbClr val="0B1F3A"/>
                </a:solidFill>
                <a:latin typeface="Aptos" pitchFamily="34" charset="0"/>
                <a:ea typeface="Aptos" pitchFamily="34" charset="-122"/>
                <a:cs typeface="Aptos" pitchFamily="34" charset="-120"/>
              </a:rPr>
              <a:t>Nonjudgment</a:t>
            </a:r>
            <a:endParaRPr lang="en-US" sz="1350" dirty="0"/>
          </a:p>
        </p:txBody>
      </p:sp>
      <p:sp>
        <p:nvSpPr>
          <p:cNvPr id="11" name="Text 9"/>
          <p:cNvSpPr/>
          <p:nvPr/>
        </p:nvSpPr>
        <p:spPr>
          <a:xfrm>
            <a:off x="4937760" y="2971800"/>
            <a:ext cx="1874520" cy="402336"/>
          </a:xfrm>
          <a:prstGeom prst="rect">
            <a:avLst/>
          </a:prstGeom>
          <a:solidFill>
            <a:srgbClr val="DCEAF5"/>
          </a:solidFill>
          <a:ln>
            <a:solidFill>
              <a:srgbClr val="DCEAF5">
                <a:alpha val="0"/>
              </a:srgbClr>
            </a:solidFill>
          </a:ln>
        </p:spPr>
        <p:txBody>
          <a:bodyPr wrap="square" lIns="508" tIns="508" rIns="508" bIns="508" rtlCol="0" anchor="ctr">
            <a:normAutofit/>
          </a:bodyPr>
          <a:lstStyle/>
          <a:p>
            <a:pPr marL="0" indent="0" algn="ctr">
              <a:buNone/>
            </a:pPr>
            <a:r>
              <a:rPr lang="en-US" sz="1350" b="1" dirty="0">
                <a:solidFill>
                  <a:srgbClr val="0B1F3A"/>
                </a:solidFill>
                <a:latin typeface="Aptos" pitchFamily="34" charset="0"/>
                <a:ea typeface="Aptos" pitchFamily="34" charset="-122"/>
                <a:cs typeface="Aptos" pitchFamily="34" charset="-120"/>
              </a:rPr>
              <a:t>Hope</a:t>
            </a:r>
            <a:endParaRPr lang="en-US" sz="1350" dirty="0"/>
          </a:p>
        </p:txBody>
      </p:sp>
      <p:sp>
        <p:nvSpPr>
          <p:cNvPr id="12" name="Text 10"/>
          <p:cNvSpPr/>
          <p:nvPr/>
        </p:nvSpPr>
        <p:spPr>
          <a:xfrm>
            <a:off x="7178040" y="2971800"/>
            <a:ext cx="1874520" cy="402336"/>
          </a:xfrm>
          <a:prstGeom prst="rect">
            <a:avLst/>
          </a:prstGeom>
          <a:solidFill>
            <a:srgbClr val="E6F5F4"/>
          </a:solidFill>
          <a:ln>
            <a:solidFill>
              <a:srgbClr val="E6F5F4">
                <a:alpha val="0"/>
              </a:srgbClr>
            </a:solidFill>
          </a:ln>
        </p:spPr>
        <p:txBody>
          <a:bodyPr wrap="square" lIns="508" tIns="508" rIns="508" bIns="508" rtlCol="0" anchor="ctr">
            <a:normAutofit/>
          </a:bodyPr>
          <a:lstStyle/>
          <a:p>
            <a:pPr marL="0" indent="0" algn="ctr">
              <a:buNone/>
            </a:pPr>
            <a:r>
              <a:rPr lang="en-US" sz="1350" b="1" dirty="0">
                <a:solidFill>
                  <a:srgbClr val="0B1F3A"/>
                </a:solidFill>
                <a:latin typeface="Aptos" pitchFamily="34" charset="0"/>
                <a:ea typeface="Aptos" pitchFamily="34" charset="-122"/>
                <a:cs typeface="Aptos" pitchFamily="34" charset="-120"/>
              </a:rPr>
              <a:t>Practical growth</a:t>
            </a:r>
            <a:endParaRPr lang="en-US" sz="1350" dirty="0"/>
          </a:p>
        </p:txBody>
      </p:sp>
      <p:sp>
        <p:nvSpPr>
          <p:cNvPr id="13" name="Text 11"/>
          <p:cNvSpPr/>
          <p:nvPr/>
        </p:nvSpPr>
        <p:spPr>
          <a:xfrm>
            <a:off x="1920240" y="4160520"/>
            <a:ext cx="8366760" cy="1051560"/>
          </a:xfrm>
          <a:prstGeom prst="rect">
            <a:avLst/>
          </a:prstGeom>
          <a:solidFill>
            <a:srgbClr val="FFF0DF"/>
          </a:solidFill>
          <a:ln>
            <a:solidFill>
              <a:srgbClr val="FFF0DF">
                <a:alpha val="0"/>
              </a:srgbClr>
            </a:solidFill>
          </a:ln>
        </p:spPr>
        <p:txBody>
          <a:bodyPr wrap="square" lIns="2286" tIns="2286" rIns="2286" bIns="2286" rtlCol="0" anchor="t">
            <a:normAutofit/>
          </a:bodyPr>
          <a:lstStyle/>
          <a:p>
            <a:pPr marL="0" indent="0">
              <a:buNone/>
            </a:pPr>
            <a:r>
              <a:rPr lang="en-US" sz="1800" b="1" dirty="0">
                <a:solidFill>
                  <a:srgbClr val="0B1F3A"/>
                </a:solidFill>
                <a:latin typeface="Aptos" pitchFamily="34" charset="0"/>
                <a:ea typeface="Aptos" pitchFamily="34" charset="-122"/>
                <a:cs typeface="Aptos" pitchFamily="34" charset="-120"/>
              </a:rPr>
              <a:t>Why integration works
</a:t>
            </a:r>
            <a:r>
              <a:rPr lang="en-US" sz="1550" dirty="0">
                <a:solidFill>
                  <a:srgbClr val="18212B"/>
                </a:solidFill>
                <a:latin typeface="Aptos" pitchFamily="34" charset="0"/>
                <a:ea typeface="Aptos" pitchFamily="34" charset="-122"/>
                <a:cs typeface="Aptos" pitchFamily="34" charset="-120"/>
              </a:rPr>
              <a:t>These approaches are not in conflict. In many settings, they are naturally aligned around agency, forward movement, and collaborative change.</a:t>
            </a:r>
            <a:endParaRPr lang="en-US" sz="1800" dirty="0"/>
          </a:p>
        </p:txBody>
      </p:sp>
      <p:sp>
        <p:nvSpPr>
          <p:cNvPr id="25" name="Slide Number Placeholder 0"/>
          <p:cNvSpPr>
            <a:spLocks noGrp="1"/>
          </p:cNvSpPr>
          <p:nvPr>
            <p:ph type="sldNum" sz="quarter" idx="4294967295"/>
          </p:nvPr>
        </p:nvSpPr>
        <p:spPr>
          <a:xfrm>
            <a:off x="11475720" y="6400800"/>
            <a:ext cx="320040" cy="201168"/>
          </a:xfrm>
          <a:prstGeom prst="rect">
            <a:avLst/>
          </a:prstGeom>
          <a:extLst>
            <a:ext uri="{C572A759-6A51-4108-AA02-DFA0A04FC94B}">
              <ma14:wrappingTextBoxFlag xmlns:ma14="http://schemas.microsoft.com/office/mac/drawingml/2011/main" xmlns="" val="0"/>
            </a:ext>
          </a:extLst>
        </p:spPr>
        <p:txBody>
          <a:bodyPr/>
          <a:lstStyle>
            <a:lvl1pPr>
              <a:defRPr sz="900">
                <a:solidFill>
                  <a:srgbClr val="7B8794"/>
                </a:solidFill>
                <a:latin typeface="Aptos"/>
                <a:ea typeface="Aptos"/>
                <a:cs typeface="Aptos"/>
              </a:defRPr>
            </a:lvl1pPr>
          </a:lstStyle>
          <a:p>
            <a:pPr algn="r"/>
            <a:fld id="{F7021451-1387-4CA6-816F-3879F97B5CBC}" type="slidenum">
              <a:rPr lang="en-US" b="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2191695" cy="109728"/>
          </a:xfrm>
          <a:prstGeom prst="rect">
            <a:avLst/>
          </a:prstGeom>
          <a:solidFill>
            <a:srgbClr val="F28C28"/>
          </a:solidFill>
          <a:ln w="12700">
            <a:solidFill>
              <a:srgbClr val="F28C28">
                <a:alpha val="0"/>
              </a:srgbClr>
            </a:solidFill>
            <a:prstDash val="solid"/>
          </a:ln>
        </p:spPr>
      </p:sp>
      <p:sp>
        <p:nvSpPr>
          <p:cNvPr id="3" name="Text 1"/>
          <p:cNvSpPr/>
          <p:nvPr/>
        </p:nvSpPr>
        <p:spPr>
          <a:xfrm>
            <a:off x="594360" y="347472"/>
            <a:ext cx="8138160" cy="585216"/>
          </a:xfrm>
          <a:prstGeom prst="rect">
            <a:avLst/>
          </a:prstGeom>
          <a:noFill/>
          <a:ln/>
        </p:spPr>
        <p:txBody>
          <a:bodyPr wrap="square" lIns="0" tIns="0" rIns="0" bIns="0" rtlCol="0" anchor="ctr"/>
          <a:lstStyle/>
          <a:p>
            <a:pPr marL="0" indent="0">
              <a:buNone/>
            </a:pPr>
            <a:r>
              <a:rPr lang="en-US" sz="2800" b="1" dirty="0">
                <a:solidFill>
                  <a:srgbClr val="FFFFFF"/>
                </a:solidFill>
                <a:latin typeface="Aptos Display" pitchFamily="34" charset="0"/>
                <a:ea typeface="Aptos Display" pitchFamily="34" charset="-122"/>
                <a:cs typeface="Aptos Display" pitchFamily="34" charset="-120"/>
              </a:rPr>
              <a:t>What synergy looks like in practice:</a:t>
            </a:r>
            <a:endParaRPr lang="en-US" sz="2800" dirty="0"/>
          </a:p>
        </p:txBody>
      </p:sp>
      <p:sp>
        <p:nvSpPr>
          <p:cNvPr id="4" name="Text 2"/>
          <p:cNvSpPr/>
          <p:nvPr/>
        </p:nvSpPr>
        <p:spPr>
          <a:xfrm>
            <a:off x="594360" y="877824"/>
            <a:ext cx="8138160" cy="256032"/>
          </a:xfrm>
          <a:prstGeom prst="rect">
            <a:avLst/>
          </a:prstGeom>
          <a:noFill/>
          <a:ln/>
        </p:spPr>
        <p:txBody>
          <a:bodyPr wrap="square" lIns="0" tIns="0" rIns="0" bIns="0" rtlCol="0" anchor="ctr"/>
          <a:lstStyle/>
          <a:p>
            <a:pPr marL="0" indent="0">
              <a:buNone/>
            </a:pPr>
            <a:r>
              <a:rPr lang="en-US" sz="1150" dirty="0">
                <a:solidFill>
                  <a:srgbClr val="D6E1ED"/>
                </a:solidFill>
                <a:latin typeface="Aptos" pitchFamily="34" charset="0"/>
                <a:ea typeface="Aptos" pitchFamily="34" charset="-122"/>
                <a:cs typeface="Aptos" pitchFamily="34" charset="-120"/>
              </a:rPr>
              <a:t>The combined impact is greater than either approach on its own</a:t>
            </a:r>
            <a:endParaRPr lang="en-US" sz="1150" dirty="0"/>
          </a:p>
        </p:txBody>
      </p:sp>
      <p:sp>
        <p:nvSpPr>
          <p:cNvPr id="5" name="Text 3"/>
          <p:cNvSpPr/>
          <p:nvPr/>
        </p:nvSpPr>
        <p:spPr>
          <a:xfrm>
            <a:off x="731520" y="1417320"/>
            <a:ext cx="4754880" cy="3611880"/>
          </a:xfrm>
          <a:prstGeom prst="rect">
            <a:avLst/>
          </a:prstGeom>
          <a:solidFill>
            <a:srgbClr val="12355B"/>
          </a:solidFill>
          <a:ln>
            <a:solidFill>
              <a:srgbClr val="12355B">
                <a:alpha val="0"/>
              </a:srgbClr>
            </a:solidFill>
          </a:ln>
        </p:spPr>
        <p:txBody>
          <a:bodyPr wrap="square" lIns="2794" tIns="2794" rIns="2794" bIns="2794" rtlCol="0" anchor="t">
            <a:normAutofit/>
          </a:bodyPr>
          <a:lstStyle/>
          <a:p>
            <a:pPr marL="0" indent="0">
              <a:buNone/>
            </a:pPr>
            <a:r>
              <a:rPr lang="en-US" sz="2300" b="1" dirty="0">
                <a:solidFill>
                  <a:srgbClr val="FFFFFF"/>
                </a:solidFill>
                <a:latin typeface="Aptos" pitchFamily="34" charset="0"/>
                <a:ea typeface="Aptos" pitchFamily="34" charset="-122"/>
                <a:cs typeface="Aptos" pitchFamily="34" charset="-120"/>
              </a:rPr>
              <a:t>SMART Recovery helps answer…
</a:t>
            </a:r>
            <a:r>
              <a:rPr lang="en-US" sz="1800" dirty="0">
                <a:solidFill>
                  <a:srgbClr val="FFFFFF"/>
                </a:solidFill>
                <a:latin typeface="Aptos" pitchFamily="34" charset="0"/>
                <a:ea typeface="Aptos" pitchFamily="34" charset="-122"/>
                <a:cs typeface="Aptos" pitchFamily="34" charset="-120"/>
              </a:rPr>
              <a:t>• What can I do differently?</a:t>
            </a:r>
            <a:endParaRPr lang="en-US" sz="2300" dirty="0"/>
          </a:p>
          <a:p>
            <a:pPr marL="0" indent="0">
              <a:buNone/>
            </a:pPr>
            <a:r>
              <a:rPr lang="en-US" sz="1800" dirty="0">
                <a:solidFill>
                  <a:srgbClr val="FFFFFF"/>
                </a:solidFill>
                <a:latin typeface="Aptos" pitchFamily="34" charset="0"/>
                <a:ea typeface="Aptos" pitchFamily="34" charset="-122"/>
                <a:cs typeface="Aptos" pitchFamily="34" charset="-120"/>
              </a:rPr>
              <a:t>• What skills can I use?</a:t>
            </a:r>
            <a:endParaRPr lang="en-US" sz="2300" dirty="0"/>
          </a:p>
          <a:p>
            <a:pPr marL="0" indent="0">
              <a:buNone/>
            </a:pPr>
            <a:r>
              <a:rPr lang="en-US" sz="1800" dirty="0">
                <a:solidFill>
                  <a:srgbClr val="FFFFFF"/>
                </a:solidFill>
                <a:latin typeface="Aptos" pitchFamily="34" charset="0"/>
                <a:ea typeface="Aptos" pitchFamily="34" charset="-122"/>
                <a:cs typeface="Aptos" pitchFamily="34" charset="-120"/>
              </a:rPr>
              <a:t>• How do I manage this challenge?</a:t>
            </a:r>
            <a:endParaRPr lang="en-US" sz="2300" dirty="0"/>
          </a:p>
        </p:txBody>
      </p:sp>
      <p:sp>
        <p:nvSpPr>
          <p:cNvPr id="6" name="Text 4"/>
          <p:cNvSpPr/>
          <p:nvPr/>
        </p:nvSpPr>
        <p:spPr>
          <a:xfrm>
            <a:off x="6693408" y="1417320"/>
            <a:ext cx="4754880" cy="3611880"/>
          </a:xfrm>
          <a:prstGeom prst="rect">
            <a:avLst/>
          </a:prstGeom>
          <a:solidFill>
            <a:srgbClr val="8B4C13"/>
          </a:solidFill>
          <a:ln>
            <a:solidFill>
              <a:srgbClr val="8B4C13">
                <a:alpha val="0"/>
              </a:srgbClr>
            </a:solidFill>
          </a:ln>
        </p:spPr>
        <p:txBody>
          <a:bodyPr wrap="square" lIns="2794" tIns="2794" rIns="2794" bIns="2794" rtlCol="0" anchor="t">
            <a:normAutofit/>
          </a:bodyPr>
          <a:lstStyle/>
          <a:p>
            <a:pPr marL="0" indent="0">
              <a:buNone/>
            </a:pPr>
            <a:r>
              <a:rPr lang="en-US" sz="2300" b="1" dirty="0">
                <a:solidFill>
                  <a:srgbClr val="FFFFFF"/>
                </a:solidFill>
                <a:latin typeface="Aptos" pitchFamily="34" charset="0"/>
                <a:ea typeface="Aptos" pitchFamily="34" charset="-122"/>
                <a:cs typeface="Aptos" pitchFamily="34" charset="-120"/>
              </a:rPr>
              <a:t>Peer support helps answer…
</a:t>
            </a:r>
            <a:r>
              <a:rPr lang="en-US" sz="1800" dirty="0">
                <a:solidFill>
                  <a:srgbClr val="FFFFFF"/>
                </a:solidFill>
                <a:latin typeface="Aptos" pitchFamily="34" charset="0"/>
                <a:ea typeface="Aptos" pitchFamily="34" charset="-122"/>
                <a:cs typeface="Aptos" pitchFamily="34" charset="-120"/>
              </a:rPr>
              <a:t>• Am I alone in this?</a:t>
            </a:r>
            <a:endParaRPr lang="en-US" sz="2300" dirty="0"/>
          </a:p>
          <a:p>
            <a:pPr marL="0" indent="0">
              <a:buNone/>
            </a:pPr>
            <a:r>
              <a:rPr lang="en-US" sz="1800" dirty="0">
                <a:solidFill>
                  <a:srgbClr val="FFFFFF"/>
                </a:solidFill>
                <a:latin typeface="Aptos" pitchFamily="34" charset="0"/>
                <a:ea typeface="Aptos" pitchFamily="34" charset="-122"/>
                <a:cs typeface="Aptos" pitchFamily="34" charset="-120"/>
              </a:rPr>
              <a:t>• Can recovery really happen?</a:t>
            </a:r>
            <a:endParaRPr lang="en-US" sz="2300" dirty="0"/>
          </a:p>
          <a:p>
            <a:pPr marL="0" indent="0">
              <a:buNone/>
            </a:pPr>
            <a:r>
              <a:rPr lang="en-US" sz="1800" dirty="0">
                <a:solidFill>
                  <a:srgbClr val="FFFFFF"/>
                </a:solidFill>
                <a:latin typeface="Aptos" pitchFamily="34" charset="0"/>
                <a:ea typeface="Aptos" pitchFamily="34" charset="-122"/>
                <a:cs typeface="Aptos" pitchFamily="34" charset="-120"/>
              </a:rPr>
              <a:t>• Can someone understand my experience without judgment?</a:t>
            </a:r>
            <a:endParaRPr lang="en-US" sz="2300" dirty="0"/>
          </a:p>
        </p:txBody>
      </p:sp>
      <p:sp>
        <p:nvSpPr>
          <p:cNvPr id="7" name="Text 5"/>
          <p:cNvSpPr/>
          <p:nvPr/>
        </p:nvSpPr>
        <p:spPr>
          <a:xfrm>
            <a:off x="4142232" y="5394960"/>
            <a:ext cx="3886200" cy="530352"/>
          </a:xfrm>
          <a:prstGeom prst="rect">
            <a:avLst/>
          </a:prstGeom>
          <a:solidFill>
            <a:srgbClr val="4FB0AE"/>
          </a:solidFill>
          <a:ln>
            <a:solidFill>
              <a:srgbClr val="4FB0AE">
                <a:alpha val="0"/>
              </a:srgbClr>
            </a:solidFill>
          </a:ln>
        </p:spPr>
        <p:txBody>
          <a:bodyPr wrap="square" lIns="508" tIns="508" rIns="508" bIns="508" rtlCol="0" anchor="ctr">
            <a:normAutofit/>
          </a:bodyPr>
          <a:lstStyle/>
          <a:p>
            <a:pPr marL="0" indent="0" algn="ctr">
              <a:buNone/>
            </a:pPr>
            <a:r>
              <a:rPr lang="en-US" sz="2000" b="1" dirty="0">
                <a:solidFill>
                  <a:srgbClr val="0B1F3A"/>
                </a:solidFill>
                <a:latin typeface="Aptos" pitchFamily="34" charset="0"/>
                <a:ea typeface="Aptos" pitchFamily="34" charset="-122"/>
                <a:cs typeface="Aptos" pitchFamily="34" charset="-120"/>
              </a:rPr>
              <a:t>Clarity + belonging</a:t>
            </a:r>
            <a:endParaRPr lang="en-US" sz="2000" dirty="0"/>
          </a:p>
        </p:txBody>
      </p:sp>
      <p:sp>
        <p:nvSpPr>
          <p:cNvPr id="8" name="Text 6"/>
          <p:cNvSpPr/>
          <p:nvPr/>
        </p:nvSpPr>
        <p:spPr>
          <a:xfrm>
            <a:off x="685800" y="6217920"/>
            <a:ext cx="10607040" cy="219456"/>
          </a:xfrm>
          <a:prstGeom prst="rect">
            <a:avLst/>
          </a:prstGeom>
          <a:noFill/>
          <a:ln/>
        </p:spPr>
        <p:txBody>
          <a:bodyPr wrap="square" lIns="0" tIns="0" rIns="0" bIns="0" rtlCol="0" anchor="ctr"/>
          <a:lstStyle/>
          <a:p>
            <a:pPr marL="0" indent="0" algn="l">
              <a:buNone/>
            </a:pPr>
            <a:r>
              <a:rPr lang="en-US" sz="1050" i="1" dirty="0">
                <a:solidFill>
                  <a:srgbClr val="D5E2EF"/>
                </a:solidFill>
                <a:latin typeface="Aptos" pitchFamily="34" charset="0"/>
                <a:ea typeface="Aptos" pitchFamily="34" charset="-122"/>
                <a:cs typeface="Aptos" pitchFamily="34" charset="-120"/>
              </a:rPr>
              <a:t>When these are integrated well, participants often experience both stability and engagement.</a:t>
            </a:r>
            <a:endParaRPr lang="en-US" sz="1050" dirty="0"/>
          </a:p>
        </p:txBody>
      </p:sp>
      <p:sp>
        <p:nvSpPr>
          <p:cNvPr id="25" name="Slide Number Placeholder 0"/>
          <p:cNvSpPr>
            <a:spLocks noGrp="1"/>
          </p:cNvSpPr>
          <p:nvPr>
            <p:ph type="sldNum" sz="quarter" idx="4294967295"/>
          </p:nvPr>
        </p:nvSpPr>
        <p:spPr>
          <a:xfrm>
            <a:off x="11475720" y="6400800"/>
            <a:ext cx="320040" cy="201168"/>
          </a:xfrm>
          <a:prstGeom prst="rect">
            <a:avLst/>
          </a:prstGeom>
          <a:extLst>
            <a:ext uri="{C572A759-6A51-4108-AA02-DFA0A04FC94B}">
              <ma14:wrappingTextBoxFlag xmlns:ma14="http://schemas.microsoft.com/office/mac/drawingml/2011/main" xmlns="" val="0"/>
            </a:ext>
          </a:extLst>
        </p:spPr>
        <p:txBody>
          <a:bodyPr/>
          <a:lstStyle>
            <a:lvl1pPr>
              <a:defRPr sz="900">
                <a:solidFill>
                  <a:srgbClr val="C7D2E1"/>
                </a:solidFill>
                <a:latin typeface="Aptos"/>
                <a:ea typeface="Aptos"/>
                <a:cs typeface="Aptos"/>
              </a:defRPr>
            </a:lvl1pPr>
          </a:lstStyle>
          <a:p>
            <a:pPr algn="r"/>
            <a:fld id="{F7021451-1387-4CA6-816F-3879F97B5CBC}" type="slidenum">
              <a:rPr lang="en-US" b="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2191695" cy="109728"/>
          </a:xfrm>
          <a:prstGeom prst="rect">
            <a:avLst/>
          </a:prstGeom>
          <a:solidFill>
            <a:srgbClr val="0B1F3A"/>
          </a:solidFill>
          <a:ln w="12700">
            <a:solidFill>
              <a:srgbClr val="0B1F3A">
                <a:alpha val="0"/>
              </a:srgbClr>
            </a:solidFill>
            <a:prstDash val="solid"/>
          </a:ln>
        </p:spPr>
      </p:sp>
      <p:sp>
        <p:nvSpPr>
          <p:cNvPr id="3" name="Text 1"/>
          <p:cNvSpPr/>
          <p:nvPr/>
        </p:nvSpPr>
        <p:spPr>
          <a:xfrm>
            <a:off x="594360" y="694944"/>
            <a:ext cx="8138160" cy="237744"/>
          </a:xfrm>
          <a:prstGeom prst="rect">
            <a:avLst/>
          </a:prstGeom>
          <a:noFill/>
          <a:ln/>
        </p:spPr>
        <p:txBody>
          <a:bodyPr wrap="square" lIns="0" tIns="0" rIns="0" bIns="0" rtlCol="0" anchor="ctr"/>
          <a:lstStyle/>
          <a:p>
            <a:pPr marL="0" indent="0">
              <a:buNone/>
            </a:pPr>
            <a:endParaRPr lang="en-US" sz="2800" b="1" dirty="0">
              <a:solidFill>
                <a:srgbClr val="0B1F3A"/>
              </a:solidFill>
              <a:latin typeface="Aptos Display" pitchFamily="34" charset="0"/>
              <a:ea typeface="Aptos Display" pitchFamily="34" charset="-122"/>
              <a:cs typeface="Aptos Display" pitchFamily="34" charset="-120"/>
            </a:endParaRPr>
          </a:p>
          <a:p>
            <a:pPr marL="0" indent="0">
              <a:buNone/>
            </a:pPr>
            <a:r>
              <a:rPr lang="en-US" sz="2800" b="1" dirty="0">
                <a:solidFill>
                  <a:srgbClr val="0B1F3A"/>
                </a:solidFill>
                <a:latin typeface="Aptos Display" pitchFamily="34" charset="0"/>
                <a:ea typeface="Aptos Display" pitchFamily="34" charset="-122"/>
                <a:cs typeface="Aptos Display" pitchFamily="34" charset="-120"/>
              </a:rPr>
              <a:t>Integrating the SMART 4-Point Program with peer support:</a:t>
            </a:r>
          </a:p>
          <a:p>
            <a:pPr marL="0" indent="0">
              <a:buNone/>
            </a:pPr>
            <a:endParaRPr lang="en-US" sz="2800" dirty="0"/>
          </a:p>
        </p:txBody>
      </p:sp>
      <p:sp>
        <p:nvSpPr>
          <p:cNvPr id="4" name="Text 2"/>
          <p:cNvSpPr/>
          <p:nvPr/>
        </p:nvSpPr>
        <p:spPr>
          <a:xfrm>
            <a:off x="1261872" y="1284620"/>
            <a:ext cx="1920240" cy="306436"/>
          </a:xfrm>
          <a:prstGeom prst="rect">
            <a:avLst/>
          </a:prstGeom>
          <a:solidFill>
            <a:srgbClr val="12355B"/>
          </a:solidFill>
          <a:ln>
            <a:solidFill>
              <a:srgbClr val="12355B">
                <a:alpha val="0"/>
              </a:srgbClr>
            </a:solidFill>
          </a:ln>
        </p:spPr>
        <p:txBody>
          <a:bodyPr wrap="square" lIns="508" tIns="508" rIns="508" bIns="508" rtlCol="0" anchor="ctr">
            <a:normAutofit/>
          </a:bodyPr>
          <a:lstStyle/>
          <a:p>
            <a:pPr marL="0" indent="0" algn="ctr">
              <a:buNone/>
            </a:pPr>
            <a:r>
              <a:rPr lang="en-US" sz="1350" b="1" dirty="0">
                <a:solidFill>
                  <a:srgbClr val="FFFFFF"/>
                </a:solidFill>
                <a:latin typeface="Aptos" pitchFamily="34" charset="0"/>
                <a:ea typeface="Aptos" pitchFamily="34" charset="-122"/>
                <a:cs typeface="Aptos" pitchFamily="34" charset="-120"/>
              </a:rPr>
              <a:t>SMART focus</a:t>
            </a:r>
            <a:endParaRPr lang="en-US" sz="1350" dirty="0"/>
          </a:p>
        </p:txBody>
      </p:sp>
      <p:sp>
        <p:nvSpPr>
          <p:cNvPr id="5" name="Text 3"/>
          <p:cNvSpPr/>
          <p:nvPr/>
        </p:nvSpPr>
        <p:spPr>
          <a:xfrm>
            <a:off x="7498080" y="1280160"/>
            <a:ext cx="2057400" cy="310896"/>
          </a:xfrm>
          <a:prstGeom prst="rect">
            <a:avLst/>
          </a:prstGeom>
          <a:solidFill>
            <a:srgbClr val="F28C28"/>
          </a:solidFill>
          <a:ln>
            <a:solidFill>
              <a:srgbClr val="F28C28">
                <a:alpha val="0"/>
              </a:srgbClr>
            </a:solidFill>
          </a:ln>
        </p:spPr>
        <p:txBody>
          <a:bodyPr wrap="square" lIns="508" tIns="508" rIns="508" bIns="508" rtlCol="0" anchor="ctr">
            <a:normAutofit/>
          </a:bodyPr>
          <a:lstStyle/>
          <a:p>
            <a:pPr marL="0" indent="0" algn="ctr">
              <a:buNone/>
            </a:pPr>
            <a:r>
              <a:rPr lang="en-US" sz="1350" b="1" dirty="0">
                <a:solidFill>
                  <a:srgbClr val="FFFFFF"/>
                </a:solidFill>
                <a:latin typeface="Aptos" pitchFamily="34" charset="0"/>
                <a:ea typeface="Aptos" pitchFamily="34" charset="-122"/>
                <a:cs typeface="Aptos" pitchFamily="34" charset="-120"/>
              </a:rPr>
              <a:t>Peer contribution</a:t>
            </a:r>
            <a:endParaRPr lang="en-US" sz="1350" dirty="0"/>
          </a:p>
        </p:txBody>
      </p:sp>
      <p:sp>
        <p:nvSpPr>
          <p:cNvPr id="6" name="Text 4"/>
          <p:cNvSpPr/>
          <p:nvPr/>
        </p:nvSpPr>
        <p:spPr>
          <a:xfrm>
            <a:off x="713232" y="1828800"/>
            <a:ext cx="4343400" cy="621792"/>
          </a:xfrm>
          <a:prstGeom prst="rect">
            <a:avLst/>
          </a:prstGeom>
          <a:solidFill>
            <a:srgbClr val="EEF3F7"/>
          </a:solidFill>
          <a:ln>
            <a:solidFill>
              <a:srgbClr val="EEF3F7">
                <a:alpha val="0"/>
              </a:srgbClr>
            </a:solidFill>
          </a:ln>
        </p:spPr>
        <p:txBody>
          <a:bodyPr wrap="square" lIns="1778" tIns="1778" rIns="1778" bIns="1778" rtlCol="0" anchor="t">
            <a:normAutofit/>
          </a:bodyPr>
          <a:lstStyle/>
          <a:p>
            <a:pPr marL="0" indent="0">
              <a:buNone/>
            </a:pPr>
            <a:r>
              <a:rPr lang="en-US" sz="1750" b="1" dirty="0">
                <a:solidFill>
                  <a:srgbClr val="0B1F3A"/>
                </a:solidFill>
                <a:latin typeface="Aptos" pitchFamily="34" charset="0"/>
                <a:ea typeface="Aptos" pitchFamily="34" charset="-122"/>
                <a:cs typeface="Aptos" pitchFamily="34" charset="-120"/>
              </a:rPr>
              <a:t>1. Motivation
</a:t>
            </a:r>
            <a:r>
              <a:rPr lang="en-US" sz="1470" dirty="0">
                <a:solidFill>
                  <a:srgbClr val="18212B"/>
                </a:solidFill>
                <a:latin typeface="Aptos" pitchFamily="34" charset="0"/>
                <a:ea typeface="Aptos" pitchFamily="34" charset="-122"/>
                <a:cs typeface="Aptos" pitchFamily="34" charset="-120"/>
              </a:rPr>
              <a:t>Build and maintain commitment to change.</a:t>
            </a:r>
            <a:endParaRPr lang="en-US" sz="1750" dirty="0"/>
          </a:p>
        </p:txBody>
      </p:sp>
      <p:sp>
        <p:nvSpPr>
          <p:cNvPr id="7" name="Text 5"/>
          <p:cNvSpPr/>
          <p:nvPr/>
        </p:nvSpPr>
        <p:spPr>
          <a:xfrm>
            <a:off x="5577840" y="1828800"/>
            <a:ext cx="5897880" cy="621792"/>
          </a:xfrm>
          <a:prstGeom prst="rect">
            <a:avLst/>
          </a:prstGeom>
          <a:solidFill>
            <a:srgbClr val="FFF0DF"/>
          </a:solidFill>
          <a:ln>
            <a:solidFill>
              <a:srgbClr val="FFF0DF">
                <a:alpha val="0"/>
              </a:srgbClr>
            </a:solidFill>
          </a:ln>
        </p:spPr>
        <p:txBody>
          <a:bodyPr wrap="square" lIns="2032" tIns="2032" rIns="2032" bIns="2032" rtlCol="0" anchor="t">
            <a:normAutofit/>
          </a:bodyPr>
          <a:lstStyle/>
          <a:p>
            <a:pPr marL="0" indent="0">
              <a:buNone/>
            </a:pPr>
            <a:r>
              <a:rPr lang="en-US" sz="100" b="1" dirty="0">
                <a:solidFill>
                  <a:srgbClr val="0B1F3A"/>
                </a:solidFill>
                <a:latin typeface="Aptos" pitchFamily="34" charset="0"/>
                <a:ea typeface="Aptos" pitchFamily="34" charset="-122"/>
                <a:cs typeface="Aptos" pitchFamily="34" charset="-120"/>
              </a:rPr>
              <a:t>
</a:t>
            </a:r>
            <a:r>
              <a:rPr lang="en-US" sz="1520" dirty="0">
                <a:solidFill>
                  <a:srgbClr val="18212B"/>
                </a:solidFill>
                <a:latin typeface="Aptos" pitchFamily="34" charset="0"/>
                <a:ea typeface="Aptos" pitchFamily="34" charset="-122"/>
                <a:cs typeface="Aptos" pitchFamily="34" charset="-120"/>
              </a:rPr>
              <a:t>Model how motivation grows through ambivalence, setbacks, and recommitment.</a:t>
            </a:r>
            <a:endParaRPr lang="en-US" sz="100" dirty="0"/>
          </a:p>
        </p:txBody>
      </p:sp>
      <p:sp>
        <p:nvSpPr>
          <p:cNvPr id="8" name="Text 6"/>
          <p:cNvSpPr/>
          <p:nvPr/>
        </p:nvSpPr>
        <p:spPr>
          <a:xfrm>
            <a:off x="713232" y="2802524"/>
            <a:ext cx="4343400" cy="672196"/>
          </a:xfrm>
          <a:prstGeom prst="rect">
            <a:avLst/>
          </a:prstGeom>
          <a:solidFill>
            <a:srgbClr val="DCEAF5"/>
          </a:solidFill>
          <a:ln>
            <a:solidFill>
              <a:srgbClr val="DCEAF5">
                <a:alpha val="0"/>
              </a:srgbClr>
            </a:solidFill>
          </a:ln>
        </p:spPr>
        <p:txBody>
          <a:bodyPr wrap="square" lIns="1778" tIns="1778" rIns="1778" bIns="1778" rtlCol="0" anchor="t">
            <a:normAutofit lnSpcReduction="10000"/>
          </a:bodyPr>
          <a:lstStyle/>
          <a:p>
            <a:pPr marL="0" indent="0">
              <a:buNone/>
            </a:pPr>
            <a:r>
              <a:rPr lang="en-US" sz="1750" b="1" dirty="0">
                <a:solidFill>
                  <a:srgbClr val="0B1F3A"/>
                </a:solidFill>
                <a:latin typeface="Aptos" pitchFamily="34" charset="0"/>
                <a:ea typeface="Aptos" pitchFamily="34" charset="-122"/>
                <a:cs typeface="Aptos" pitchFamily="34" charset="-120"/>
              </a:rPr>
              <a:t>2. Urges
</a:t>
            </a:r>
            <a:r>
              <a:rPr lang="en-US" sz="1470" dirty="0">
                <a:solidFill>
                  <a:srgbClr val="18212B"/>
                </a:solidFill>
                <a:latin typeface="Aptos" pitchFamily="34" charset="0"/>
                <a:ea typeface="Aptos" pitchFamily="34" charset="-122"/>
                <a:cs typeface="Aptos" pitchFamily="34" charset="-120"/>
              </a:rPr>
              <a:t>Use strategies to respond effectively in moments of pressure.</a:t>
            </a:r>
            <a:endParaRPr lang="en-US" sz="1750" dirty="0"/>
          </a:p>
        </p:txBody>
      </p:sp>
      <p:sp>
        <p:nvSpPr>
          <p:cNvPr id="9" name="Text 7"/>
          <p:cNvSpPr/>
          <p:nvPr/>
        </p:nvSpPr>
        <p:spPr>
          <a:xfrm>
            <a:off x="5577840" y="2798064"/>
            <a:ext cx="5897880" cy="676656"/>
          </a:xfrm>
          <a:prstGeom prst="rect">
            <a:avLst/>
          </a:prstGeom>
          <a:solidFill>
            <a:srgbClr val="E6F5F4"/>
          </a:solidFill>
          <a:ln>
            <a:solidFill>
              <a:srgbClr val="E6F5F4">
                <a:alpha val="0"/>
              </a:srgbClr>
            </a:solidFill>
          </a:ln>
        </p:spPr>
        <p:txBody>
          <a:bodyPr wrap="square" lIns="2032" tIns="2032" rIns="2032" bIns="2032" rtlCol="0" anchor="t">
            <a:normAutofit/>
          </a:bodyPr>
          <a:lstStyle/>
          <a:p>
            <a:pPr marL="0" indent="0">
              <a:buNone/>
            </a:pPr>
            <a:r>
              <a:rPr lang="en-US" sz="100" b="1" dirty="0">
                <a:solidFill>
                  <a:srgbClr val="0B1F3A"/>
                </a:solidFill>
                <a:latin typeface="Aptos" pitchFamily="34" charset="0"/>
                <a:ea typeface="Aptos" pitchFamily="34" charset="-122"/>
                <a:cs typeface="Aptos" pitchFamily="34" charset="-120"/>
              </a:rPr>
              <a:t>
</a:t>
            </a:r>
            <a:r>
              <a:rPr lang="en-US" sz="1520" dirty="0">
                <a:solidFill>
                  <a:srgbClr val="18212B"/>
                </a:solidFill>
                <a:latin typeface="Aptos" pitchFamily="34" charset="0"/>
                <a:ea typeface="Aptos" pitchFamily="34" charset="-122"/>
                <a:cs typeface="Aptos" pitchFamily="34" charset="-120"/>
              </a:rPr>
              <a:t>Normalize the struggle and show how coping tools can work in real life.</a:t>
            </a:r>
            <a:endParaRPr lang="en-US" sz="100" dirty="0"/>
          </a:p>
        </p:txBody>
      </p:sp>
      <p:sp>
        <p:nvSpPr>
          <p:cNvPr id="10" name="Text 8"/>
          <p:cNvSpPr/>
          <p:nvPr/>
        </p:nvSpPr>
        <p:spPr>
          <a:xfrm>
            <a:off x="713232" y="3826652"/>
            <a:ext cx="4343400" cy="672196"/>
          </a:xfrm>
          <a:prstGeom prst="rect">
            <a:avLst/>
          </a:prstGeom>
          <a:solidFill>
            <a:srgbClr val="EEF3F7"/>
          </a:solidFill>
          <a:ln>
            <a:solidFill>
              <a:srgbClr val="EEF3F7">
                <a:alpha val="0"/>
              </a:srgbClr>
            </a:solidFill>
          </a:ln>
        </p:spPr>
        <p:txBody>
          <a:bodyPr wrap="square" lIns="1778" tIns="1778" rIns="1778" bIns="1778" rtlCol="0" anchor="t">
            <a:normAutofit/>
          </a:bodyPr>
          <a:lstStyle/>
          <a:p>
            <a:pPr marL="0" indent="0">
              <a:buNone/>
            </a:pPr>
            <a:r>
              <a:rPr lang="en-US" sz="1750" b="1" dirty="0">
                <a:solidFill>
                  <a:srgbClr val="0B1F3A"/>
                </a:solidFill>
                <a:latin typeface="Aptos" pitchFamily="34" charset="0"/>
                <a:ea typeface="Aptos" pitchFamily="34" charset="-122"/>
                <a:cs typeface="Aptos" pitchFamily="34" charset="-120"/>
              </a:rPr>
              <a:t>3. Thoughts, feelings, behaviors
</a:t>
            </a:r>
            <a:r>
              <a:rPr lang="en-US" sz="1470" dirty="0">
                <a:solidFill>
                  <a:srgbClr val="18212B"/>
                </a:solidFill>
                <a:latin typeface="Aptos" pitchFamily="34" charset="0"/>
                <a:ea typeface="Aptos" pitchFamily="34" charset="-122"/>
                <a:cs typeface="Aptos" pitchFamily="34" charset="-120"/>
              </a:rPr>
              <a:t>Apply structured cognitive and behavioral tools.</a:t>
            </a:r>
            <a:endParaRPr lang="en-US" sz="1750" dirty="0"/>
          </a:p>
        </p:txBody>
      </p:sp>
      <p:sp>
        <p:nvSpPr>
          <p:cNvPr id="11" name="Text 9"/>
          <p:cNvSpPr/>
          <p:nvPr/>
        </p:nvSpPr>
        <p:spPr>
          <a:xfrm>
            <a:off x="5577840" y="3675888"/>
            <a:ext cx="5897880" cy="822960"/>
          </a:xfrm>
          <a:prstGeom prst="rect">
            <a:avLst/>
          </a:prstGeom>
          <a:solidFill>
            <a:srgbClr val="FFF0DF"/>
          </a:solidFill>
          <a:ln>
            <a:solidFill>
              <a:srgbClr val="FFF0DF">
                <a:alpha val="0"/>
              </a:srgbClr>
            </a:solidFill>
          </a:ln>
        </p:spPr>
        <p:txBody>
          <a:bodyPr wrap="square" lIns="2032" tIns="2032" rIns="2032" bIns="2032" rtlCol="0" anchor="t">
            <a:normAutofit/>
          </a:bodyPr>
          <a:lstStyle/>
          <a:p>
            <a:pPr marL="0" indent="0">
              <a:buNone/>
            </a:pPr>
            <a:r>
              <a:rPr lang="en-US" sz="100" b="1" dirty="0">
                <a:solidFill>
                  <a:srgbClr val="0B1F3A"/>
                </a:solidFill>
                <a:latin typeface="Aptos" pitchFamily="34" charset="0"/>
                <a:ea typeface="Aptos" pitchFamily="34" charset="-122"/>
                <a:cs typeface="Aptos" pitchFamily="34" charset="-120"/>
              </a:rPr>
              <a:t>
</a:t>
            </a:r>
            <a:r>
              <a:rPr lang="en-US" sz="1520" dirty="0">
                <a:solidFill>
                  <a:srgbClr val="18212B"/>
                </a:solidFill>
                <a:latin typeface="Aptos" pitchFamily="34" charset="0"/>
                <a:ea typeface="Aptos" pitchFamily="34" charset="-122"/>
                <a:cs typeface="Aptos" pitchFamily="34" charset="-120"/>
              </a:rPr>
              <a:t>Translate those tools into everyday, relatable situations.</a:t>
            </a:r>
            <a:endParaRPr lang="en-US" sz="100" dirty="0"/>
          </a:p>
        </p:txBody>
      </p:sp>
      <p:sp>
        <p:nvSpPr>
          <p:cNvPr id="12" name="Text 10"/>
          <p:cNvSpPr/>
          <p:nvPr/>
        </p:nvSpPr>
        <p:spPr>
          <a:xfrm>
            <a:off x="713232" y="4850780"/>
            <a:ext cx="4343400" cy="507604"/>
          </a:xfrm>
          <a:prstGeom prst="rect">
            <a:avLst/>
          </a:prstGeom>
          <a:solidFill>
            <a:srgbClr val="DCEAF5"/>
          </a:solidFill>
          <a:ln>
            <a:solidFill>
              <a:srgbClr val="DCEAF5">
                <a:alpha val="0"/>
              </a:srgbClr>
            </a:solidFill>
          </a:ln>
        </p:spPr>
        <p:txBody>
          <a:bodyPr wrap="square" lIns="1778" tIns="1778" rIns="1778" bIns="1778" rtlCol="0" anchor="t">
            <a:normAutofit/>
          </a:bodyPr>
          <a:lstStyle/>
          <a:p>
            <a:pPr marL="0" indent="0">
              <a:buNone/>
            </a:pPr>
            <a:r>
              <a:rPr lang="en-US" sz="1750" b="1" dirty="0">
                <a:solidFill>
                  <a:srgbClr val="0B1F3A"/>
                </a:solidFill>
                <a:latin typeface="Aptos" pitchFamily="34" charset="0"/>
                <a:ea typeface="Aptos" pitchFamily="34" charset="-122"/>
                <a:cs typeface="Aptos" pitchFamily="34" charset="-120"/>
              </a:rPr>
              <a:t>4. Balanced life
</a:t>
            </a:r>
            <a:r>
              <a:rPr lang="en-US" sz="1470" dirty="0">
                <a:solidFill>
                  <a:srgbClr val="18212B"/>
                </a:solidFill>
                <a:latin typeface="Aptos" pitchFamily="34" charset="0"/>
                <a:ea typeface="Aptos" pitchFamily="34" charset="-122"/>
                <a:cs typeface="Aptos" pitchFamily="34" charset="-120"/>
              </a:rPr>
              <a:t>Examine routines, priorities, and lifestyle change.</a:t>
            </a:r>
            <a:endParaRPr lang="en-US" sz="1750" dirty="0"/>
          </a:p>
        </p:txBody>
      </p:sp>
      <p:sp>
        <p:nvSpPr>
          <p:cNvPr id="13" name="Text 11"/>
          <p:cNvSpPr/>
          <p:nvPr/>
        </p:nvSpPr>
        <p:spPr>
          <a:xfrm>
            <a:off x="5577840" y="4850780"/>
            <a:ext cx="5897880" cy="672196"/>
          </a:xfrm>
          <a:prstGeom prst="rect">
            <a:avLst/>
          </a:prstGeom>
          <a:solidFill>
            <a:srgbClr val="E6F5F4"/>
          </a:solidFill>
          <a:ln>
            <a:solidFill>
              <a:srgbClr val="E6F5F4">
                <a:alpha val="0"/>
              </a:srgbClr>
            </a:solidFill>
          </a:ln>
        </p:spPr>
        <p:txBody>
          <a:bodyPr wrap="square" lIns="2032" tIns="2032" rIns="2032" bIns="2032" rtlCol="0" anchor="t">
            <a:normAutofit/>
          </a:bodyPr>
          <a:lstStyle/>
          <a:p>
            <a:pPr marL="0" indent="0">
              <a:buNone/>
            </a:pPr>
            <a:r>
              <a:rPr lang="en-US" sz="100" b="1" dirty="0">
                <a:solidFill>
                  <a:srgbClr val="0B1F3A"/>
                </a:solidFill>
                <a:latin typeface="Aptos" pitchFamily="34" charset="0"/>
                <a:ea typeface="Aptos" pitchFamily="34" charset="-122"/>
                <a:cs typeface="Aptos" pitchFamily="34" charset="-120"/>
              </a:rPr>
              <a:t>
</a:t>
            </a:r>
            <a:r>
              <a:rPr lang="en-US" sz="1520" dirty="0">
                <a:solidFill>
                  <a:srgbClr val="18212B"/>
                </a:solidFill>
                <a:latin typeface="Aptos" pitchFamily="34" charset="0"/>
                <a:ea typeface="Aptos" pitchFamily="34" charset="-122"/>
                <a:cs typeface="Aptos" pitchFamily="34" charset="-120"/>
              </a:rPr>
              <a:t>Connect recovery to relationships, work, purpose, routine, and identity.</a:t>
            </a:r>
            <a:endParaRPr lang="en-US" sz="100" dirty="0"/>
          </a:p>
        </p:txBody>
      </p:sp>
      <p:sp>
        <p:nvSpPr>
          <p:cNvPr id="14" name="Text 12"/>
          <p:cNvSpPr/>
          <p:nvPr/>
        </p:nvSpPr>
        <p:spPr>
          <a:xfrm>
            <a:off x="685800" y="6217920"/>
            <a:ext cx="10607040" cy="219456"/>
          </a:xfrm>
          <a:prstGeom prst="rect">
            <a:avLst/>
          </a:prstGeom>
          <a:noFill/>
          <a:ln/>
        </p:spPr>
        <p:txBody>
          <a:bodyPr wrap="square" lIns="0" tIns="0" rIns="0" bIns="0" rtlCol="0" anchor="ctr"/>
          <a:lstStyle/>
          <a:p>
            <a:pPr marL="0" indent="0" algn="l">
              <a:buNone/>
            </a:pPr>
            <a:r>
              <a:rPr lang="en-US" sz="1050" i="1" dirty="0">
                <a:solidFill>
                  <a:srgbClr val="5A6B7D"/>
                </a:solidFill>
                <a:latin typeface="Aptos" pitchFamily="34" charset="0"/>
                <a:ea typeface="Aptos" pitchFamily="34" charset="-122"/>
                <a:cs typeface="Aptos" pitchFamily="34" charset="-120"/>
              </a:rPr>
              <a:t>Peer support does not compete with the 4-Point Program; it makes it more accessible and believable.</a:t>
            </a:r>
            <a:endParaRPr lang="en-US" sz="1050" dirty="0"/>
          </a:p>
        </p:txBody>
      </p:sp>
      <p:sp>
        <p:nvSpPr>
          <p:cNvPr id="25" name="Slide Number Placeholder 0"/>
          <p:cNvSpPr>
            <a:spLocks noGrp="1"/>
          </p:cNvSpPr>
          <p:nvPr>
            <p:ph type="sldNum" sz="quarter" idx="4294967295"/>
          </p:nvPr>
        </p:nvSpPr>
        <p:spPr>
          <a:xfrm>
            <a:off x="11475720" y="6400800"/>
            <a:ext cx="320040" cy="201168"/>
          </a:xfrm>
          <a:prstGeom prst="rect">
            <a:avLst/>
          </a:prstGeom>
          <a:extLst>
            <a:ext uri="{C572A759-6A51-4108-AA02-DFA0A04FC94B}">
              <ma14:wrappingTextBoxFlag xmlns:ma14="http://schemas.microsoft.com/office/mac/drawingml/2011/main" xmlns="" val="0"/>
            </a:ext>
          </a:extLst>
        </p:spPr>
        <p:txBody>
          <a:bodyPr/>
          <a:lstStyle>
            <a:lvl1pPr>
              <a:defRPr sz="900">
                <a:solidFill>
                  <a:srgbClr val="7B8794"/>
                </a:solidFill>
                <a:latin typeface="Aptos"/>
                <a:ea typeface="Aptos"/>
                <a:cs typeface="Aptos"/>
              </a:defRPr>
            </a:lvl1pPr>
          </a:lstStyle>
          <a:p>
            <a:pPr algn="r"/>
            <a:fld id="{F7021451-1387-4CA6-816F-3879F97B5CBC}" type="slidenum">
              <a:rPr lang="en-US" b="0"/>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2276</Words>
  <Application>Microsoft Macintosh PowerPoint</Application>
  <PresentationFormat>Widescreen</PresentationFormat>
  <Paragraphs>213</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OpenAI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SMART Meets Peer: Creating Synergy for Recovery and Growth</dc:title>
  <dc:subject>SMART Recovery USA National Conference Presentation</dc:subject>
  <dc:creator>OpenAI</dc:creator>
  <cp:lastModifiedBy>Rosette Singson</cp:lastModifiedBy>
  <cp:revision>3</cp:revision>
  <dcterms:created xsi:type="dcterms:W3CDTF">2026-03-30T03:10:02Z</dcterms:created>
  <dcterms:modified xsi:type="dcterms:W3CDTF">2026-03-30T03:42:04Z</dcterms:modified>
</cp:coreProperties>
</file>