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2.xml" ContentType="application/vnd.openxmlformats-officedocument.themeOverr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0" r:id="rId2"/>
    <p:sldMasterId id="2147483732" r:id="rId3"/>
    <p:sldMasterId id="2147483797" r:id="rId4"/>
    <p:sldMasterId id="2147483811" r:id="rId5"/>
    <p:sldMasterId id="2147483861" r:id="rId6"/>
  </p:sldMasterIdLst>
  <p:notesMasterIdLst>
    <p:notesMasterId r:id="rId45"/>
  </p:notesMasterIdLst>
  <p:sldIdLst>
    <p:sldId id="7093" r:id="rId7"/>
    <p:sldId id="257" r:id="rId8"/>
    <p:sldId id="7104" r:id="rId9"/>
    <p:sldId id="258" r:id="rId10"/>
    <p:sldId id="7094" r:id="rId11"/>
    <p:sldId id="450" r:id="rId12"/>
    <p:sldId id="7102" r:id="rId13"/>
    <p:sldId id="7095" r:id="rId14"/>
    <p:sldId id="7117" r:id="rId15"/>
    <p:sldId id="7118" r:id="rId16"/>
    <p:sldId id="7099" r:id="rId17"/>
    <p:sldId id="7101" r:id="rId18"/>
    <p:sldId id="7100" r:id="rId19"/>
    <p:sldId id="7109" r:id="rId20"/>
    <p:sldId id="7108" r:id="rId21"/>
    <p:sldId id="439" r:id="rId22"/>
    <p:sldId id="7055" r:id="rId23"/>
    <p:sldId id="7089" r:id="rId24"/>
    <p:sldId id="7051" r:id="rId25"/>
    <p:sldId id="7056" r:id="rId26"/>
    <p:sldId id="7052" r:id="rId27"/>
    <p:sldId id="7130" r:id="rId28"/>
    <p:sldId id="485" r:id="rId29"/>
    <p:sldId id="7067" r:id="rId30"/>
    <p:sldId id="7136" r:id="rId31"/>
    <p:sldId id="7061" r:id="rId32"/>
    <p:sldId id="7047" r:id="rId33"/>
    <p:sldId id="7078" r:id="rId34"/>
    <p:sldId id="281" r:id="rId35"/>
    <p:sldId id="7126" r:id="rId36"/>
    <p:sldId id="7112" r:id="rId37"/>
    <p:sldId id="7137" r:id="rId38"/>
    <p:sldId id="7138" r:id="rId39"/>
    <p:sldId id="7140" r:id="rId40"/>
    <p:sldId id="7141" r:id="rId41"/>
    <p:sldId id="7139" r:id="rId42"/>
    <p:sldId id="7115" r:id="rId43"/>
    <p:sldId id="7057" r:id="rId44"/>
  </p:sldIdLst>
  <p:sldSz cx="12192000" cy="6858000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D864A25-50A7-B8C2-F471-5497EA939FB9}" name="Stephen Murray" initials="SM" userId="260297f5065e7b56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00" autoAdjust="0"/>
    <p:restoredTop sz="95201" autoAdjust="0"/>
  </p:normalViewPr>
  <p:slideViewPr>
    <p:cSldViewPr snapToGrid="0">
      <p:cViewPr varScale="1">
        <p:scale>
          <a:sx n="67" d="100"/>
          <a:sy n="67" d="100"/>
        </p:scale>
        <p:origin x="52" y="2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498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viewProps" Target="viewProps.xml"/><Relationship Id="rId50" Type="http://schemas.microsoft.com/office/2016/11/relationships/changesInfo" Target="changesInfos/changesInfo1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theme" Target="theme/theme1.xml"/><Relationship Id="rId8" Type="http://schemas.openxmlformats.org/officeDocument/2006/relationships/slide" Target="slides/slide2.xml"/><Relationship Id="rId51" Type="http://schemas.microsoft.com/office/2018/10/relationships/authors" Target="author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presProps" Target="presProps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tephen Murray" userId="260297f5065e7b56" providerId="LiveId" clId="{18B38544-D1EF-4AE3-A0E3-29D13D0C6FB1}"/>
    <pc:docChg chg="undo custSel addSld delSld modSld sldOrd delMainMaster">
      <pc:chgData name="Stephen Murray" userId="260297f5065e7b56" providerId="LiveId" clId="{18B38544-D1EF-4AE3-A0E3-29D13D0C6FB1}" dt="2026-04-08T00:41:52.075" v="546" actId="729"/>
      <pc:docMkLst>
        <pc:docMk/>
      </pc:docMkLst>
      <pc:sldChg chg="modSp mod ord modAnim modShow">
        <pc:chgData name="Stephen Murray" userId="260297f5065e7b56" providerId="LiveId" clId="{18B38544-D1EF-4AE3-A0E3-29D13D0C6FB1}" dt="2026-04-08T00:41:52.075" v="546" actId="729"/>
        <pc:sldMkLst>
          <pc:docMk/>
          <pc:sldMk cId="1078100132" sldId="7061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CF91229-139A-4AA9-B118-1CA0CBE3AAA3}" type="doc">
      <dgm:prSet loTypeId="urn:microsoft.com/office/officeart/2016/7/layout/RepeatingBendingProcessNew" loCatId="process" qsTypeId="urn:microsoft.com/office/officeart/2005/8/quickstyle/simple5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4CC8BA93-29C6-4119-9FB6-F13B27882320}">
      <dgm:prSet/>
      <dgm:spPr/>
      <dgm:t>
        <a:bodyPr/>
        <a:lstStyle/>
        <a:p>
          <a:r>
            <a:rPr lang="en-US" b="0" i="0"/>
            <a:t>I went to 28 day rehab</a:t>
          </a:r>
          <a:endParaRPr lang="en-US"/>
        </a:p>
      </dgm:t>
    </dgm:pt>
    <dgm:pt modelId="{9474D8A9-CD8F-4F3A-AA4C-4C9315EA0EFE}" type="parTrans" cxnId="{5C532317-27B2-40A8-AB43-2CE4B893DCB7}">
      <dgm:prSet/>
      <dgm:spPr/>
      <dgm:t>
        <a:bodyPr/>
        <a:lstStyle/>
        <a:p>
          <a:endParaRPr lang="en-US"/>
        </a:p>
      </dgm:t>
    </dgm:pt>
    <dgm:pt modelId="{2DB0F87E-E1EE-457E-AD89-3B30A1AF1020}" type="sibTrans" cxnId="{5C532317-27B2-40A8-AB43-2CE4B893DCB7}">
      <dgm:prSet/>
      <dgm:spPr/>
      <dgm:t>
        <a:bodyPr/>
        <a:lstStyle/>
        <a:p>
          <a:endParaRPr lang="en-US"/>
        </a:p>
      </dgm:t>
    </dgm:pt>
    <dgm:pt modelId="{6D275716-4A8F-4982-BCBB-A708DD01701F}">
      <dgm:prSet/>
      <dgm:spPr/>
      <dgm:t>
        <a:bodyPr/>
        <a:lstStyle/>
        <a:p>
          <a:r>
            <a:rPr lang="en-US"/>
            <a:t>I took Suboxone for about 6 weeks after inpatient release</a:t>
          </a:r>
        </a:p>
      </dgm:t>
    </dgm:pt>
    <dgm:pt modelId="{D27901A0-8FCA-4A5A-B41B-0E35B5B0CFFC}" type="parTrans" cxnId="{A962CC0A-2BA5-4E83-B3AF-AFF533965D0D}">
      <dgm:prSet/>
      <dgm:spPr/>
      <dgm:t>
        <a:bodyPr/>
        <a:lstStyle/>
        <a:p>
          <a:endParaRPr lang="en-US"/>
        </a:p>
      </dgm:t>
    </dgm:pt>
    <dgm:pt modelId="{4CBA5DE1-2028-420D-B61C-ADECB112E14B}" type="sibTrans" cxnId="{A962CC0A-2BA5-4E83-B3AF-AFF533965D0D}">
      <dgm:prSet/>
      <dgm:spPr/>
      <dgm:t>
        <a:bodyPr/>
        <a:lstStyle/>
        <a:p>
          <a:endParaRPr lang="en-US"/>
        </a:p>
      </dgm:t>
    </dgm:pt>
    <dgm:pt modelId="{8DA315CC-8D53-47E0-A986-F5ED0ABF66B8}">
      <dgm:prSet/>
      <dgm:spPr/>
      <dgm:t>
        <a:bodyPr/>
        <a:lstStyle/>
        <a:p>
          <a:r>
            <a:rPr lang="en-US"/>
            <a:t>I participated in months of intensive outpatient</a:t>
          </a:r>
        </a:p>
      </dgm:t>
    </dgm:pt>
    <dgm:pt modelId="{7358B68B-7B18-4ECF-AE56-3334A5B14C6F}" type="parTrans" cxnId="{CD02C356-7E59-4BA1-BF7E-80B53971E063}">
      <dgm:prSet/>
      <dgm:spPr/>
      <dgm:t>
        <a:bodyPr/>
        <a:lstStyle/>
        <a:p>
          <a:endParaRPr lang="en-US"/>
        </a:p>
      </dgm:t>
    </dgm:pt>
    <dgm:pt modelId="{D85AFFEE-6AFC-4E88-9F92-864241E330A1}" type="sibTrans" cxnId="{CD02C356-7E59-4BA1-BF7E-80B53971E063}">
      <dgm:prSet/>
      <dgm:spPr/>
      <dgm:t>
        <a:bodyPr/>
        <a:lstStyle/>
        <a:p>
          <a:endParaRPr lang="en-US"/>
        </a:p>
      </dgm:t>
    </dgm:pt>
    <dgm:pt modelId="{5DE7457B-77D9-4BB5-8A3D-A748E48A4D46}">
      <dgm:prSet/>
      <dgm:spPr/>
      <dgm:t>
        <a:bodyPr/>
        <a:lstStyle/>
        <a:p>
          <a:r>
            <a:rPr lang="en-US" b="0" i="0"/>
            <a:t>I </a:t>
          </a:r>
          <a:r>
            <a:rPr lang="en-US"/>
            <a:t>attended</a:t>
          </a:r>
          <a:r>
            <a:rPr lang="en-US" b="0" i="0"/>
            <a:t> six months of AA</a:t>
          </a:r>
          <a:endParaRPr lang="en-US"/>
        </a:p>
      </dgm:t>
    </dgm:pt>
    <dgm:pt modelId="{C643468F-3FD2-46A4-8990-40AF6DA404B7}" type="parTrans" cxnId="{9F11B387-CCA1-40DB-8A24-E262EB73CA68}">
      <dgm:prSet/>
      <dgm:spPr/>
      <dgm:t>
        <a:bodyPr/>
        <a:lstStyle/>
        <a:p>
          <a:endParaRPr lang="en-US"/>
        </a:p>
      </dgm:t>
    </dgm:pt>
    <dgm:pt modelId="{6C5B697B-B059-45C6-898E-3BF24AB7FD91}" type="sibTrans" cxnId="{9F11B387-CCA1-40DB-8A24-E262EB73CA68}">
      <dgm:prSet/>
      <dgm:spPr/>
      <dgm:t>
        <a:bodyPr/>
        <a:lstStyle/>
        <a:p>
          <a:endParaRPr lang="en-US"/>
        </a:p>
      </dgm:t>
    </dgm:pt>
    <dgm:pt modelId="{F433689B-5BF5-48D9-9F9B-2F36E53AB137}">
      <dgm:prSet/>
      <dgm:spPr/>
      <dgm:t>
        <a:bodyPr/>
        <a:lstStyle/>
        <a:p>
          <a:r>
            <a:rPr lang="en-US" b="0" i="0"/>
            <a:t>I was in individual therapy for five years</a:t>
          </a:r>
          <a:endParaRPr lang="en-US"/>
        </a:p>
      </dgm:t>
    </dgm:pt>
    <dgm:pt modelId="{FBA60694-8D9A-4D90-84B5-F00028BE48EC}" type="parTrans" cxnId="{652B8230-13B1-4575-8E3C-C980B0A59AF7}">
      <dgm:prSet/>
      <dgm:spPr/>
      <dgm:t>
        <a:bodyPr/>
        <a:lstStyle/>
        <a:p>
          <a:endParaRPr lang="en-US"/>
        </a:p>
      </dgm:t>
    </dgm:pt>
    <dgm:pt modelId="{C4E70FB4-158A-48CB-B5CC-01498500D7F7}" type="sibTrans" cxnId="{652B8230-13B1-4575-8E3C-C980B0A59AF7}">
      <dgm:prSet/>
      <dgm:spPr/>
      <dgm:t>
        <a:bodyPr/>
        <a:lstStyle/>
        <a:p>
          <a:endParaRPr lang="en-US"/>
        </a:p>
      </dgm:t>
    </dgm:pt>
    <dgm:pt modelId="{81ED8AB7-3E00-433C-B8AE-9B6F2637A9A9}">
      <dgm:prSet/>
      <dgm:spPr/>
      <dgm:t>
        <a:bodyPr/>
        <a:lstStyle/>
        <a:p>
          <a:r>
            <a:rPr lang="en-US" b="0" i="0"/>
            <a:t>I identified as a person in recovery for over a decade</a:t>
          </a:r>
          <a:endParaRPr lang="en-US"/>
        </a:p>
      </dgm:t>
    </dgm:pt>
    <dgm:pt modelId="{DB5C743E-E270-45CE-9E3D-7217266A5CD5}" type="parTrans" cxnId="{E8C4D272-30CF-436A-852A-62FDD7FBC252}">
      <dgm:prSet/>
      <dgm:spPr/>
      <dgm:t>
        <a:bodyPr/>
        <a:lstStyle/>
        <a:p>
          <a:endParaRPr lang="en-US"/>
        </a:p>
      </dgm:t>
    </dgm:pt>
    <dgm:pt modelId="{CEA305A7-5A05-49E0-9008-9202DB004C0D}" type="sibTrans" cxnId="{E8C4D272-30CF-436A-852A-62FDD7FBC252}">
      <dgm:prSet/>
      <dgm:spPr/>
      <dgm:t>
        <a:bodyPr/>
        <a:lstStyle/>
        <a:p>
          <a:endParaRPr lang="en-US"/>
        </a:p>
      </dgm:t>
    </dgm:pt>
    <dgm:pt modelId="{3264A997-4301-46C4-8055-FAF0DDB587FF}" type="pres">
      <dgm:prSet presAssocID="{DCF91229-139A-4AA9-B118-1CA0CBE3AAA3}" presName="Name0" presStyleCnt="0">
        <dgm:presLayoutVars>
          <dgm:dir/>
          <dgm:resizeHandles val="exact"/>
        </dgm:presLayoutVars>
      </dgm:prSet>
      <dgm:spPr/>
    </dgm:pt>
    <dgm:pt modelId="{0E048141-17D0-4E13-BE57-AB2980F1892A}" type="pres">
      <dgm:prSet presAssocID="{4CC8BA93-29C6-4119-9FB6-F13B27882320}" presName="node" presStyleLbl="node1" presStyleIdx="0" presStyleCnt="6">
        <dgm:presLayoutVars>
          <dgm:bulletEnabled val="1"/>
        </dgm:presLayoutVars>
      </dgm:prSet>
      <dgm:spPr/>
    </dgm:pt>
    <dgm:pt modelId="{C3AD1FC5-7736-4DCF-A736-C147DDCADFAE}" type="pres">
      <dgm:prSet presAssocID="{2DB0F87E-E1EE-457E-AD89-3B30A1AF1020}" presName="sibTrans" presStyleLbl="sibTrans1D1" presStyleIdx="0" presStyleCnt="5"/>
      <dgm:spPr/>
    </dgm:pt>
    <dgm:pt modelId="{50C0FBCB-B154-4060-A3CB-B616FEC0C3E0}" type="pres">
      <dgm:prSet presAssocID="{2DB0F87E-E1EE-457E-AD89-3B30A1AF1020}" presName="connectorText" presStyleLbl="sibTrans1D1" presStyleIdx="0" presStyleCnt="5"/>
      <dgm:spPr/>
    </dgm:pt>
    <dgm:pt modelId="{383F5550-A8C7-4DCB-BC8D-3A96DF2C6C8F}" type="pres">
      <dgm:prSet presAssocID="{6D275716-4A8F-4982-BCBB-A708DD01701F}" presName="node" presStyleLbl="node1" presStyleIdx="1" presStyleCnt="6">
        <dgm:presLayoutVars>
          <dgm:bulletEnabled val="1"/>
        </dgm:presLayoutVars>
      </dgm:prSet>
      <dgm:spPr/>
    </dgm:pt>
    <dgm:pt modelId="{565E1639-A52C-4A58-AB7E-F76B706FA075}" type="pres">
      <dgm:prSet presAssocID="{4CBA5DE1-2028-420D-B61C-ADECB112E14B}" presName="sibTrans" presStyleLbl="sibTrans1D1" presStyleIdx="1" presStyleCnt="5"/>
      <dgm:spPr/>
    </dgm:pt>
    <dgm:pt modelId="{A5188E50-0586-49E3-9A89-99D1D744620C}" type="pres">
      <dgm:prSet presAssocID="{4CBA5DE1-2028-420D-B61C-ADECB112E14B}" presName="connectorText" presStyleLbl="sibTrans1D1" presStyleIdx="1" presStyleCnt="5"/>
      <dgm:spPr/>
    </dgm:pt>
    <dgm:pt modelId="{53305224-D4EB-4B8B-B830-D94C4F2188D6}" type="pres">
      <dgm:prSet presAssocID="{8DA315CC-8D53-47E0-A986-F5ED0ABF66B8}" presName="node" presStyleLbl="node1" presStyleIdx="2" presStyleCnt="6">
        <dgm:presLayoutVars>
          <dgm:bulletEnabled val="1"/>
        </dgm:presLayoutVars>
      </dgm:prSet>
      <dgm:spPr/>
    </dgm:pt>
    <dgm:pt modelId="{EF37903B-5BBC-4753-AA58-3812BB87AD33}" type="pres">
      <dgm:prSet presAssocID="{D85AFFEE-6AFC-4E88-9F92-864241E330A1}" presName="sibTrans" presStyleLbl="sibTrans1D1" presStyleIdx="2" presStyleCnt="5"/>
      <dgm:spPr/>
    </dgm:pt>
    <dgm:pt modelId="{515945E1-EA5A-47BC-9534-A73FE57E4C29}" type="pres">
      <dgm:prSet presAssocID="{D85AFFEE-6AFC-4E88-9F92-864241E330A1}" presName="connectorText" presStyleLbl="sibTrans1D1" presStyleIdx="2" presStyleCnt="5"/>
      <dgm:spPr/>
    </dgm:pt>
    <dgm:pt modelId="{4302C5CE-1716-4BDF-BF76-BA24F081D76A}" type="pres">
      <dgm:prSet presAssocID="{5DE7457B-77D9-4BB5-8A3D-A748E48A4D46}" presName="node" presStyleLbl="node1" presStyleIdx="3" presStyleCnt="6">
        <dgm:presLayoutVars>
          <dgm:bulletEnabled val="1"/>
        </dgm:presLayoutVars>
      </dgm:prSet>
      <dgm:spPr/>
    </dgm:pt>
    <dgm:pt modelId="{20FE2565-2176-4F0A-BC53-56427312685E}" type="pres">
      <dgm:prSet presAssocID="{6C5B697B-B059-45C6-898E-3BF24AB7FD91}" presName="sibTrans" presStyleLbl="sibTrans1D1" presStyleIdx="3" presStyleCnt="5"/>
      <dgm:spPr/>
    </dgm:pt>
    <dgm:pt modelId="{85AD46AE-8B3A-4E69-9561-275062B63C1E}" type="pres">
      <dgm:prSet presAssocID="{6C5B697B-B059-45C6-898E-3BF24AB7FD91}" presName="connectorText" presStyleLbl="sibTrans1D1" presStyleIdx="3" presStyleCnt="5"/>
      <dgm:spPr/>
    </dgm:pt>
    <dgm:pt modelId="{5A8F209C-3F90-4D56-8273-30637BF5F70D}" type="pres">
      <dgm:prSet presAssocID="{F433689B-5BF5-48D9-9F9B-2F36E53AB137}" presName="node" presStyleLbl="node1" presStyleIdx="4" presStyleCnt="6">
        <dgm:presLayoutVars>
          <dgm:bulletEnabled val="1"/>
        </dgm:presLayoutVars>
      </dgm:prSet>
      <dgm:spPr/>
    </dgm:pt>
    <dgm:pt modelId="{3E9B347B-3DEF-4C00-88C2-3B126D14B053}" type="pres">
      <dgm:prSet presAssocID="{C4E70FB4-158A-48CB-B5CC-01498500D7F7}" presName="sibTrans" presStyleLbl="sibTrans1D1" presStyleIdx="4" presStyleCnt="5"/>
      <dgm:spPr/>
    </dgm:pt>
    <dgm:pt modelId="{CBA92C84-65B2-4739-BD87-DF585543091E}" type="pres">
      <dgm:prSet presAssocID="{C4E70FB4-158A-48CB-B5CC-01498500D7F7}" presName="connectorText" presStyleLbl="sibTrans1D1" presStyleIdx="4" presStyleCnt="5"/>
      <dgm:spPr/>
    </dgm:pt>
    <dgm:pt modelId="{36C73A72-6DAC-4687-9888-3E9F372AB998}" type="pres">
      <dgm:prSet presAssocID="{81ED8AB7-3E00-433C-B8AE-9B6F2637A9A9}" presName="node" presStyleLbl="node1" presStyleIdx="5" presStyleCnt="6">
        <dgm:presLayoutVars>
          <dgm:bulletEnabled val="1"/>
        </dgm:presLayoutVars>
      </dgm:prSet>
      <dgm:spPr/>
    </dgm:pt>
  </dgm:ptLst>
  <dgm:cxnLst>
    <dgm:cxn modelId="{A962CC0A-2BA5-4E83-B3AF-AFF533965D0D}" srcId="{DCF91229-139A-4AA9-B118-1CA0CBE3AAA3}" destId="{6D275716-4A8F-4982-BCBB-A708DD01701F}" srcOrd="1" destOrd="0" parTransId="{D27901A0-8FCA-4A5A-B41B-0E35B5B0CFFC}" sibTransId="{4CBA5DE1-2028-420D-B61C-ADECB112E14B}"/>
    <dgm:cxn modelId="{5C532317-27B2-40A8-AB43-2CE4B893DCB7}" srcId="{DCF91229-139A-4AA9-B118-1CA0CBE3AAA3}" destId="{4CC8BA93-29C6-4119-9FB6-F13B27882320}" srcOrd="0" destOrd="0" parTransId="{9474D8A9-CD8F-4F3A-AA4C-4C9315EA0EFE}" sibTransId="{2DB0F87E-E1EE-457E-AD89-3B30A1AF1020}"/>
    <dgm:cxn modelId="{79504C17-0922-4046-9971-8ED75DE58C97}" type="presOf" srcId="{6D275716-4A8F-4982-BCBB-A708DD01701F}" destId="{383F5550-A8C7-4DCB-BC8D-3A96DF2C6C8F}" srcOrd="0" destOrd="0" presId="urn:microsoft.com/office/officeart/2016/7/layout/RepeatingBendingProcessNew"/>
    <dgm:cxn modelId="{9551F22A-49F7-4E5B-B367-04EA357EE9AE}" type="presOf" srcId="{5DE7457B-77D9-4BB5-8A3D-A748E48A4D46}" destId="{4302C5CE-1716-4BDF-BF76-BA24F081D76A}" srcOrd="0" destOrd="0" presId="urn:microsoft.com/office/officeart/2016/7/layout/RepeatingBendingProcessNew"/>
    <dgm:cxn modelId="{652B8230-13B1-4575-8E3C-C980B0A59AF7}" srcId="{DCF91229-139A-4AA9-B118-1CA0CBE3AAA3}" destId="{F433689B-5BF5-48D9-9F9B-2F36E53AB137}" srcOrd="4" destOrd="0" parTransId="{FBA60694-8D9A-4D90-84B5-F00028BE48EC}" sibTransId="{C4E70FB4-158A-48CB-B5CC-01498500D7F7}"/>
    <dgm:cxn modelId="{52A48B32-2177-46A7-BE0D-C8EBBA802281}" type="presOf" srcId="{2DB0F87E-E1EE-457E-AD89-3B30A1AF1020}" destId="{C3AD1FC5-7736-4DCF-A736-C147DDCADFAE}" srcOrd="0" destOrd="0" presId="urn:microsoft.com/office/officeart/2016/7/layout/RepeatingBendingProcessNew"/>
    <dgm:cxn modelId="{57395D34-9711-4849-BEC4-553E0EE83D80}" type="presOf" srcId="{DCF91229-139A-4AA9-B118-1CA0CBE3AAA3}" destId="{3264A997-4301-46C4-8055-FAF0DDB587FF}" srcOrd="0" destOrd="0" presId="urn:microsoft.com/office/officeart/2016/7/layout/RepeatingBendingProcessNew"/>
    <dgm:cxn modelId="{0CAF2C37-4A31-4CEF-8B82-FF6EA735A7C5}" type="presOf" srcId="{4CC8BA93-29C6-4119-9FB6-F13B27882320}" destId="{0E048141-17D0-4E13-BE57-AB2980F1892A}" srcOrd="0" destOrd="0" presId="urn:microsoft.com/office/officeart/2016/7/layout/RepeatingBendingProcessNew"/>
    <dgm:cxn modelId="{BE3A3B3A-E4A8-4E75-AF08-72457BD6FB20}" type="presOf" srcId="{C4E70FB4-158A-48CB-B5CC-01498500D7F7}" destId="{CBA92C84-65B2-4739-BD87-DF585543091E}" srcOrd="1" destOrd="0" presId="urn:microsoft.com/office/officeart/2016/7/layout/RepeatingBendingProcessNew"/>
    <dgm:cxn modelId="{A4AB5E65-9B1E-4193-8E5C-0F092A5EEFE2}" type="presOf" srcId="{8DA315CC-8D53-47E0-A986-F5ED0ABF66B8}" destId="{53305224-D4EB-4B8B-B830-D94C4F2188D6}" srcOrd="0" destOrd="0" presId="urn:microsoft.com/office/officeart/2016/7/layout/RepeatingBendingProcessNew"/>
    <dgm:cxn modelId="{4343B565-9A66-4545-A6A5-CD6CAE8E5A69}" type="presOf" srcId="{4CBA5DE1-2028-420D-B61C-ADECB112E14B}" destId="{565E1639-A52C-4A58-AB7E-F76B706FA075}" srcOrd="0" destOrd="0" presId="urn:microsoft.com/office/officeart/2016/7/layout/RepeatingBendingProcessNew"/>
    <dgm:cxn modelId="{E8C4D272-30CF-436A-852A-62FDD7FBC252}" srcId="{DCF91229-139A-4AA9-B118-1CA0CBE3AAA3}" destId="{81ED8AB7-3E00-433C-B8AE-9B6F2637A9A9}" srcOrd="5" destOrd="0" parTransId="{DB5C743E-E270-45CE-9E3D-7217266A5CD5}" sibTransId="{CEA305A7-5A05-49E0-9008-9202DB004C0D}"/>
    <dgm:cxn modelId="{D18D0B76-8C08-4A2A-BD81-217FB837B7E5}" type="presOf" srcId="{C4E70FB4-158A-48CB-B5CC-01498500D7F7}" destId="{3E9B347B-3DEF-4C00-88C2-3B126D14B053}" srcOrd="0" destOrd="0" presId="urn:microsoft.com/office/officeart/2016/7/layout/RepeatingBendingProcessNew"/>
    <dgm:cxn modelId="{CD02C356-7E59-4BA1-BF7E-80B53971E063}" srcId="{DCF91229-139A-4AA9-B118-1CA0CBE3AAA3}" destId="{8DA315CC-8D53-47E0-A986-F5ED0ABF66B8}" srcOrd="2" destOrd="0" parTransId="{7358B68B-7B18-4ECF-AE56-3334A5B14C6F}" sibTransId="{D85AFFEE-6AFC-4E88-9F92-864241E330A1}"/>
    <dgm:cxn modelId="{9F11B387-CCA1-40DB-8A24-E262EB73CA68}" srcId="{DCF91229-139A-4AA9-B118-1CA0CBE3AAA3}" destId="{5DE7457B-77D9-4BB5-8A3D-A748E48A4D46}" srcOrd="3" destOrd="0" parTransId="{C643468F-3FD2-46A4-8990-40AF6DA404B7}" sibTransId="{6C5B697B-B059-45C6-898E-3BF24AB7FD91}"/>
    <dgm:cxn modelId="{9D7ADC95-4E67-46D7-A005-A2E1FDB5F93C}" type="presOf" srcId="{2DB0F87E-E1EE-457E-AD89-3B30A1AF1020}" destId="{50C0FBCB-B154-4060-A3CB-B616FEC0C3E0}" srcOrd="1" destOrd="0" presId="urn:microsoft.com/office/officeart/2016/7/layout/RepeatingBendingProcessNew"/>
    <dgm:cxn modelId="{32421CA1-CBFC-45D9-8B8C-0F07A94960DC}" type="presOf" srcId="{6C5B697B-B059-45C6-898E-3BF24AB7FD91}" destId="{85AD46AE-8B3A-4E69-9561-275062B63C1E}" srcOrd="1" destOrd="0" presId="urn:microsoft.com/office/officeart/2016/7/layout/RepeatingBendingProcessNew"/>
    <dgm:cxn modelId="{50C3DBA1-1667-44D1-8BA2-E187F03FEEDB}" type="presOf" srcId="{F433689B-5BF5-48D9-9F9B-2F36E53AB137}" destId="{5A8F209C-3F90-4D56-8273-30637BF5F70D}" srcOrd="0" destOrd="0" presId="urn:microsoft.com/office/officeart/2016/7/layout/RepeatingBendingProcessNew"/>
    <dgm:cxn modelId="{C8B904D0-6F55-4C6D-AFF3-50E947763C41}" type="presOf" srcId="{6C5B697B-B059-45C6-898E-3BF24AB7FD91}" destId="{20FE2565-2176-4F0A-BC53-56427312685E}" srcOrd="0" destOrd="0" presId="urn:microsoft.com/office/officeart/2016/7/layout/RepeatingBendingProcessNew"/>
    <dgm:cxn modelId="{C72F19D1-1605-47E6-93DE-88F863744E72}" type="presOf" srcId="{81ED8AB7-3E00-433C-B8AE-9B6F2637A9A9}" destId="{36C73A72-6DAC-4687-9888-3E9F372AB998}" srcOrd="0" destOrd="0" presId="urn:microsoft.com/office/officeart/2016/7/layout/RepeatingBendingProcessNew"/>
    <dgm:cxn modelId="{103A87DD-B0B0-4792-B5B0-04D6982BADE6}" type="presOf" srcId="{D85AFFEE-6AFC-4E88-9F92-864241E330A1}" destId="{515945E1-EA5A-47BC-9534-A73FE57E4C29}" srcOrd="1" destOrd="0" presId="urn:microsoft.com/office/officeart/2016/7/layout/RepeatingBendingProcessNew"/>
    <dgm:cxn modelId="{6DB550EA-AE85-402E-AF44-2014AB1DD6D4}" type="presOf" srcId="{4CBA5DE1-2028-420D-B61C-ADECB112E14B}" destId="{A5188E50-0586-49E3-9A89-99D1D744620C}" srcOrd="1" destOrd="0" presId="urn:microsoft.com/office/officeart/2016/7/layout/RepeatingBendingProcessNew"/>
    <dgm:cxn modelId="{FF9708EE-C696-4EE5-9C42-0D2144DBE31C}" type="presOf" srcId="{D85AFFEE-6AFC-4E88-9F92-864241E330A1}" destId="{EF37903B-5BBC-4753-AA58-3812BB87AD33}" srcOrd="0" destOrd="0" presId="urn:microsoft.com/office/officeart/2016/7/layout/RepeatingBendingProcessNew"/>
    <dgm:cxn modelId="{94341CE4-BE04-4DF2-88CA-7C1E4AE06540}" type="presParOf" srcId="{3264A997-4301-46C4-8055-FAF0DDB587FF}" destId="{0E048141-17D0-4E13-BE57-AB2980F1892A}" srcOrd="0" destOrd="0" presId="urn:microsoft.com/office/officeart/2016/7/layout/RepeatingBendingProcessNew"/>
    <dgm:cxn modelId="{8DC272A4-790F-4785-8CA2-C4F37569BEA3}" type="presParOf" srcId="{3264A997-4301-46C4-8055-FAF0DDB587FF}" destId="{C3AD1FC5-7736-4DCF-A736-C147DDCADFAE}" srcOrd="1" destOrd="0" presId="urn:microsoft.com/office/officeart/2016/7/layout/RepeatingBendingProcessNew"/>
    <dgm:cxn modelId="{1AEF950F-071E-4605-9098-DC83DDA57E9E}" type="presParOf" srcId="{C3AD1FC5-7736-4DCF-A736-C147DDCADFAE}" destId="{50C0FBCB-B154-4060-A3CB-B616FEC0C3E0}" srcOrd="0" destOrd="0" presId="urn:microsoft.com/office/officeart/2016/7/layout/RepeatingBendingProcessNew"/>
    <dgm:cxn modelId="{EA0562A1-DB15-4A7C-B412-BCB469813F18}" type="presParOf" srcId="{3264A997-4301-46C4-8055-FAF0DDB587FF}" destId="{383F5550-A8C7-4DCB-BC8D-3A96DF2C6C8F}" srcOrd="2" destOrd="0" presId="urn:microsoft.com/office/officeart/2016/7/layout/RepeatingBendingProcessNew"/>
    <dgm:cxn modelId="{129B2F76-23BF-40BB-B83D-EA103FB6ECF8}" type="presParOf" srcId="{3264A997-4301-46C4-8055-FAF0DDB587FF}" destId="{565E1639-A52C-4A58-AB7E-F76B706FA075}" srcOrd="3" destOrd="0" presId="urn:microsoft.com/office/officeart/2016/7/layout/RepeatingBendingProcessNew"/>
    <dgm:cxn modelId="{7C3F0E9B-AA9D-40F2-91D6-D2F1C964E746}" type="presParOf" srcId="{565E1639-A52C-4A58-AB7E-F76B706FA075}" destId="{A5188E50-0586-49E3-9A89-99D1D744620C}" srcOrd="0" destOrd="0" presId="urn:microsoft.com/office/officeart/2016/7/layout/RepeatingBendingProcessNew"/>
    <dgm:cxn modelId="{56098177-EA31-4676-B8B8-7343E2554EA6}" type="presParOf" srcId="{3264A997-4301-46C4-8055-FAF0DDB587FF}" destId="{53305224-D4EB-4B8B-B830-D94C4F2188D6}" srcOrd="4" destOrd="0" presId="urn:microsoft.com/office/officeart/2016/7/layout/RepeatingBendingProcessNew"/>
    <dgm:cxn modelId="{074C9071-8FC1-4852-8916-25C1AEEF2BA1}" type="presParOf" srcId="{3264A997-4301-46C4-8055-FAF0DDB587FF}" destId="{EF37903B-5BBC-4753-AA58-3812BB87AD33}" srcOrd="5" destOrd="0" presId="urn:microsoft.com/office/officeart/2016/7/layout/RepeatingBendingProcessNew"/>
    <dgm:cxn modelId="{7297EFC3-1C1F-4931-8F4D-EA66B1BDF185}" type="presParOf" srcId="{EF37903B-5BBC-4753-AA58-3812BB87AD33}" destId="{515945E1-EA5A-47BC-9534-A73FE57E4C29}" srcOrd="0" destOrd="0" presId="urn:microsoft.com/office/officeart/2016/7/layout/RepeatingBendingProcessNew"/>
    <dgm:cxn modelId="{974B1E1B-68B4-4C21-A768-4F8728B45A27}" type="presParOf" srcId="{3264A997-4301-46C4-8055-FAF0DDB587FF}" destId="{4302C5CE-1716-4BDF-BF76-BA24F081D76A}" srcOrd="6" destOrd="0" presId="urn:microsoft.com/office/officeart/2016/7/layout/RepeatingBendingProcessNew"/>
    <dgm:cxn modelId="{CC69A830-9325-4011-86A6-72A938B7E713}" type="presParOf" srcId="{3264A997-4301-46C4-8055-FAF0DDB587FF}" destId="{20FE2565-2176-4F0A-BC53-56427312685E}" srcOrd="7" destOrd="0" presId="urn:microsoft.com/office/officeart/2016/7/layout/RepeatingBendingProcessNew"/>
    <dgm:cxn modelId="{E41C600C-3B44-4EDD-9697-C96AE437481B}" type="presParOf" srcId="{20FE2565-2176-4F0A-BC53-56427312685E}" destId="{85AD46AE-8B3A-4E69-9561-275062B63C1E}" srcOrd="0" destOrd="0" presId="urn:microsoft.com/office/officeart/2016/7/layout/RepeatingBendingProcessNew"/>
    <dgm:cxn modelId="{4970A0D7-5EF6-4502-BD78-6DC25E18B4D5}" type="presParOf" srcId="{3264A997-4301-46C4-8055-FAF0DDB587FF}" destId="{5A8F209C-3F90-4D56-8273-30637BF5F70D}" srcOrd="8" destOrd="0" presId="urn:microsoft.com/office/officeart/2016/7/layout/RepeatingBendingProcessNew"/>
    <dgm:cxn modelId="{BA311E3D-D9F7-40A4-A69A-6C5DF483EF3A}" type="presParOf" srcId="{3264A997-4301-46C4-8055-FAF0DDB587FF}" destId="{3E9B347B-3DEF-4C00-88C2-3B126D14B053}" srcOrd="9" destOrd="0" presId="urn:microsoft.com/office/officeart/2016/7/layout/RepeatingBendingProcessNew"/>
    <dgm:cxn modelId="{7CAB9A4A-7108-425F-B727-0F109DEAF804}" type="presParOf" srcId="{3E9B347B-3DEF-4C00-88C2-3B126D14B053}" destId="{CBA92C84-65B2-4739-BD87-DF585543091E}" srcOrd="0" destOrd="0" presId="urn:microsoft.com/office/officeart/2016/7/layout/RepeatingBendingProcessNew"/>
    <dgm:cxn modelId="{BBC3F254-ACC7-45B7-A72E-663396193A70}" type="presParOf" srcId="{3264A997-4301-46C4-8055-FAF0DDB587FF}" destId="{36C73A72-6DAC-4687-9888-3E9F372AB998}" srcOrd="10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997B122-ECE9-499A-92F1-362FB9F58DE9}" type="doc">
      <dgm:prSet loTypeId="urn:microsoft.com/office/officeart/2005/8/layout/bProcess2" loCatId="process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6C6FA3D2-0EF7-4BDE-A01D-624FB40C85A8}">
      <dgm:prSet/>
      <dgm:spPr/>
      <dgm:t>
        <a:bodyPr/>
        <a:lstStyle/>
        <a:p>
          <a:r>
            <a:rPr lang="en-US"/>
            <a:t>People who use casually or recreationally are unable to talk about it and ask for help with their safety</a:t>
          </a:r>
        </a:p>
      </dgm:t>
    </dgm:pt>
    <dgm:pt modelId="{1BFE2ADE-1E59-453D-8239-C8DD38D79F7A}" type="parTrans" cxnId="{E03F8D2D-5141-4476-BAA3-F6183E103B4C}">
      <dgm:prSet/>
      <dgm:spPr/>
      <dgm:t>
        <a:bodyPr/>
        <a:lstStyle/>
        <a:p>
          <a:endParaRPr lang="en-US"/>
        </a:p>
      </dgm:t>
    </dgm:pt>
    <dgm:pt modelId="{1FC69A60-D1AD-4201-967E-3B90FA5D8329}" type="sibTrans" cxnId="{E03F8D2D-5141-4476-BAA3-F6183E103B4C}">
      <dgm:prSet/>
      <dgm:spPr/>
      <dgm:t>
        <a:bodyPr/>
        <a:lstStyle/>
        <a:p>
          <a:endParaRPr lang="en-US"/>
        </a:p>
      </dgm:t>
    </dgm:pt>
    <dgm:pt modelId="{52D7F601-3BEE-446A-ABE8-AF93C4B94E76}">
      <dgm:prSet/>
      <dgm:spPr/>
      <dgm:t>
        <a:bodyPr/>
        <a:lstStyle/>
        <a:p>
          <a:r>
            <a:rPr lang="en-US"/>
            <a:t>People in recovery can’t easily share when they have returned to use</a:t>
          </a:r>
        </a:p>
      </dgm:t>
    </dgm:pt>
    <dgm:pt modelId="{42DF1359-5551-4207-80A6-41EFEF6D4A47}" type="parTrans" cxnId="{C2C348C6-5A91-48D6-AB12-B02DB05E0169}">
      <dgm:prSet/>
      <dgm:spPr/>
      <dgm:t>
        <a:bodyPr/>
        <a:lstStyle/>
        <a:p>
          <a:endParaRPr lang="en-US"/>
        </a:p>
      </dgm:t>
    </dgm:pt>
    <dgm:pt modelId="{E757BAA3-8692-4CC4-9896-D5ECEE7991A8}" type="sibTrans" cxnId="{C2C348C6-5A91-48D6-AB12-B02DB05E0169}">
      <dgm:prSet/>
      <dgm:spPr/>
      <dgm:t>
        <a:bodyPr/>
        <a:lstStyle/>
        <a:p>
          <a:endParaRPr lang="en-US"/>
        </a:p>
      </dgm:t>
    </dgm:pt>
    <dgm:pt modelId="{909729B6-02A9-4024-B853-78E9D329FB95}" type="pres">
      <dgm:prSet presAssocID="{3997B122-ECE9-499A-92F1-362FB9F58DE9}" presName="diagram" presStyleCnt="0">
        <dgm:presLayoutVars>
          <dgm:dir/>
          <dgm:resizeHandles/>
        </dgm:presLayoutVars>
      </dgm:prSet>
      <dgm:spPr/>
    </dgm:pt>
    <dgm:pt modelId="{FF8E0E9E-1481-4C98-A138-B2EF463D0843}" type="pres">
      <dgm:prSet presAssocID="{6C6FA3D2-0EF7-4BDE-A01D-624FB40C85A8}" presName="firstNode" presStyleLbl="node1" presStyleIdx="0" presStyleCnt="2">
        <dgm:presLayoutVars>
          <dgm:bulletEnabled val="1"/>
        </dgm:presLayoutVars>
      </dgm:prSet>
      <dgm:spPr/>
    </dgm:pt>
    <dgm:pt modelId="{1ECBF9CA-6577-4454-8AD8-1E38D7176242}" type="pres">
      <dgm:prSet presAssocID="{1FC69A60-D1AD-4201-967E-3B90FA5D8329}" presName="sibTrans" presStyleLbl="sibTrans2D1" presStyleIdx="0" presStyleCnt="1"/>
      <dgm:spPr/>
    </dgm:pt>
    <dgm:pt modelId="{50135906-EF24-4B8E-8470-650313568007}" type="pres">
      <dgm:prSet presAssocID="{52D7F601-3BEE-446A-ABE8-AF93C4B94E76}" presName="lastNode" presStyleLbl="node1" presStyleIdx="1" presStyleCnt="2">
        <dgm:presLayoutVars>
          <dgm:bulletEnabled val="1"/>
        </dgm:presLayoutVars>
      </dgm:prSet>
      <dgm:spPr/>
    </dgm:pt>
  </dgm:ptLst>
  <dgm:cxnLst>
    <dgm:cxn modelId="{619D261F-5FCE-448C-8975-B72EB98CBB47}" type="presOf" srcId="{3997B122-ECE9-499A-92F1-362FB9F58DE9}" destId="{909729B6-02A9-4024-B853-78E9D329FB95}" srcOrd="0" destOrd="0" presId="urn:microsoft.com/office/officeart/2005/8/layout/bProcess2"/>
    <dgm:cxn modelId="{E03F8D2D-5141-4476-BAA3-F6183E103B4C}" srcId="{3997B122-ECE9-499A-92F1-362FB9F58DE9}" destId="{6C6FA3D2-0EF7-4BDE-A01D-624FB40C85A8}" srcOrd="0" destOrd="0" parTransId="{1BFE2ADE-1E59-453D-8239-C8DD38D79F7A}" sibTransId="{1FC69A60-D1AD-4201-967E-3B90FA5D8329}"/>
    <dgm:cxn modelId="{56801FA1-3275-4346-89D2-286C2E1E9E63}" type="presOf" srcId="{52D7F601-3BEE-446A-ABE8-AF93C4B94E76}" destId="{50135906-EF24-4B8E-8470-650313568007}" srcOrd="0" destOrd="0" presId="urn:microsoft.com/office/officeart/2005/8/layout/bProcess2"/>
    <dgm:cxn modelId="{F72270BE-8B23-4976-9E13-D45639CC3000}" type="presOf" srcId="{6C6FA3D2-0EF7-4BDE-A01D-624FB40C85A8}" destId="{FF8E0E9E-1481-4C98-A138-B2EF463D0843}" srcOrd="0" destOrd="0" presId="urn:microsoft.com/office/officeart/2005/8/layout/bProcess2"/>
    <dgm:cxn modelId="{C2C348C6-5A91-48D6-AB12-B02DB05E0169}" srcId="{3997B122-ECE9-499A-92F1-362FB9F58DE9}" destId="{52D7F601-3BEE-446A-ABE8-AF93C4B94E76}" srcOrd="1" destOrd="0" parTransId="{42DF1359-5551-4207-80A6-41EFEF6D4A47}" sibTransId="{E757BAA3-8692-4CC4-9896-D5ECEE7991A8}"/>
    <dgm:cxn modelId="{AD2130DC-515D-42C8-A02D-D2A278D2D40D}" type="presOf" srcId="{1FC69A60-D1AD-4201-967E-3B90FA5D8329}" destId="{1ECBF9CA-6577-4454-8AD8-1E38D7176242}" srcOrd="0" destOrd="0" presId="urn:microsoft.com/office/officeart/2005/8/layout/bProcess2"/>
    <dgm:cxn modelId="{DCC9E2D1-5B9B-4C05-B9ED-27AF02F2207C}" type="presParOf" srcId="{909729B6-02A9-4024-B853-78E9D329FB95}" destId="{FF8E0E9E-1481-4C98-A138-B2EF463D0843}" srcOrd="0" destOrd="0" presId="urn:microsoft.com/office/officeart/2005/8/layout/bProcess2"/>
    <dgm:cxn modelId="{C163C99D-D3CE-4CBA-B267-0D297CB5C9CE}" type="presParOf" srcId="{909729B6-02A9-4024-B853-78E9D329FB95}" destId="{1ECBF9CA-6577-4454-8AD8-1E38D7176242}" srcOrd="1" destOrd="0" presId="urn:microsoft.com/office/officeart/2005/8/layout/bProcess2"/>
    <dgm:cxn modelId="{9B35E4F2-D21E-4075-B3A5-294F44A7C4C9}" type="presParOf" srcId="{909729B6-02A9-4024-B853-78E9D329FB95}" destId="{50135906-EF24-4B8E-8470-650313568007}" srcOrd="2" destOrd="0" presId="urn:microsoft.com/office/officeart/2005/8/layout/b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414004C-E1C2-43DC-A690-E3D9FF7C1E9A}" type="doc">
      <dgm:prSet loTypeId="urn:microsoft.com/office/officeart/2005/8/layout/default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16DA9FB5-C8C8-4EEA-B26D-4D0600ED2D08}">
      <dgm:prSet/>
      <dgm:spPr/>
      <dgm:t>
        <a:bodyPr/>
        <a:lstStyle/>
        <a:p>
          <a:r>
            <a:rPr lang="en-US" dirty="0">
              <a:latin typeface="Calibri" panose="020F0502020204030204" pitchFamily="34" charset="0"/>
              <a:cs typeface="Calibri" panose="020F0502020204030204" pitchFamily="34" charset="0"/>
            </a:rPr>
            <a:t>People experiencing homelessness may use stimulants at night to stay awake for </a:t>
          </a:r>
          <a:r>
            <a:rPr lang="en-US" b="1" u="sng" dirty="0">
              <a:latin typeface="Calibri" panose="020F0502020204030204" pitchFamily="34" charset="0"/>
              <a:cs typeface="Calibri" panose="020F0502020204030204" pitchFamily="34" charset="0"/>
            </a:rPr>
            <a:t>safety</a:t>
          </a:r>
          <a:r>
            <a:rPr lang="en-US" dirty="0">
              <a:latin typeface="Calibri" panose="020F0502020204030204" pitchFamily="34" charset="0"/>
              <a:cs typeface="Calibri" panose="020F0502020204030204" pitchFamily="34" charset="0"/>
            </a:rPr>
            <a:t>, in fear they might be assaulted or robbed if they fall asleep</a:t>
          </a:r>
        </a:p>
      </dgm:t>
    </dgm:pt>
    <dgm:pt modelId="{0420602F-0F2A-40CE-9FB7-071F86C5F47F}" type="parTrans" cxnId="{EF8205FD-7006-47A8-A0BD-CD94BEE1F072}">
      <dgm:prSet/>
      <dgm:spPr/>
      <dgm:t>
        <a:bodyPr/>
        <a:lstStyle/>
        <a:p>
          <a:endParaRPr lang="en-US"/>
        </a:p>
      </dgm:t>
    </dgm:pt>
    <dgm:pt modelId="{F5180D4A-890A-4DC0-A80F-D7C17428D36E}" type="sibTrans" cxnId="{EF8205FD-7006-47A8-A0BD-CD94BEE1F072}">
      <dgm:prSet/>
      <dgm:spPr/>
      <dgm:t>
        <a:bodyPr/>
        <a:lstStyle/>
        <a:p>
          <a:endParaRPr lang="en-US"/>
        </a:p>
      </dgm:t>
    </dgm:pt>
    <dgm:pt modelId="{CD38C17E-DFAA-4546-A72F-6AD41348F2CB}">
      <dgm:prSet/>
      <dgm:spPr/>
      <dgm:t>
        <a:bodyPr/>
        <a:lstStyle/>
        <a:p>
          <a:r>
            <a:rPr lang="en-US" dirty="0">
              <a:latin typeface="Calibri" panose="020F0502020204030204" pitchFamily="34" charset="0"/>
              <a:cs typeface="Calibri" panose="020F0502020204030204" pitchFamily="34" charset="0"/>
            </a:rPr>
            <a:t>People use drugs to</a:t>
          </a:r>
          <a:r>
            <a:rPr lang="en-US" b="1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b="1" u="sng" dirty="0">
              <a:latin typeface="Calibri" panose="020F0502020204030204" pitchFamily="34" charset="0"/>
              <a:cs typeface="Calibri" panose="020F0502020204030204" pitchFamily="34" charset="0"/>
            </a:rPr>
            <a:t>self-medicate</a:t>
          </a:r>
          <a:r>
            <a:rPr lang="en-US" b="1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dirty="0">
              <a:latin typeface="Calibri" panose="020F0502020204030204" pitchFamily="34" charset="0"/>
              <a:cs typeface="Calibri" panose="020F0502020204030204" pitchFamily="34" charset="0"/>
            </a:rPr>
            <a:t>their untreated chronic physical pain</a:t>
          </a:r>
        </a:p>
      </dgm:t>
    </dgm:pt>
    <dgm:pt modelId="{8547C762-0462-48EA-9AA8-16674B40606B}" type="parTrans" cxnId="{9A431CBD-8AF1-4EF3-92F8-F8ED1D8CCFDF}">
      <dgm:prSet/>
      <dgm:spPr/>
      <dgm:t>
        <a:bodyPr/>
        <a:lstStyle/>
        <a:p>
          <a:endParaRPr lang="en-US"/>
        </a:p>
      </dgm:t>
    </dgm:pt>
    <dgm:pt modelId="{633319A7-6589-40E5-9A57-44308707A901}" type="sibTrans" cxnId="{9A431CBD-8AF1-4EF3-92F8-F8ED1D8CCFDF}">
      <dgm:prSet/>
      <dgm:spPr/>
      <dgm:t>
        <a:bodyPr/>
        <a:lstStyle/>
        <a:p>
          <a:endParaRPr lang="en-US"/>
        </a:p>
      </dgm:t>
    </dgm:pt>
    <dgm:pt modelId="{C61AAA64-A08D-45BD-B86F-715C704C0681}">
      <dgm:prSet/>
      <dgm:spPr/>
      <dgm:t>
        <a:bodyPr/>
        <a:lstStyle/>
        <a:p>
          <a:r>
            <a:rPr lang="en-US" dirty="0">
              <a:latin typeface="Calibri" panose="020F0502020204030204" pitchFamily="34" charset="0"/>
              <a:cs typeface="Calibri" panose="020F0502020204030204" pitchFamily="34" charset="0"/>
            </a:rPr>
            <a:t>People use drugs to </a:t>
          </a:r>
          <a:r>
            <a:rPr lang="en-US" b="1" u="sng" dirty="0">
              <a:latin typeface="Calibri" panose="020F0502020204030204" pitchFamily="34" charset="0"/>
              <a:cs typeface="Calibri" panose="020F0502020204030204" pitchFamily="34" charset="0"/>
            </a:rPr>
            <a:t>cope</a:t>
          </a:r>
          <a:r>
            <a:rPr lang="en-US" b="1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dirty="0">
              <a:latin typeface="Calibri" panose="020F0502020204030204" pitchFamily="34" charset="0"/>
              <a:cs typeface="Calibri" panose="020F0502020204030204" pitchFamily="34" charset="0"/>
            </a:rPr>
            <a:t>with emotional and physical trauma</a:t>
          </a:r>
        </a:p>
      </dgm:t>
    </dgm:pt>
    <dgm:pt modelId="{73A8DED7-D967-4C32-B6C7-019A6D7CDFD6}" type="parTrans" cxnId="{BEB9DB4D-7526-4382-8527-D0968B3FF480}">
      <dgm:prSet/>
      <dgm:spPr/>
      <dgm:t>
        <a:bodyPr/>
        <a:lstStyle/>
        <a:p>
          <a:endParaRPr lang="en-US"/>
        </a:p>
      </dgm:t>
    </dgm:pt>
    <dgm:pt modelId="{5A3EB1CD-BCD6-4457-BB85-AE04DB5511F7}" type="sibTrans" cxnId="{BEB9DB4D-7526-4382-8527-D0968B3FF480}">
      <dgm:prSet/>
      <dgm:spPr/>
      <dgm:t>
        <a:bodyPr/>
        <a:lstStyle/>
        <a:p>
          <a:endParaRPr lang="en-US"/>
        </a:p>
      </dgm:t>
    </dgm:pt>
    <dgm:pt modelId="{53783992-89A9-4CAA-B143-3111A990076A}">
      <dgm:prSet/>
      <dgm:spPr/>
      <dgm:t>
        <a:bodyPr/>
        <a:lstStyle/>
        <a:p>
          <a:r>
            <a:rPr lang="en-US" dirty="0">
              <a:latin typeface="Calibri" panose="020F0502020204030204" pitchFamily="34" charset="0"/>
              <a:cs typeface="Calibri" panose="020F0502020204030204" pitchFamily="34" charset="0"/>
            </a:rPr>
            <a:t>People use drugs </a:t>
          </a:r>
          <a:r>
            <a:rPr lang="en-US" b="1" u="sng" dirty="0">
              <a:latin typeface="Calibri" panose="020F0502020204030204" pitchFamily="34" charset="0"/>
              <a:cs typeface="Calibri" panose="020F0502020204030204" pitchFamily="34" charset="0"/>
            </a:rPr>
            <a:t>socially</a:t>
          </a:r>
          <a:r>
            <a:rPr lang="en-US" dirty="0">
              <a:latin typeface="Calibri" panose="020F0502020204030204" pitchFamily="34" charset="0"/>
              <a:cs typeface="Calibri" panose="020F0502020204030204" pitchFamily="34" charset="0"/>
            </a:rPr>
            <a:t> for the same reasons you may drink alcohol</a:t>
          </a:r>
        </a:p>
      </dgm:t>
    </dgm:pt>
    <dgm:pt modelId="{BCAE951E-1863-4744-BCC1-C114CADA0AD0}" type="parTrans" cxnId="{F84C5CAA-808A-49E4-9845-6CC92980006A}">
      <dgm:prSet/>
      <dgm:spPr/>
      <dgm:t>
        <a:bodyPr/>
        <a:lstStyle/>
        <a:p>
          <a:endParaRPr lang="en-US"/>
        </a:p>
      </dgm:t>
    </dgm:pt>
    <dgm:pt modelId="{697C11EB-4B4F-4AFE-9899-EC5033365D15}" type="sibTrans" cxnId="{F84C5CAA-808A-49E4-9845-6CC92980006A}">
      <dgm:prSet/>
      <dgm:spPr/>
      <dgm:t>
        <a:bodyPr/>
        <a:lstStyle/>
        <a:p>
          <a:endParaRPr lang="en-US"/>
        </a:p>
      </dgm:t>
    </dgm:pt>
    <dgm:pt modelId="{266334C2-AFDF-4EAC-86FE-D08BF70E5BA1}">
      <dgm:prSet/>
      <dgm:spPr/>
      <dgm:t>
        <a:bodyPr/>
        <a:lstStyle/>
        <a:p>
          <a:r>
            <a:rPr lang="en-US" dirty="0">
              <a:latin typeface="Calibri" panose="020F0502020204030204" pitchFamily="34" charset="0"/>
              <a:cs typeface="Calibri" panose="020F0502020204030204" pitchFamily="34" charset="0"/>
            </a:rPr>
            <a:t>People use drugs to increase their</a:t>
          </a:r>
          <a:r>
            <a:rPr lang="en-US" b="1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b="1" u="sng" dirty="0">
              <a:latin typeface="Calibri" panose="020F0502020204030204" pitchFamily="34" charset="0"/>
              <a:cs typeface="Calibri" panose="020F0502020204030204" pitchFamily="34" charset="0"/>
            </a:rPr>
            <a:t>productivity</a:t>
          </a:r>
          <a:r>
            <a:rPr lang="en-US" b="1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dirty="0">
              <a:latin typeface="Calibri" panose="020F0502020204030204" pitchFamily="34" charset="0"/>
              <a:cs typeface="Calibri" panose="020F0502020204030204" pitchFamily="34" charset="0"/>
            </a:rPr>
            <a:t>or enhance studying</a:t>
          </a:r>
        </a:p>
      </dgm:t>
    </dgm:pt>
    <dgm:pt modelId="{B3F1C73E-210C-4434-943E-A8F624EBDCF5}" type="parTrans" cxnId="{FFB90BBD-222A-473A-A2B6-6360804EF007}">
      <dgm:prSet/>
      <dgm:spPr/>
      <dgm:t>
        <a:bodyPr/>
        <a:lstStyle/>
        <a:p>
          <a:endParaRPr lang="en-US"/>
        </a:p>
      </dgm:t>
    </dgm:pt>
    <dgm:pt modelId="{F827187D-7848-43B1-9A36-FE8CE7871290}" type="sibTrans" cxnId="{FFB90BBD-222A-473A-A2B6-6360804EF007}">
      <dgm:prSet/>
      <dgm:spPr/>
      <dgm:t>
        <a:bodyPr/>
        <a:lstStyle/>
        <a:p>
          <a:endParaRPr lang="en-US"/>
        </a:p>
      </dgm:t>
    </dgm:pt>
    <dgm:pt modelId="{B57F9912-FCE3-473D-9EE9-D33B7F2F8681}">
      <dgm:prSet/>
      <dgm:spPr/>
      <dgm:t>
        <a:bodyPr/>
        <a:lstStyle/>
        <a:p>
          <a:r>
            <a:rPr lang="en-US" dirty="0">
              <a:latin typeface="Calibri" panose="020F0502020204030204" pitchFamily="34" charset="0"/>
              <a:cs typeface="Calibri" panose="020F0502020204030204" pitchFamily="34" charset="0"/>
            </a:rPr>
            <a:t>People use drugs for </a:t>
          </a:r>
          <a:r>
            <a:rPr lang="en-US" b="1" u="sng" dirty="0">
              <a:latin typeface="Calibri" panose="020F0502020204030204" pitchFamily="34" charset="0"/>
              <a:cs typeface="Calibri" panose="020F0502020204030204" pitchFamily="34" charset="0"/>
            </a:rPr>
            <a:t>pleasure</a:t>
          </a:r>
          <a:r>
            <a:rPr lang="en-US" dirty="0">
              <a:latin typeface="Calibri" panose="020F0502020204030204" pitchFamily="34" charset="0"/>
              <a:cs typeface="Calibri" panose="020F0502020204030204" pitchFamily="34" charset="0"/>
            </a:rPr>
            <a:t> and to </a:t>
          </a:r>
          <a:r>
            <a:rPr lang="en-US" b="1" u="sng" dirty="0">
              <a:latin typeface="Calibri" panose="020F0502020204030204" pitchFamily="34" charset="0"/>
              <a:cs typeface="Calibri" panose="020F0502020204030204" pitchFamily="34" charset="0"/>
            </a:rPr>
            <a:t>rest</a:t>
          </a:r>
          <a:endParaRPr lang="en-US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6ED34178-2720-4CE2-AFE1-39F30536CDB7}" type="parTrans" cxnId="{EF10B01A-B260-464C-B1CE-2D02DD4B4063}">
      <dgm:prSet/>
      <dgm:spPr/>
      <dgm:t>
        <a:bodyPr/>
        <a:lstStyle/>
        <a:p>
          <a:endParaRPr lang="en-US"/>
        </a:p>
      </dgm:t>
    </dgm:pt>
    <dgm:pt modelId="{75DAC078-FD04-4FAB-B111-74ED122E998B}" type="sibTrans" cxnId="{EF10B01A-B260-464C-B1CE-2D02DD4B4063}">
      <dgm:prSet/>
      <dgm:spPr/>
      <dgm:t>
        <a:bodyPr/>
        <a:lstStyle/>
        <a:p>
          <a:endParaRPr lang="en-US"/>
        </a:p>
      </dgm:t>
    </dgm:pt>
    <dgm:pt modelId="{CC962895-364F-45E2-B144-B4708A0A4951}" type="pres">
      <dgm:prSet presAssocID="{2414004C-E1C2-43DC-A690-E3D9FF7C1E9A}" presName="diagram" presStyleCnt="0">
        <dgm:presLayoutVars>
          <dgm:dir/>
          <dgm:resizeHandles val="exact"/>
        </dgm:presLayoutVars>
      </dgm:prSet>
      <dgm:spPr/>
    </dgm:pt>
    <dgm:pt modelId="{09FE4B9C-1E07-455C-B01D-111BF9DC1E6A}" type="pres">
      <dgm:prSet presAssocID="{16DA9FB5-C8C8-4EEA-B26D-4D0600ED2D08}" presName="node" presStyleLbl="node1" presStyleIdx="0" presStyleCnt="6">
        <dgm:presLayoutVars>
          <dgm:bulletEnabled val="1"/>
        </dgm:presLayoutVars>
      </dgm:prSet>
      <dgm:spPr/>
    </dgm:pt>
    <dgm:pt modelId="{DA94A639-1BE0-459A-A7C5-F600851FB074}" type="pres">
      <dgm:prSet presAssocID="{F5180D4A-890A-4DC0-A80F-D7C17428D36E}" presName="sibTrans" presStyleCnt="0"/>
      <dgm:spPr/>
    </dgm:pt>
    <dgm:pt modelId="{4461A9D1-5DC0-485D-BAAC-E28E98FB42F2}" type="pres">
      <dgm:prSet presAssocID="{CD38C17E-DFAA-4546-A72F-6AD41348F2CB}" presName="node" presStyleLbl="node1" presStyleIdx="1" presStyleCnt="6">
        <dgm:presLayoutVars>
          <dgm:bulletEnabled val="1"/>
        </dgm:presLayoutVars>
      </dgm:prSet>
      <dgm:spPr/>
    </dgm:pt>
    <dgm:pt modelId="{F585FFB9-D7E7-45CA-BCAC-6CCBEE16C7DC}" type="pres">
      <dgm:prSet presAssocID="{633319A7-6589-40E5-9A57-44308707A901}" presName="sibTrans" presStyleCnt="0"/>
      <dgm:spPr/>
    </dgm:pt>
    <dgm:pt modelId="{9C246CD2-E216-4C22-A3C8-2BB6535A86AF}" type="pres">
      <dgm:prSet presAssocID="{C61AAA64-A08D-45BD-B86F-715C704C0681}" presName="node" presStyleLbl="node1" presStyleIdx="2" presStyleCnt="6" custLinFactNeighborX="-1057" custLinFactNeighborY="-587">
        <dgm:presLayoutVars>
          <dgm:bulletEnabled val="1"/>
        </dgm:presLayoutVars>
      </dgm:prSet>
      <dgm:spPr/>
    </dgm:pt>
    <dgm:pt modelId="{667E5219-0103-47D6-93C6-711DF68A6A9A}" type="pres">
      <dgm:prSet presAssocID="{5A3EB1CD-BCD6-4457-BB85-AE04DB5511F7}" presName="sibTrans" presStyleCnt="0"/>
      <dgm:spPr/>
    </dgm:pt>
    <dgm:pt modelId="{9BA89E77-C92F-4B80-9A86-F429A85EDEB3}" type="pres">
      <dgm:prSet presAssocID="{53783992-89A9-4CAA-B143-3111A990076A}" presName="node" presStyleLbl="node1" presStyleIdx="3" presStyleCnt="6">
        <dgm:presLayoutVars>
          <dgm:bulletEnabled val="1"/>
        </dgm:presLayoutVars>
      </dgm:prSet>
      <dgm:spPr/>
    </dgm:pt>
    <dgm:pt modelId="{E709CDF9-EDC1-470D-9FFE-9D96BC4782D7}" type="pres">
      <dgm:prSet presAssocID="{697C11EB-4B4F-4AFE-9899-EC5033365D15}" presName="sibTrans" presStyleCnt="0"/>
      <dgm:spPr/>
    </dgm:pt>
    <dgm:pt modelId="{5087CA01-7CF7-48E2-A298-E9EE820617B6}" type="pres">
      <dgm:prSet presAssocID="{266334C2-AFDF-4EAC-86FE-D08BF70E5BA1}" presName="node" presStyleLbl="node1" presStyleIdx="4" presStyleCnt="6">
        <dgm:presLayoutVars>
          <dgm:bulletEnabled val="1"/>
        </dgm:presLayoutVars>
      </dgm:prSet>
      <dgm:spPr/>
    </dgm:pt>
    <dgm:pt modelId="{7BED3688-C00B-4154-A310-0479862459AF}" type="pres">
      <dgm:prSet presAssocID="{F827187D-7848-43B1-9A36-FE8CE7871290}" presName="sibTrans" presStyleCnt="0"/>
      <dgm:spPr/>
    </dgm:pt>
    <dgm:pt modelId="{1828F8B1-D07C-4073-84EA-FBA27CAEDEB5}" type="pres">
      <dgm:prSet presAssocID="{B57F9912-FCE3-473D-9EE9-D33B7F2F8681}" presName="node" presStyleLbl="node1" presStyleIdx="5" presStyleCnt="6">
        <dgm:presLayoutVars>
          <dgm:bulletEnabled val="1"/>
        </dgm:presLayoutVars>
      </dgm:prSet>
      <dgm:spPr/>
    </dgm:pt>
  </dgm:ptLst>
  <dgm:cxnLst>
    <dgm:cxn modelId="{EF10B01A-B260-464C-B1CE-2D02DD4B4063}" srcId="{2414004C-E1C2-43DC-A690-E3D9FF7C1E9A}" destId="{B57F9912-FCE3-473D-9EE9-D33B7F2F8681}" srcOrd="5" destOrd="0" parTransId="{6ED34178-2720-4CE2-AFE1-39F30536CDB7}" sibTransId="{75DAC078-FD04-4FAB-B111-74ED122E998B}"/>
    <dgm:cxn modelId="{0276C933-ECC6-4FA3-90CD-AD7260662D42}" type="presOf" srcId="{C61AAA64-A08D-45BD-B86F-715C704C0681}" destId="{9C246CD2-E216-4C22-A3C8-2BB6535A86AF}" srcOrd="0" destOrd="0" presId="urn:microsoft.com/office/officeart/2005/8/layout/default"/>
    <dgm:cxn modelId="{A70A885E-AC65-4971-AD78-54C434C2A56D}" type="presOf" srcId="{266334C2-AFDF-4EAC-86FE-D08BF70E5BA1}" destId="{5087CA01-7CF7-48E2-A298-E9EE820617B6}" srcOrd="0" destOrd="0" presId="urn:microsoft.com/office/officeart/2005/8/layout/default"/>
    <dgm:cxn modelId="{BEB9DB4D-7526-4382-8527-D0968B3FF480}" srcId="{2414004C-E1C2-43DC-A690-E3D9FF7C1E9A}" destId="{C61AAA64-A08D-45BD-B86F-715C704C0681}" srcOrd="2" destOrd="0" parTransId="{73A8DED7-D967-4C32-B6C7-019A6D7CDFD6}" sibTransId="{5A3EB1CD-BCD6-4457-BB85-AE04DB5511F7}"/>
    <dgm:cxn modelId="{9596264E-2ECD-43EA-8970-31D4458CF03E}" type="presOf" srcId="{53783992-89A9-4CAA-B143-3111A990076A}" destId="{9BA89E77-C92F-4B80-9A86-F429A85EDEB3}" srcOrd="0" destOrd="0" presId="urn:microsoft.com/office/officeart/2005/8/layout/default"/>
    <dgm:cxn modelId="{DCAAC67F-6222-4355-8CD0-5B96C4EA35E0}" type="presOf" srcId="{16DA9FB5-C8C8-4EEA-B26D-4D0600ED2D08}" destId="{09FE4B9C-1E07-455C-B01D-111BF9DC1E6A}" srcOrd="0" destOrd="0" presId="urn:microsoft.com/office/officeart/2005/8/layout/default"/>
    <dgm:cxn modelId="{F84C5CAA-808A-49E4-9845-6CC92980006A}" srcId="{2414004C-E1C2-43DC-A690-E3D9FF7C1E9A}" destId="{53783992-89A9-4CAA-B143-3111A990076A}" srcOrd="3" destOrd="0" parTransId="{BCAE951E-1863-4744-BCC1-C114CADA0AD0}" sibTransId="{697C11EB-4B4F-4AFE-9899-EC5033365D15}"/>
    <dgm:cxn modelId="{B94937BA-1921-478B-8488-8659310770D8}" type="presOf" srcId="{CD38C17E-DFAA-4546-A72F-6AD41348F2CB}" destId="{4461A9D1-5DC0-485D-BAAC-E28E98FB42F2}" srcOrd="0" destOrd="0" presId="urn:microsoft.com/office/officeart/2005/8/layout/default"/>
    <dgm:cxn modelId="{FFB90BBD-222A-473A-A2B6-6360804EF007}" srcId="{2414004C-E1C2-43DC-A690-E3D9FF7C1E9A}" destId="{266334C2-AFDF-4EAC-86FE-D08BF70E5BA1}" srcOrd="4" destOrd="0" parTransId="{B3F1C73E-210C-4434-943E-A8F624EBDCF5}" sibTransId="{F827187D-7848-43B1-9A36-FE8CE7871290}"/>
    <dgm:cxn modelId="{9A431CBD-8AF1-4EF3-92F8-F8ED1D8CCFDF}" srcId="{2414004C-E1C2-43DC-A690-E3D9FF7C1E9A}" destId="{CD38C17E-DFAA-4546-A72F-6AD41348F2CB}" srcOrd="1" destOrd="0" parTransId="{8547C762-0462-48EA-9AA8-16674B40606B}" sibTransId="{633319A7-6589-40E5-9A57-44308707A901}"/>
    <dgm:cxn modelId="{FFD391E2-B03D-4F9C-9EF5-33C82ABF2874}" type="presOf" srcId="{2414004C-E1C2-43DC-A690-E3D9FF7C1E9A}" destId="{CC962895-364F-45E2-B144-B4708A0A4951}" srcOrd="0" destOrd="0" presId="urn:microsoft.com/office/officeart/2005/8/layout/default"/>
    <dgm:cxn modelId="{13E10BE8-CCDD-4D4F-AC32-C80B2AF086B4}" type="presOf" srcId="{B57F9912-FCE3-473D-9EE9-D33B7F2F8681}" destId="{1828F8B1-D07C-4073-84EA-FBA27CAEDEB5}" srcOrd="0" destOrd="0" presId="urn:microsoft.com/office/officeart/2005/8/layout/default"/>
    <dgm:cxn modelId="{EF8205FD-7006-47A8-A0BD-CD94BEE1F072}" srcId="{2414004C-E1C2-43DC-A690-E3D9FF7C1E9A}" destId="{16DA9FB5-C8C8-4EEA-B26D-4D0600ED2D08}" srcOrd="0" destOrd="0" parTransId="{0420602F-0F2A-40CE-9FB7-071F86C5F47F}" sibTransId="{F5180D4A-890A-4DC0-A80F-D7C17428D36E}"/>
    <dgm:cxn modelId="{8F133934-3551-48CB-A7A3-2DA54CEC2AA1}" type="presParOf" srcId="{CC962895-364F-45E2-B144-B4708A0A4951}" destId="{09FE4B9C-1E07-455C-B01D-111BF9DC1E6A}" srcOrd="0" destOrd="0" presId="urn:microsoft.com/office/officeart/2005/8/layout/default"/>
    <dgm:cxn modelId="{29FE9EED-F209-412A-A8B1-FCCD27EAB64E}" type="presParOf" srcId="{CC962895-364F-45E2-B144-B4708A0A4951}" destId="{DA94A639-1BE0-459A-A7C5-F600851FB074}" srcOrd="1" destOrd="0" presId="urn:microsoft.com/office/officeart/2005/8/layout/default"/>
    <dgm:cxn modelId="{31BDFD54-474C-4FDA-9D01-CB7A034290FB}" type="presParOf" srcId="{CC962895-364F-45E2-B144-B4708A0A4951}" destId="{4461A9D1-5DC0-485D-BAAC-E28E98FB42F2}" srcOrd="2" destOrd="0" presId="urn:microsoft.com/office/officeart/2005/8/layout/default"/>
    <dgm:cxn modelId="{2B722DB6-AA21-41D9-ABCB-D53BBDBEB1DD}" type="presParOf" srcId="{CC962895-364F-45E2-B144-B4708A0A4951}" destId="{F585FFB9-D7E7-45CA-BCAC-6CCBEE16C7DC}" srcOrd="3" destOrd="0" presId="urn:microsoft.com/office/officeart/2005/8/layout/default"/>
    <dgm:cxn modelId="{BBD82EB3-0FFC-4194-95BE-7D305611E87B}" type="presParOf" srcId="{CC962895-364F-45E2-B144-B4708A0A4951}" destId="{9C246CD2-E216-4C22-A3C8-2BB6535A86AF}" srcOrd="4" destOrd="0" presId="urn:microsoft.com/office/officeart/2005/8/layout/default"/>
    <dgm:cxn modelId="{81976C20-02F8-4200-8CC2-645EA822974A}" type="presParOf" srcId="{CC962895-364F-45E2-B144-B4708A0A4951}" destId="{667E5219-0103-47D6-93C6-711DF68A6A9A}" srcOrd="5" destOrd="0" presId="urn:microsoft.com/office/officeart/2005/8/layout/default"/>
    <dgm:cxn modelId="{236B1A30-14F5-4D85-A52F-C7EDE328F0E9}" type="presParOf" srcId="{CC962895-364F-45E2-B144-B4708A0A4951}" destId="{9BA89E77-C92F-4B80-9A86-F429A85EDEB3}" srcOrd="6" destOrd="0" presId="urn:microsoft.com/office/officeart/2005/8/layout/default"/>
    <dgm:cxn modelId="{A636D170-4AEA-48F4-82C8-F63FD875703C}" type="presParOf" srcId="{CC962895-364F-45E2-B144-B4708A0A4951}" destId="{E709CDF9-EDC1-470D-9FFE-9D96BC4782D7}" srcOrd="7" destOrd="0" presId="urn:microsoft.com/office/officeart/2005/8/layout/default"/>
    <dgm:cxn modelId="{2F742030-5CE5-40F0-BC19-BA50039F9A03}" type="presParOf" srcId="{CC962895-364F-45E2-B144-B4708A0A4951}" destId="{5087CA01-7CF7-48E2-A298-E9EE820617B6}" srcOrd="8" destOrd="0" presId="urn:microsoft.com/office/officeart/2005/8/layout/default"/>
    <dgm:cxn modelId="{ACBA00C1-1D77-4AC9-833F-604BAF8F92D8}" type="presParOf" srcId="{CC962895-364F-45E2-B144-B4708A0A4951}" destId="{7BED3688-C00B-4154-A310-0479862459AF}" srcOrd="9" destOrd="0" presId="urn:microsoft.com/office/officeart/2005/8/layout/default"/>
    <dgm:cxn modelId="{0CB8872E-8B88-46D4-A2A5-C3DCE2762A1E}" type="presParOf" srcId="{CC962895-364F-45E2-B144-B4708A0A4951}" destId="{1828F8B1-D07C-4073-84EA-FBA27CAEDEB5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AD1FC5-7736-4DCF-A736-C147DDCADFAE}">
      <dsp:nvSpPr>
        <dsp:cNvPr id="0" name=""/>
        <dsp:cNvSpPr/>
      </dsp:nvSpPr>
      <dsp:spPr>
        <a:xfrm>
          <a:off x="3040792" y="870618"/>
          <a:ext cx="66734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67342" y="45720"/>
              </a:lnTo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357014" y="912848"/>
        <a:ext cx="34897" cy="6979"/>
      </dsp:txXfrm>
    </dsp:sp>
    <dsp:sp modelId="{0E048141-17D0-4E13-BE57-AB2980F1892A}">
      <dsp:nvSpPr>
        <dsp:cNvPr id="0" name=""/>
        <dsp:cNvSpPr/>
      </dsp:nvSpPr>
      <dsp:spPr>
        <a:xfrm>
          <a:off x="8061" y="5979"/>
          <a:ext cx="3034531" cy="1820718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8695" tIns="156081" rIns="148695" bIns="156081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0" i="0" kern="1200"/>
            <a:t>I went to 28 day rehab</a:t>
          </a:r>
          <a:endParaRPr lang="en-US" sz="2700" kern="1200"/>
        </a:p>
      </dsp:txBody>
      <dsp:txXfrm>
        <a:off x="8061" y="5979"/>
        <a:ext cx="3034531" cy="1820718"/>
      </dsp:txXfrm>
    </dsp:sp>
    <dsp:sp modelId="{565E1639-A52C-4A58-AB7E-F76B706FA075}">
      <dsp:nvSpPr>
        <dsp:cNvPr id="0" name=""/>
        <dsp:cNvSpPr/>
      </dsp:nvSpPr>
      <dsp:spPr>
        <a:xfrm>
          <a:off x="6773265" y="870618"/>
          <a:ext cx="66734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67342" y="45720"/>
              </a:lnTo>
            </a:path>
          </a:pathLst>
        </a:custGeom>
        <a:noFill/>
        <a:ln w="6350" cap="flat" cmpd="sng" algn="ctr">
          <a:solidFill>
            <a:schemeClr val="accent2">
              <a:hueOff val="-363841"/>
              <a:satOff val="-20982"/>
              <a:lumOff val="2157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7089488" y="912848"/>
        <a:ext cx="34897" cy="6979"/>
      </dsp:txXfrm>
    </dsp:sp>
    <dsp:sp modelId="{383F5550-A8C7-4DCB-BC8D-3A96DF2C6C8F}">
      <dsp:nvSpPr>
        <dsp:cNvPr id="0" name=""/>
        <dsp:cNvSpPr/>
      </dsp:nvSpPr>
      <dsp:spPr>
        <a:xfrm>
          <a:off x="3740534" y="5979"/>
          <a:ext cx="3034531" cy="1820718"/>
        </a:xfrm>
        <a:prstGeom prst="rect">
          <a:avLst/>
        </a:prstGeom>
        <a:gradFill rotWithShape="0">
          <a:gsLst>
            <a:gs pos="0">
              <a:schemeClr val="accent2">
                <a:hueOff val="-291073"/>
                <a:satOff val="-16786"/>
                <a:lumOff val="172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291073"/>
                <a:satOff val="-16786"/>
                <a:lumOff val="172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291073"/>
                <a:satOff val="-16786"/>
                <a:lumOff val="172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8695" tIns="156081" rIns="148695" bIns="156081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I took Suboxone for about 6 weeks after inpatient release</a:t>
          </a:r>
        </a:p>
      </dsp:txBody>
      <dsp:txXfrm>
        <a:off x="3740534" y="5979"/>
        <a:ext cx="3034531" cy="1820718"/>
      </dsp:txXfrm>
    </dsp:sp>
    <dsp:sp modelId="{EF37903B-5BBC-4753-AA58-3812BB87AD33}">
      <dsp:nvSpPr>
        <dsp:cNvPr id="0" name=""/>
        <dsp:cNvSpPr/>
      </dsp:nvSpPr>
      <dsp:spPr>
        <a:xfrm>
          <a:off x="1525326" y="1824897"/>
          <a:ext cx="7464946" cy="667342"/>
        </a:xfrm>
        <a:custGeom>
          <a:avLst/>
          <a:gdLst/>
          <a:ahLst/>
          <a:cxnLst/>
          <a:rect l="0" t="0" r="0" b="0"/>
          <a:pathLst>
            <a:path>
              <a:moveTo>
                <a:pt x="7464946" y="0"/>
              </a:moveTo>
              <a:lnTo>
                <a:pt x="7464946" y="350771"/>
              </a:lnTo>
              <a:lnTo>
                <a:pt x="0" y="350771"/>
              </a:lnTo>
              <a:lnTo>
                <a:pt x="0" y="667342"/>
              </a:lnTo>
            </a:path>
          </a:pathLst>
        </a:custGeom>
        <a:noFill/>
        <a:ln w="635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070362" y="2155079"/>
        <a:ext cx="374875" cy="6979"/>
      </dsp:txXfrm>
    </dsp:sp>
    <dsp:sp modelId="{53305224-D4EB-4B8B-B830-D94C4F2188D6}">
      <dsp:nvSpPr>
        <dsp:cNvPr id="0" name=""/>
        <dsp:cNvSpPr/>
      </dsp:nvSpPr>
      <dsp:spPr>
        <a:xfrm>
          <a:off x="7473007" y="5979"/>
          <a:ext cx="3034531" cy="1820718"/>
        </a:xfrm>
        <a:prstGeom prst="rect">
          <a:avLst/>
        </a:prstGeom>
        <a:gradFill rotWithShape="0">
          <a:gsLst>
            <a:gs pos="0">
              <a:schemeClr val="accent2">
                <a:hueOff val="-582145"/>
                <a:satOff val="-33571"/>
                <a:lumOff val="345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582145"/>
                <a:satOff val="-33571"/>
                <a:lumOff val="345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582145"/>
                <a:satOff val="-33571"/>
                <a:lumOff val="345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8695" tIns="156081" rIns="148695" bIns="156081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I participated in months of intensive outpatient</a:t>
          </a:r>
        </a:p>
      </dsp:txBody>
      <dsp:txXfrm>
        <a:off x="7473007" y="5979"/>
        <a:ext cx="3034531" cy="1820718"/>
      </dsp:txXfrm>
    </dsp:sp>
    <dsp:sp modelId="{20FE2565-2176-4F0A-BC53-56427312685E}">
      <dsp:nvSpPr>
        <dsp:cNvPr id="0" name=""/>
        <dsp:cNvSpPr/>
      </dsp:nvSpPr>
      <dsp:spPr>
        <a:xfrm>
          <a:off x="3040792" y="3389279"/>
          <a:ext cx="66734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67342" y="45720"/>
              </a:lnTo>
            </a:path>
          </a:pathLst>
        </a:custGeom>
        <a:noFill/>
        <a:ln w="6350" cap="flat" cmpd="sng" algn="ctr">
          <a:solidFill>
            <a:schemeClr val="accent2">
              <a:hueOff val="-1091522"/>
              <a:satOff val="-62946"/>
              <a:lumOff val="6471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357014" y="3431509"/>
        <a:ext cx="34897" cy="6979"/>
      </dsp:txXfrm>
    </dsp:sp>
    <dsp:sp modelId="{4302C5CE-1716-4BDF-BF76-BA24F081D76A}">
      <dsp:nvSpPr>
        <dsp:cNvPr id="0" name=""/>
        <dsp:cNvSpPr/>
      </dsp:nvSpPr>
      <dsp:spPr>
        <a:xfrm>
          <a:off x="8061" y="2524640"/>
          <a:ext cx="3034531" cy="1820718"/>
        </a:xfrm>
        <a:prstGeom prst="rect">
          <a:avLst/>
        </a:prstGeom>
        <a:gradFill rotWithShape="0">
          <a:gsLst>
            <a:gs pos="0">
              <a:schemeClr val="accent2">
                <a:hueOff val="-873218"/>
                <a:satOff val="-50357"/>
                <a:lumOff val="517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873218"/>
                <a:satOff val="-50357"/>
                <a:lumOff val="517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873218"/>
                <a:satOff val="-50357"/>
                <a:lumOff val="517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8695" tIns="156081" rIns="148695" bIns="156081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0" i="0" kern="1200"/>
            <a:t>I </a:t>
          </a:r>
          <a:r>
            <a:rPr lang="en-US" sz="2700" kern="1200"/>
            <a:t>attended</a:t>
          </a:r>
          <a:r>
            <a:rPr lang="en-US" sz="2700" b="0" i="0" kern="1200"/>
            <a:t> six months of AA</a:t>
          </a:r>
          <a:endParaRPr lang="en-US" sz="2700" kern="1200"/>
        </a:p>
      </dsp:txBody>
      <dsp:txXfrm>
        <a:off x="8061" y="2524640"/>
        <a:ext cx="3034531" cy="1820718"/>
      </dsp:txXfrm>
    </dsp:sp>
    <dsp:sp modelId="{3E9B347B-3DEF-4C00-88C2-3B126D14B053}">
      <dsp:nvSpPr>
        <dsp:cNvPr id="0" name=""/>
        <dsp:cNvSpPr/>
      </dsp:nvSpPr>
      <dsp:spPr>
        <a:xfrm>
          <a:off x="6773265" y="3389279"/>
          <a:ext cx="66734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67342" y="45720"/>
              </a:lnTo>
            </a:path>
          </a:pathLst>
        </a:custGeom>
        <a:noFill/>
        <a:ln w="635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7089488" y="3431509"/>
        <a:ext cx="34897" cy="6979"/>
      </dsp:txXfrm>
    </dsp:sp>
    <dsp:sp modelId="{5A8F209C-3F90-4D56-8273-30637BF5F70D}">
      <dsp:nvSpPr>
        <dsp:cNvPr id="0" name=""/>
        <dsp:cNvSpPr/>
      </dsp:nvSpPr>
      <dsp:spPr>
        <a:xfrm>
          <a:off x="3740534" y="2524640"/>
          <a:ext cx="3034531" cy="1820718"/>
        </a:xfrm>
        <a:prstGeom prst="rect">
          <a:avLst/>
        </a:prstGeom>
        <a:gradFill rotWithShape="0">
          <a:gsLst>
            <a:gs pos="0">
              <a:schemeClr val="accent2">
                <a:hueOff val="-1164290"/>
                <a:satOff val="-67142"/>
                <a:lumOff val="690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164290"/>
                <a:satOff val="-67142"/>
                <a:lumOff val="690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164290"/>
                <a:satOff val="-67142"/>
                <a:lumOff val="690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8695" tIns="156081" rIns="148695" bIns="156081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0" i="0" kern="1200"/>
            <a:t>I was in individual therapy for five years</a:t>
          </a:r>
          <a:endParaRPr lang="en-US" sz="2700" kern="1200"/>
        </a:p>
      </dsp:txBody>
      <dsp:txXfrm>
        <a:off x="3740534" y="2524640"/>
        <a:ext cx="3034531" cy="1820718"/>
      </dsp:txXfrm>
    </dsp:sp>
    <dsp:sp modelId="{36C73A72-6DAC-4687-9888-3E9F372AB998}">
      <dsp:nvSpPr>
        <dsp:cNvPr id="0" name=""/>
        <dsp:cNvSpPr/>
      </dsp:nvSpPr>
      <dsp:spPr>
        <a:xfrm>
          <a:off x="7473007" y="2524640"/>
          <a:ext cx="3034531" cy="1820718"/>
        </a:xfrm>
        <a:prstGeom prst="rect">
          <a:avLst/>
        </a:prstGeom>
        <a:gradFill rotWithShape="0">
          <a:gsLst>
            <a:gs pos="0">
              <a:schemeClr val="accent2">
                <a:hueOff val="-1455363"/>
                <a:satOff val="-83928"/>
                <a:lumOff val="862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455363"/>
                <a:satOff val="-83928"/>
                <a:lumOff val="862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455363"/>
                <a:satOff val="-83928"/>
                <a:lumOff val="862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8695" tIns="156081" rIns="148695" bIns="156081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0" i="0" kern="1200"/>
            <a:t>I identified as a person in recovery for over a decade</a:t>
          </a:r>
          <a:endParaRPr lang="en-US" sz="2700" kern="1200"/>
        </a:p>
      </dsp:txBody>
      <dsp:txXfrm>
        <a:off x="7473007" y="2524640"/>
        <a:ext cx="3034531" cy="182071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F8E0E9E-1481-4C98-A138-B2EF463D0843}">
      <dsp:nvSpPr>
        <dsp:cNvPr id="0" name=""/>
        <dsp:cNvSpPr/>
      </dsp:nvSpPr>
      <dsp:spPr>
        <a:xfrm>
          <a:off x="1283" y="73062"/>
          <a:ext cx="4205213" cy="4205213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People who use casually or recreationally are unable to talk about it and ask for help with their safety</a:t>
          </a:r>
        </a:p>
      </dsp:txBody>
      <dsp:txXfrm>
        <a:off x="617122" y="688901"/>
        <a:ext cx="2973535" cy="2973535"/>
      </dsp:txXfrm>
    </dsp:sp>
    <dsp:sp modelId="{1ECBF9CA-6577-4454-8AD8-1E38D7176242}">
      <dsp:nvSpPr>
        <dsp:cNvPr id="0" name=""/>
        <dsp:cNvSpPr/>
      </dsp:nvSpPr>
      <dsp:spPr>
        <a:xfrm rot="5400000">
          <a:off x="4553426" y="1618478"/>
          <a:ext cx="1471824" cy="1114381"/>
        </a:xfrm>
        <a:prstGeom prst="triangl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135906-EF24-4B8E-8470-650313568007}">
      <dsp:nvSpPr>
        <dsp:cNvPr id="0" name=""/>
        <dsp:cNvSpPr/>
      </dsp:nvSpPr>
      <dsp:spPr>
        <a:xfrm>
          <a:off x="6309103" y="73062"/>
          <a:ext cx="4205213" cy="4205213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People in recovery can’t easily share when they have returned to use</a:t>
          </a:r>
        </a:p>
      </dsp:txBody>
      <dsp:txXfrm>
        <a:off x="6924942" y="688901"/>
        <a:ext cx="2973535" cy="297353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FE4B9C-1E07-455C-B01D-111BF9DC1E6A}">
      <dsp:nvSpPr>
        <dsp:cNvPr id="0" name=""/>
        <dsp:cNvSpPr/>
      </dsp:nvSpPr>
      <dsp:spPr>
        <a:xfrm>
          <a:off x="0" y="40290"/>
          <a:ext cx="3286125" cy="197167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latin typeface="Calibri" panose="020F0502020204030204" pitchFamily="34" charset="0"/>
              <a:cs typeface="Calibri" panose="020F0502020204030204" pitchFamily="34" charset="0"/>
            </a:rPr>
            <a:t>People experiencing homelessness may use stimulants at night to stay awake for </a:t>
          </a:r>
          <a:r>
            <a:rPr lang="en-US" sz="2100" b="1" u="sng" kern="1200" dirty="0">
              <a:latin typeface="Calibri" panose="020F0502020204030204" pitchFamily="34" charset="0"/>
              <a:cs typeface="Calibri" panose="020F0502020204030204" pitchFamily="34" charset="0"/>
            </a:rPr>
            <a:t>safety</a:t>
          </a:r>
          <a:r>
            <a:rPr lang="en-US" sz="2100" kern="1200" dirty="0">
              <a:latin typeface="Calibri" panose="020F0502020204030204" pitchFamily="34" charset="0"/>
              <a:cs typeface="Calibri" panose="020F0502020204030204" pitchFamily="34" charset="0"/>
            </a:rPr>
            <a:t>, in fear they might be assaulted or robbed if they fall asleep</a:t>
          </a:r>
        </a:p>
      </dsp:txBody>
      <dsp:txXfrm>
        <a:off x="0" y="40290"/>
        <a:ext cx="3286125" cy="1971675"/>
      </dsp:txXfrm>
    </dsp:sp>
    <dsp:sp modelId="{4461A9D1-5DC0-485D-BAAC-E28E98FB42F2}">
      <dsp:nvSpPr>
        <dsp:cNvPr id="0" name=""/>
        <dsp:cNvSpPr/>
      </dsp:nvSpPr>
      <dsp:spPr>
        <a:xfrm>
          <a:off x="3614737" y="40290"/>
          <a:ext cx="3286125" cy="1971675"/>
        </a:xfrm>
        <a:prstGeom prst="rect">
          <a:avLst/>
        </a:prstGeom>
        <a:solidFill>
          <a:schemeClr val="accent2">
            <a:hueOff val="-291073"/>
            <a:satOff val="-16786"/>
            <a:lumOff val="172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latin typeface="Calibri" panose="020F0502020204030204" pitchFamily="34" charset="0"/>
              <a:cs typeface="Calibri" panose="020F0502020204030204" pitchFamily="34" charset="0"/>
            </a:rPr>
            <a:t>People use drugs to</a:t>
          </a:r>
          <a:r>
            <a:rPr lang="en-US" sz="2100" b="1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100" b="1" u="sng" kern="1200" dirty="0">
              <a:latin typeface="Calibri" panose="020F0502020204030204" pitchFamily="34" charset="0"/>
              <a:cs typeface="Calibri" panose="020F0502020204030204" pitchFamily="34" charset="0"/>
            </a:rPr>
            <a:t>self-medicate</a:t>
          </a:r>
          <a:r>
            <a:rPr lang="en-US" sz="2100" b="1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100" kern="1200" dirty="0">
              <a:latin typeface="Calibri" panose="020F0502020204030204" pitchFamily="34" charset="0"/>
              <a:cs typeface="Calibri" panose="020F0502020204030204" pitchFamily="34" charset="0"/>
            </a:rPr>
            <a:t>their untreated chronic physical pain</a:t>
          </a:r>
        </a:p>
      </dsp:txBody>
      <dsp:txXfrm>
        <a:off x="3614737" y="40290"/>
        <a:ext cx="3286125" cy="1971675"/>
      </dsp:txXfrm>
    </dsp:sp>
    <dsp:sp modelId="{9C246CD2-E216-4C22-A3C8-2BB6535A86AF}">
      <dsp:nvSpPr>
        <dsp:cNvPr id="0" name=""/>
        <dsp:cNvSpPr/>
      </dsp:nvSpPr>
      <dsp:spPr>
        <a:xfrm>
          <a:off x="7194740" y="28717"/>
          <a:ext cx="3286125" cy="1971675"/>
        </a:xfrm>
        <a:prstGeom prst="rect">
          <a:avLst/>
        </a:prstGeom>
        <a:solidFill>
          <a:schemeClr val="accent2">
            <a:hueOff val="-582145"/>
            <a:satOff val="-33571"/>
            <a:lumOff val="345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latin typeface="Calibri" panose="020F0502020204030204" pitchFamily="34" charset="0"/>
              <a:cs typeface="Calibri" panose="020F0502020204030204" pitchFamily="34" charset="0"/>
            </a:rPr>
            <a:t>People use drugs to </a:t>
          </a:r>
          <a:r>
            <a:rPr lang="en-US" sz="2100" b="1" u="sng" kern="1200" dirty="0">
              <a:latin typeface="Calibri" panose="020F0502020204030204" pitchFamily="34" charset="0"/>
              <a:cs typeface="Calibri" panose="020F0502020204030204" pitchFamily="34" charset="0"/>
            </a:rPr>
            <a:t>cope</a:t>
          </a:r>
          <a:r>
            <a:rPr lang="en-US" sz="2100" b="1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100" kern="1200" dirty="0">
              <a:latin typeface="Calibri" panose="020F0502020204030204" pitchFamily="34" charset="0"/>
              <a:cs typeface="Calibri" panose="020F0502020204030204" pitchFamily="34" charset="0"/>
            </a:rPr>
            <a:t>with emotional and physical trauma</a:t>
          </a:r>
        </a:p>
      </dsp:txBody>
      <dsp:txXfrm>
        <a:off x="7194740" y="28717"/>
        <a:ext cx="3286125" cy="1971675"/>
      </dsp:txXfrm>
    </dsp:sp>
    <dsp:sp modelId="{9BA89E77-C92F-4B80-9A86-F429A85EDEB3}">
      <dsp:nvSpPr>
        <dsp:cNvPr id="0" name=""/>
        <dsp:cNvSpPr/>
      </dsp:nvSpPr>
      <dsp:spPr>
        <a:xfrm>
          <a:off x="0" y="2340578"/>
          <a:ext cx="3286125" cy="1971675"/>
        </a:xfrm>
        <a:prstGeom prst="rect">
          <a:avLst/>
        </a:prstGeom>
        <a:solidFill>
          <a:schemeClr val="accent2">
            <a:hueOff val="-873218"/>
            <a:satOff val="-50357"/>
            <a:lumOff val="517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latin typeface="Calibri" panose="020F0502020204030204" pitchFamily="34" charset="0"/>
              <a:cs typeface="Calibri" panose="020F0502020204030204" pitchFamily="34" charset="0"/>
            </a:rPr>
            <a:t>People use drugs </a:t>
          </a:r>
          <a:r>
            <a:rPr lang="en-US" sz="2100" b="1" u="sng" kern="1200" dirty="0">
              <a:latin typeface="Calibri" panose="020F0502020204030204" pitchFamily="34" charset="0"/>
              <a:cs typeface="Calibri" panose="020F0502020204030204" pitchFamily="34" charset="0"/>
            </a:rPr>
            <a:t>socially</a:t>
          </a:r>
          <a:r>
            <a:rPr lang="en-US" sz="2100" kern="1200" dirty="0">
              <a:latin typeface="Calibri" panose="020F0502020204030204" pitchFamily="34" charset="0"/>
              <a:cs typeface="Calibri" panose="020F0502020204030204" pitchFamily="34" charset="0"/>
            </a:rPr>
            <a:t> for the same reasons you may drink alcohol</a:t>
          </a:r>
        </a:p>
      </dsp:txBody>
      <dsp:txXfrm>
        <a:off x="0" y="2340578"/>
        <a:ext cx="3286125" cy="1971675"/>
      </dsp:txXfrm>
    </dsp:sp>
    <dsp:sp modelId="{5087CA01-7CF7-48E2-A298-E9EE820617B6}">
      <dsp:nvSpPr>
        <dsp:cNvPr id="0" name=""/>
        <dsp:cNvSpPr/>
      </dsp:nvSpPr>
      <dsp:spPr>
        <a:xfrm>
          <a:off x="3614737" y="2340578"/>
          <a:ext cx="3286125" cy="1971675"/>
        </a:xfrm>
        <a:prstGeom prst="rect">
          <a:avLst/>
        </a:prstGeom>
        <a:solidFill>
          <a:schemeClr val="accent2">
            <a:hueOff val="-1164290"/>
            <a:satOff val="-67142"/>
            <a:lumOff val="690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latin typeface="Calibri" panose="020F0502020204030204" pitchFamily="34" charset="0"/>
              <a:cs typeface="Calibri" panose="020F0502020204030204" pitchFamily="34" charset="0"/>
            </a:rPr>
            <a:t>People use drugs to increase their</a:t>
          </a:r>
          <a:r>
            <a:rPr lang="en-US" sz="2100" b="1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100" b="1" u="sng" kern="1200" dirty="0">
              <a:latin typeface="Calibri" panose="020F0502020204030204" pitchFamily="34" charset="0"/>
              <a:cs typeface="Calibri" panose="020F0502020204030204" pitchFamily="34" charset="0"/>
            </a:rPr>
            <a:t>productivity</a:t>
          </a:r>
          <a:r>
            <a:rPr lang="en-US" sz="2100" b="1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100" kern="1200" dirty="0">
              <a:latin typeface="Calibri" panose="020F0502020204030204" pitchFamily="34" charset="0"/>
              <a:cs typeface="Calibri" panose="020F0502020204030204" pitchFamily="34" charset="0"/>
            </a:rPr>
            <a:t>or enhance studying</a:t>
          </a:r>
        </a:p>
      </dsp:txBody>
      <dsp:txXfrm>
        <a:off x="3614737" y="2340578"/>
        <a:ext cx="3286125" cy="1971675"/>
      </dsp:txXfrm>
    </dsp:sp>
    <dsp:sp modelId="{1828F8B1-D07C-4073-84EA-FBA27CAEDEB5}">
      <dsp:nvSpPr>
        <dsp:cNvPr id="0" name=""/>
        <dsp:cNvSpPr/>
      </dsp:nvSpPr>
      <dsp:spPr>
        <a:xfrm>
          <a:off x="7229475" y="2340578"/>
          <a:ext cx="3286125" cy="1971675"/>
        </a:xfrm>
        <a:prstGeom prst="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latin typeface="Calibri" panose="020F0502020204030204" pitchFamily="34" charset="0"/>
              <a:cs typeface="Calibri" panose="020F0502020204030204" pitchFamily="34" charset="0"/>
            </a:rPr>
            <a:t>People use drugs for </a:t>
          </a:r>
          <a:r>
            <a:rPr lang="en-US" sz="2100" b="1" u="sng" kern="1200" dirty="0">
              <a:latin typeface="Calibri" panose="020F0502020204030204" pitchFamily="34" charset="0"/>
              <a:cs typeface="Calibri" panose="020F0502020204030204" pitchFamily="34" charset="0"/>
            </a:rPr>
            <a:t>pleasure</a:t>
          </a:r>
          <a:r>
            <a:rPr lang="en-US" sz="2100" kern="1200" dirty="0">
              <a:latin typeface="Calibri" panose="020F0502020204030204" pitchFamily="34" charset="0"/>
              <a:cs typeface="Calibri" panose="020F0502020204030204" pitchFamily="34" charset="0"/>
            </a:rPr>
            <a:t> and to </a:t>
          </a:r>
          <a:r>
            <a:rPr lang="en-US" sz="2100" b="1" u="sng" kern="1200" dirty="0">
              <a:latin typeface="Calibri" panose="020F0502020204030204" pitchFamily="34" charset="0"/>
              <a:cs typeface="Calibri" panose="020F0502020204030204" pitchFamily="34" charset="0"/>
            </a:rPr>
            <a:t>rest</a:t>
          </a:r>
          <a:endParaRPr lang="en-US" sz="21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7229475" y="2340578"/>
        <a:ext cx="3286125" cy="197167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bProcess2">
  <dgm:title val=""/>
  <dgm:desc val=""/>
  <dgm:catLst>
    <dgm:cat type="process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/>
    </dgm:varLst>
    <dgm:choose name="Name0">
      <dgm:if name="Name1" func="var" arg="dir" op="equ" val="norm">
        <dgm:alg type="snake">
          <dgm:param type="grDir" val="tL"/>
          <dgm:param type="flowDir" val="col"/>
          <dgm:param type="contDir" val="revDir"/>
        </dgm:alg>
      </dgm:if>
      <dgm:else name="Name2">
        <dgm:alg type="snake">
          <dgm:param type="grDir" val="tR"/>
          <dgm:param type="flowDir" val="col"/>
          <dgm:param type="contDir" val="revDi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firstNode" refType="w"/>
      <dgm:constr type="w" for="ch" forName="lastNode" refType="w" refFor="ch" refForName="firstNode" op="equ"/>
      <dgm:constr type="w" for="ch" forName="middleNode" refType="w" refFor="ch" refForName="firstNode" op="equ"/>
      <dgm:constr type="h" for="ch" ptType="sibTrans" refType="w" refFor="ch" refForName="middleNode" op="equ" fact="0.35"/>
      <dgm:constr type="sp" refType="w" refFor="ch" refForName="middleNode" fact="0.5"/>
      <dgm:constr type="connDist" for="des" ptType="sibTrans" op="equ"/>
      <dgm:constr type="primFontSz" for="ch" forName="firstNode" val="65"/>
      <dgm:constr type="primFontSz" for="ch" forName="lastNode" refType="primFontSz" refFor="ch" refForName="firstNode" op="equ"/>
      <dgm:constr type="primFontSz" for="des" forName="shape" val="65"/>
      <dgm:constr type="primFontSz" for="des" forName="shape" refType="primFontSz" refFor="ch" refForName="firstNode" op="lte"/>
      <dgm:constr type="primFontSz" for="des" forName="shape" refType="primFontSz" refFor="ch" refForName="lastNode" op="lte"/>
    </dgm:constrLst>
    <dgm:ruleLst/>
    <dgm:forEach name="Name3" axis="ch" ptType="node">
      <dgm:choose name="Name4">
        <dgm:if name="Name5" axis="self" ptType="node" func="pos" op="equ" val="1">
          <dgm:layoutNode name="firstNode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if>
        <dgm:if name="Name6" axis="self" ptType="node" func="revPos" op="equ" val="1">
          <dgm:layoutNode name="lastNode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if>
        <dgm:else name="Name7">
          <dgm:layoutNode name="middleNod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  <dgm:constr type="w" for="ch" forName="padding" refType="w"/>
              <dgm:constr type="h" for="ch" forName="padding" refType="h"/>
              <dgm:constr type="w" for="ch" forName="shape" refType="w" fact="0.667"/>
              <dgm:constr type="h" for="ch" forName="shape" refType="h" fact="0.667"/>
              <dgm:constr type="ctrX" for="ch" forName="shape" refType="w" fact="0.5"/>
              <dgm:constr type="ctrY" for="ch" forName="shape" refType="h" fact="0.5"/>
            </dgm:constrLst>
            <dgm:ruleLst/>
            <dgm:layoutNode name="padding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shape">
              <dgm:varLst>
                <dgm:bulletEnabled val="1"/>
              </dgm:varLst>
              <dgm:alg type="tx">
                <dgm:param type="txAnchorVertCh" val="mid"/>
              </dgm:alg>
              <dgm:shape xmlns:r="http://schemas.openxmlformats.org/officeDocument/2006/relationships" type="ellipse" r:blip="">
                <dgm:adjLst/>
              </dgm:shape>
              <dgm:presOf axis="desOrSelf" ptType="node"/>
              <dgm:constrLst>
                <dgm:constr type="h" refType="w"/>
                <dgm:constr type="tMarg" refType="primFontSz" fact="0.1"/>
                <dgm:constr type="bMarg" refType="primFontSz" fact="0.1"/>
                <dgm:constr type="lMarg" refType="primFontSz" fact="0.1"/>
                <dgm:constr type="rMarg" refType="primFontSz" fact="0.1"/>
              </dgm:constrLst>
              <dgm:ruleLst>
                <dgm:rule type="primFontSz" val="5" fact="NaN" max="NaN"/>
              </dgm:ruleLst>
            </dgm:layoutNode>
          </dgm:layoutNode>
        </dgm:else>
      </dgm:choose>
      <dgm:forEach name="Name8" axis="followSib" ptType="sibTrans" cnt="1">
        <dgm:layoutNode name="sibTrans">
          <dgm:choose name="Name9">
            <dgm:if name="Name10" func="var" arg="dir" op="equ" val="norm">
              <dgm:choose name="Name11">
                <dgm:if name="Name12" axis="self" ptType="sibTrans" func="pos" op="equ" val="1">
                  <dgm:alg type="conn">
                    <dgm:param type="begPts" val="auto"/>
                    <dgm:param type="endPts" val="auto"/>
                    <dgm:param type="srcNode" val="firstNode"/>
                    <dgm:param type="dstNode" val="shape"/>
                  </dgm:alg>
                </dgm:if>
                <dgm:if name="Name13" axis="self" ptType="sibTrans" func="revPos" op="equ" val="1">
                  <dgm:alg type="conn">
                    <dgm:param type="begPts" val="auto"/>
                    <dgm:param type="endPts" val="auto"/>
                    <dgm:param type="srcNode" val="shape"/>
                    <dgm:param type="dstNode" val="lastNode"/>
                  </dgm:alg>
                </dgm:if>
                <dgm:else name="Name14">
                  <dgm:alg type="conn">
                    <dgm:param type="begPts" val="auto"/>
                    <dgm:param type="endPts" val="auto"/>
                    <dgm:param type="srcNode" val="shape"/>
                    <dgm:param type="dstNode" val="shape"/>
                  </dgm:alg>
                </dgm:else>
              </dgm:choose>
            </dgm:if>
            <dgm:else name="Name15">
              <dgm:choose name="Name16">
                <dgm:if name="Name17" axis="self" ptType="sibTrans" func="pos" op="equ" val="1">
                  <dgm:alg type="conn">
                    <dgm:param type="begPts" val="auto"/>
                    <dgm:param type="endPts" val="auto"/>
                    <dgm:param type="srcNode" val="firstNode"/>
                    <dgm:param type="dstNode" val="shape"/>
                  </dgm:alg>
                </dgm:if>
                <dgm:if name="Name18" axis="self" ptType="sibTrans" func="revPos" op="equ" val="1">
                  <dgm:alg type="conn">
                    <dgm:param type="begPts" val="auto"/>
                    <dgm:param type="endPts" val="auto"/>
                    <dgm:param type="srcNode" val="shape"/>
                    <dgm:param type="dstNode" val="lastNode"/>
                  </dgm:alg>
                </dgm:if>
                <dgm:else name="Name19">
                  <dgm:alg type="conn">
                    <dgm:param type="begPts" val="auto"/>
                    <dgm:param type="endPts" val="auto"/>
                    <dgm:param type="srcNode" val="shape"/>
                    <dgm:param type="dstNode" val="shape"/>
                  </dgm:alg>
                </dgm:else>
              </dgm:choose>
            </dgm:else>
          </dgm:choose>
          <dgm:shape xmlns:r="http://schemas.openxmlformats.org/officeDocument/2006/relationships" rot="90" type="triangle" r:blip="">
            <dgm:adjLst/>
          </dgm:shape>
          <dgm:presOf axis="self"/>
          <dgm:constrLst>
            <dgm:constr type="w" refType="h"/>
            <dgm:constr type="connDist"/>
            <dgm:constr type="begPad" refType="connDist" fact="0.25"/>
            <dgm:constr type="endPad" refType="connDist" fact="0.22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>
                <a:latin typeface="Calibri" panose="020F05020202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>
                <a:latin typeface="Calibri" panose="020F0502020204030204" pitchFamily="34" charset="0"/>
              </a:defRPr>
            </a:lvl1pPr>
          </a:lstStyle>
          <a:p>
            <a:fld id="{E2D568AA-2007-4FE8-9ABD-41679DDD2FCC}" type="datetimeFigureOut">
              <a:rPr lang="en-US" smtClean="0"/>
              <a:pPr/>
              <a:t>4/8/2026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>
                <a:latin typeface="Calibri" panose="020F05020202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>
                <a:latin typeface="Calibri" panose="020F0502020204030204" pitchFamily="34" charset="0"/>
              </a:defRPr>
            </a:lvl1pPr>
          </a:lstStyle>
          <a:p>
            <a:fld id="{65721B24-2A36-4B14-BFE2-3B857F6F553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76983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:notes"/>
          <p:cNvSpPr txBox="1">
            <a:spLocks noGrp="1"/>
          </p:cNvSpPr>
          <p:nvPr>
            <p:ph type="body" idx="1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25" tIns="47100" rIns="94225" bIns="471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93" name="Google Shape;9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82741E-2C5E-4AAE-B916-8CAE5FC91ADB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1420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ba5d733dee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590550" y="777875"/>
            <a:ext cx="6899275" cy="38814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ba5d733dee_0_29:notes"/>
          <p:cNvSpPr txBox="1">
            <a:spLocks noGrp="1"/>
          </p:cNvSpPr>
          <p:nvPr>
            <p:ph type="body" idx="1"/>
          </p:nvPr>
        </p:nvSpPr>
        <p:spPr>
          <a:xfrm>
            <a:off x="808104" y="4916629"/>
            <a:ext cx="6464831" cy="4657857"/>
          </a:xfrm>
          <a:prstGeom prst="rect">
            <a:avLst/>
          </a:prstGeom>
        </p:spPr>
        <p:txBody>
          <a:bodyPr spcFirstLastPara="1" wrap="square" lIns="105275" tIns="105275" rIns="105275" bIns="105275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1" name="Google Shape;121;p10:notes"/>
          <p:cNvSpPr txBox="1">
            <a:spLocks noGrp="1"/>
          </p:cNvSpPr>
          <p:nvPr>
            <p:ph type="body" idx="1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25" tIns="47100" rIns="94225" bIns="471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dirty="0"/>
          </a:p>
        </p:txBody>
      </p:sp>
      <p:sp>
        <p:nvSpPr>
          <p:cNvPr id="122" name="Google Shape;122;p10:notes"/>
          <p:cNvSpPr txBox="1">
            <a:spLocks noGrp="1"/>
          </p:cNvSpPr>
          <p:nvPr>
            <p:ph type="sldNum" idx="12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25" tIns="47100" rIns="94225" bIns="471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20</a:t>
            </a:fld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Calibri" panose="020F0502020204030204" pitchFamily="34" charset="0"/>
              <a:sym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704850"/>
            <a:ext cx="6257925" cy="35194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7" name="Google Shape;107;p9:notes"/>
          <p:cNvSpPr txBox="1">
            <a:spLocks noGrp="1"/>
          </p:cNvSpPr>
          <p:nvPr>
            <p:ph type="body" idx="1"/>
          </p:nvPr>
        </p:nvSpPr>
        <p:spPr>
          <a:xfrm>
            <a:off x="710248" y="4459526"/>
            <a:ext cx="5681980" cy="42248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00" tIns="94200" rIns="94200" bIns="942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C451E6-0BD5-6BFA-1320-3978AB342F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43F582-ECA1-3B27-C0DA-B87E921526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A97FE6-1052-C344-6667-218B7098C7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287DA-FE32-494E-883C-74B54750302E}" type="datetime1">
              <a:rPr lang="en-US" smtClean="0"/>
              <a:t>4/8/2026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905120-E3B3-7377-73D1-4628BCA4D2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992333-3592-0F81-37E3-D432F0EBD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75DFC-C583-4F60-97DA-17D74288E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4722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2BCAD0-46F8-79EC-F36B-7D01CB9ED9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CA6B7AF-2A18-FFCF-E143-D7784595D9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F11607-F066-DF52-253A-A3781E21A4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CFB0A-158B-4FCB-AC9F-F981DE804C77}" type="datetime1">
              <a:rPr lang="en-US" smtClean="0"/>
              <a:t>4/8/2026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E86F87-0544-935F-08D7-465FF41F99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D419F4-46A0-4C30-076B-FE9974C63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75DFC-C583-4F60-97DA-17D74288E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0247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391472B-3033-28B7-C543-FCDC7AC038D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225CFCB-279B-D611-650C-8A1319B727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915F0A-942C-88F9-71D1-903CF6326A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CCBA8-F669-480A-BE9F-81E6E52F821F}" type="datetime1">
              <a:rPr lang="en-US" smtClean="0"/>
              <a:t>4/8/2026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659E04-DF07-6A3E-76FF-A88D04C598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66F86E-54B7-AADD-74AB-85165D8A6A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75DFC-C583-4F60-97DA-17D74288E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8663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oogle Shape;28;p55"/>
          <p:cNvGrpSpPr/>
          <p:nvPr/>
        </p:nvGrpSpPr>
        <p:grpSpPr>
          <a:xfrm>
            <a:off x="0" y="508002"/>
            <a:ext cx="1383800" cy="1355050"/>
            <a:chOff x="0" y="381001"/>
            <a:chExt cx="1037850" cy="1016288"/>
          </a:xfrm>
        </p:grpSpPr>
        <p:sp>
          <p:nvSpPr>
            <p:cNvPr id="29" name="Google Shape;29;p55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30" name="Google Shape;30;p55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</p:grpSp>
      <p:sp>
        <p:nvSpPr>
          <p:cNvPr id="31" name="Google Shape;31;p55"/>
          <p:cNvSpPr txBox="1">
            <a:spLocks noGrp="1"/>
          </p:cNvSpPr>
          <p:nvPr>
            <p:ph type="title"/>
          </p:nvPr>
        </p:nvSpPr>
        <p:spPr>
          <a:xfrm>
            <a:off x="1730000" y="525000"/>
            <a:ext cx="9385200" cy="12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2" name="Google Shape;32;p55"/>
          <p:cNvSpPr txBox="1">
            <a:spLocks noGrp="1"/>
          </p:cNvSpPr>
          <p:nvPr>
            <p:ph type="body" idx="1"/>
          </p:nvPr>
        </p:nvSpPr>
        <p:spPr>
          <a:xfrm>
            <a:off x="1730000" y="2090067"/>
            <a:ext cx="9385200" cy="388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  <a:defRPr/>
            </a:lvl1pPr>
            <a:lvl2pPr marL="914400" lvl="1" indent="-29845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/>
            </a:lvl2pPr>
            <a:lvl3pPr marL="1371600" lvl="2" indent="-29845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/>
            </a:lvl3pPr>
            <a:lvl4pPr marL="1828800" lvl="3" indent="-29845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/>
            </a:lvl4pPr>
            <a:lvl5pPr marL="2286000" lvl="4" indent="-29845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/>
            </a:lvl5pPr>
            <a:lvl6pPr marL="2743200" lvl="5" indent="-29845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/>
            </a:lvl6pPr>
            <a:lvl7pPr marL="3200400" lvl="6" indent="-29845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/>
            </a:lvl7pPr>
            <a:lvl8pPr marL="3657600" lvl="7" indent="-29845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/>
            </a:lvl8pPr>
            <a:lvl9pPr marL="4114800" lvl="8" indent="-29845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3" name="Google Shape;33;p5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37266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5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7" name="Google Shape;17;p5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 dirty="0"/>
          </a:p>
        </p:txBody>
      </p:sp>
      <p:sp>
        <p:nvSpPr>
          <p:cNvPr id="18" name="Google Shape;18;p5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6648BF03-FFA2-4929-BBC8-B7167EF0BDD6}" type="datetime1">
              <a:rPr lang="en-US" smtClean="0"/>
              <a:pPr/>
              <a:t>4/8/2026</a:t>
            </a:fld>
            <a:endParaRPr lang="en-US" dirty="0"/>
          </a:p>
        </p:txBody>
      </p:sp>
      <p:sp>
        <p:nvSpPr>
          <p:cNvPr id="19" name="Google Shape;19;p5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0" name="Google Shape;20;p5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01400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wo Content" type="twoObj">
  <p:cSld name="Two Conten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5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6" name="Google Shape;36;p5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37" name="Google Shape;37;p54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38" name="Google Shape;38;p5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0B34E46F-708C-4466-B23C-4C44AC464B39}" type="datetime1">
              <a:rPr lang="en-US" smtClean="0"/>
              <a:pPr/>
              <a:t>4/8/2026</a:t>
            </a:fld>
            <a:endParaRPr lang="en-US" dirty="0"/>
          </a:p>
        </p:txBody>
      </p:sp>
      <p:sp>
        <p:nvSpPr>
          <p:cNvPr id="39" name="Google Shape;39;p5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40" name="Google Shape;40;p5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97871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 Header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5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3" name="Google Shape;43;p5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 dirty="0"/>
          </a:p>
        </p:txBody>
      </p:sp>
      <p:sp>
        <p:nvSpPr>
          <p:cNvPr id="44" name="Google Shape;44;p5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3ACB53BF-CC37-4956-9B05-4C930EA77AE7}" type="datetime1">
              <a:rPr lang="en-US" smtClean="0"/>
              <a:pPr/>
              <a:t>4/8/2026</a:t>
            </a:fld>
            <a:endParaRPr lang="en-US" dirty="0"/>
          </a:p>
        </p:txBody>
      </p:sp>
      <p:sp>
        <p:nvSpPr>
          <p:cNvPr id="45" name="Google Shape;45;p5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46" name="Google Shape;46;p5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04344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 type="titleOnly">
  <p:cSld name="Title Only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5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8" name="Google Shape;58;p5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E48DDE5-B618-4AC9-A182-6C40788B189C}" type="datetime1">
              <a:rPr lang="en-US" smtClean="0"/>
              <a:pPr/>
              <a:t>4/8/2026</a:t>
            </a:fld>
            <a:endParaRPr lang="en-US" dirty="0"/>
          </a:p>
        </p:txBody>
      </p:sp>
      <p:sp>
        <p:nvSpPr>
          <p:cNvPr id="59" name="Google Shape;59;p5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60" name="Google Shape;60;p5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21776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5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08052DF0-5BF3-4702-97A3-2345FED3D9FD}" type="datetime1">
              <a:rPr lang="en-US" smtClean="0"/>
              <a:pPr/>
              <a:t>4/8/2026</a:t>
            </a:fld>
            <a:endParaRPr lang="en-US" dirty="0"/>
          </a:p>
        </p:txBody>
      </p:sp>
      <p:sp>
        <p:nvSpPr>
          <p:cNvPr id="63" name="Google Shape;63;p5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64" name="Google Shape;64;p5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80942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ntent with Caption" type="objTx">
  <p:cSld name="Content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6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7" name="Google Shape;67;p6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 dirty="0"/>
          </a:p>
        </p:txBody>
      </p:sp>
      <p:sp>
        <p:nvSpPr>
          <p:cNvPr id="68" name="Google Shape;68;p6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 dirty="0"/>
          </a:p>
        </p:txBody>
      </p:sp>
      <p:sp>
        <p:nvSpPr>
          <p:cNvPr id="69" name="Google Shape;69;p6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7AE10864-4156-4412-AF46-36DF021038A8}" type="datetime1">
              <a:rPr lang="en-US" smtClean="0"/>
              <a:pPr/>
              <a:t>4/8/2026</a:t>
            </a:fld>
            <a:endParaRPr lang="en-US" dirty="0"/>
          </a:p>
        </p:txBody>
      </p:sp>
      <p:sp>
        <p:nvSpPr>
          <p:cNvPr id="70" name="Google Shape;70;p6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71" name="Google Shape;71;p6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72825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icture with Caption" type="picTx">
  <p:cSld name="Picture with Caption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6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4" name="Google Shape;74;p6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75" name="Google Shape;75;p6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 dirty="0"/>
          </a:p>
        </p:txBody>
      </p:sp>
      <p:sp>
        <p:nvSpPr>
          <p:cNvPr id="76" name="Google Shape;76;p6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D12F2465-7B67-4C03-A3BA-22081A78D185}" type="datetime1">
              <a:rPr lang="en-US" smtClean="0"/>
              <a:pPr/>
              <a:t>4/8/2026</a:t>
            </a:fld>
            <a:endParaRPr lang="en-US" dirty="0"/>
          </a:p>
        </p:txBody>
      </p:sp>
      <p:sp>
        <p:nvSpPr>
          <p:cNvPr id="77" name="Google Shape;77;p6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78" name="Google Shape;78;p6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34474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BBB98B-FAA8-E41D-C093-E131DCF42A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19481D-D8A3-34DA-880F-4E54192B53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4906B0-A2BE-4FEE-1067-CC5F0C03F7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D7171-FD2C-4C08-8EEA-3CCAB26363A2}" type="datetime1">
              <a:rPr lang="en-US" smtClean="0"/>
              <a:t>4/8/2026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7ED9DF-F3BC-D4F7-676D-B49043877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49CC9B-E100-8563-4F20-F3D1ED9A3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75DFC-C583-4F60-97DA-17D74288E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00142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Vertical Text" type="vertTx">
  <p:cSld name="Title and Vertical Text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6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1" name="Google Shape;81;p6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82" name="Google Shape;82;p6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A4EC8AC-D7D6-438F-9B7A-9289B38A6994}" type="datetime1">
              <a:rPr lang="en-US" smtClean="0"/>
              <a:pPr/>
              <a:t>4/8/2026</a:t>
            </a:fld>
            <a:endParaRPr lang="en-US" dirty="0"/>
          </a:p>
        </p:txBody>
      </p:sp>
      <p:sp>
        <p:nvSpPr>
          <p:cNvPr id="83" name="Google Shape;83;p6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84" name="Google Shape;84;p6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43033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Vertical Title and Text" type="vertTitleAndTx">
  <p:cSld name="Vertical Title and Text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6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7" name="Google Shape;87;p6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88" name="Google Shape;88;p6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1393BD3-F080-4770-840B-D9950C2982A4}" type="datetime1">
              <a:rPr lang="en-US" smtClean="0"/>
              <a:pPr/>
              <a:t>4/8/2026</a:t>
            </a:fld>
            <a:endParaRPr lang="en-US" dirty="0"/>
          </a:p>
        </p:txBody>
      </p:sp>
      <p:sp>
        <p:nvSpPr>
          <p:cNvPr id="89" name="Google Shape;89;p6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90" name="Google Shape;90;p6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79186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3934AF-5E83-4805-89B5-CF5412E72D59}" type="datetime1">
              <a:rPr lang="en-US" smtClean="0"/>
              <a:pPr/>
              <a:t>4/8/2026</a:t>
            </a:fld>
            <a:endParaRPr lang="en-US" dirty="0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10719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5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7" name="Google Shape;17;p5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 dirty="0"/>
          </a:p>
        </p:txBody>
      </p:sp>
      <p:sp>
        <p:nvSpPr>
          <p:cNvPr id="18" name="Google Shape;18;p5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9" name="Google Shape;19;p5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0" name="Google Shape;20;p5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30893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3" name="Google Shape;23;p5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24" name="Google Shape;24;p5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5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6" name="Google Shape;26;p5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387901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oogle Shape;28;p55"/>
          <p:cNvGrpSpPr/>
          <p:nvPr/>
        </p:nvGrpSpPr>
        <p:grpSpPr>
          <a:xfrm>
            <a:off x="0" y="508002"/>
            <a:ext cx="1383800" cy="1355050"/>
            <a:chOff x="0" y="381001"/>
            <a:chExt cx="1037850" cy="1016288"/>
          </a:xfrm>
        </p:grpSpPr>
        <p:sp>
          <p:nvSpPr>
            <p:cNvPr id="29" name="Google Shape;29;p55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30" name="Google Shape;30;p55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</p:grpSp>
      <p:sp>
        <p:nvSpPr>
          <p:cNvPr id="31" name="Google Shape;31;p55"/>
          <p:cNvSpPr txBox="1">
            <a:spLocks noGrp="1"/>
          </p:cNvSpPr>
          <p:nvPr>
            <p:ph type="title"/>
          </p:nvPr>
        </p:nvSpPr>
        <p:spPr>
          <a:xfrm>
            <a:off x="1730000" y="525000"/>
            <a:ext cx="9385200" cy="12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32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 dirty="0"/>
          </a:p>
        </p:txBody>
      </p:sp>
      <p:sp>
        <p:nvSpPr>
          <p:cNvPr id="32" name="Google Shape;32;p55"/>
          <p:cNvSpPr txBox="1">
            <a:spLocks noGrp="1"/>
          </p:cNvSpPr>
          <p:nvPr>
            <p:ph type="body" idx="1"/>
          </p:nvPr>
        </p:nvSpPr>
        <p:spPr>
          <a:xfrm>
            <a:off x="1730000" y="2090067"/>
            <a:ext cx="9385200" cy="388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914400" lvl="1" indent="-29845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/>
            </a:lvl2pPr>
            <a:lvl3pPr marL="1371600" lvl="2" indent="-29845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/>
            </a:lvl3pPr>
            <a:lvl4pPr marL="1828800" lvl="3" indent="-29845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/>
            </a:lvl4pPr>
            <a:lvl5pPr marL="2286000" lvl="4" indent="-29845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/>
            </a:lvl5pPr>
            <a:lvl6pPr marL="2743200" lvl="5" indent="-29845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/>
            </a:lvl6pPr>
            <a:lvl7pPr marL="3200400" lvl="6" indent="-29845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/>
            </a:lvl7pPr>
            <a:lvl8pPr marL="3657600" lvl="7" indent="-29845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/>
            </a:lvl8pPr>
            <a:lvl9pPr marL="4114800" lvl="8" indent="-29845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/>
            </a:lvl9pPr>
          </a:lstStyle>
          <a:p>
            <a:endParaRPr dirty="0"/>
          </a:p>
        </p:txBody>
      </p:sp>
      <p:sp>
        <p:nvSpPr>
          <p:cNvPr id="33" name="Google Shape;33;p5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389232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wo Content" type="twoObj">
  <p:cSld name="Two Conten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5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6" name="Google Shape;36;p5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37" name="Google Shape;37;p54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38" name="Google Shape;38;p5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5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40" name="Google Shape;40;p5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659094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 Header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5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3" name="Google Shape;43;p5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 dirty="0"/>
          </a:p>
        </p:txBody>
      </p:sp>
      <p:sp>
        <p:nvSpPr>
          <p:cNvPr id="44" name="Google Shape;44;p5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45" name="Google Shape;45;p5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46" name="Google Shape;46;p5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734455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mparison" type="twoTxTwoObj">
  <p:cSld name="Comparison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5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9" name="Google Shape;49;p5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 dirty="0"/>
          </a:p>
        </p:txBody>
      </p:sp>
      <p:sp>
        <p:nvSpPr>
          <p:cNvPr id="50" name="Google Shape;50;p5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51" name="Google Shape;51;p5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 dirty="0"/>
          </a:p>
        </p:txBody>
      </p:sp>
      <p:sp>
        <p:nvSpPr>
          <p:cNvPr id="52" name="Google Shape;52;p5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53" name="Google Shape;53;p5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54" name="Google Shape;54;p5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55" name="Google Shape;55;p5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08667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 type="titleOnly">
  <p:cSld name="Title Only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5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8" name="Google Shape;58;p5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59" name="Google Shape;59;p5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60" name="Google Shape;60;p5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94196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B0463D-1CB3-494A-3E24-7667E79CE0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4C96D4-1945-897F-965F-C7BE8C2754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517107-AC43-9B0C-9FC3-82337BF808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71383-B467-4B70-A731-5E48E0D78A97}" type="datetime1">
              <a:rPr lang="en-US" smtClean="0"/>
              <a:t>4/8/2026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8B7741-F7CC-57B6-65EE-1584D73DA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6607B5-0AD9-D59B-D82F-BA876B7C1E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75DFC-C583-4F60-97DA-17D74288E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59312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5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63" name="Google Shape;63;p5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64" name="Google Shape;64;p5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123807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ntent with Caption" type="objTx">
  <p:cSld name="Content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6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7" name="Google Shape;67;p6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 dirty="0"/>
          </a:p>
        </p:txBody>
      </p:sp>
      <p:sp>
        <p:nvSpPr>
          <p:cNvPr id="68" name="Google Shape;68;p6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 dirty="0"/>
          </a:p>
        </p:txBody>
      </p:sp>
      <p:sp>
        <p:nvSpPr>
          <p:cNvPr id="69" name="Google Shape;69;p6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70" name="Google Shape;70;p6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71" name="Google Shape;71;p6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022400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icture with Caption" type="picTx">
  <p:cSld name="Picture with Caption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6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4" name="Google Shape;74;p6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75" name="Google Shape;75;p6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 dirty="0"/>
          </a:p>
        </p:txBody>
      </p:sp>
      <p:sp>
        <p:nvSpPr>
          <p:cNvPr id="76" name="Google Shape;76;p6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77" name="Google Shape;77;p6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78" name="Google Shape;78;p6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088335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Vertical Text" type="vertTx">
  <p:cSld name="Title and Vertical Text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6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1" name="Google Shape;81;p6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82" name="Google Shape;82;p6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83" name="Google Shape;83;p6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84" name="Google Shape;84;p6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995957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Vertical Title and Text" type="vertTitleAndTx">
  <p:cSld name="Vertical Title and Text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6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7" name="Google Shape;87;p6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88" name="Google Shape;88;p6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89" name="Google Shape;89;p6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90" name="Google Shape;90;p6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628421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FAB52-BDED-4CAF-B915-8D4CA9A5087B}" type="datetimeFigureOut">
              <a:rPr lang="en-US" smtClean="0"/>
              <a:t>4/8/2026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E0405-1787-40BE-941C-A26D8306214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156561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FAB52-BDED-4CAF-B915-8D4CA9A5087B}" type="datetimeFigureOut">
              <a:rPr lang="en-US" smtClean="0"/>
              <a:t>4/8/2026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E0405-1787-40BE-941C-A26D8306214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355458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FAB52-BDED-4CAF-B915-8D4CA9A5087B}" type="datetimeFigureOut">
              <a:rPr lang="en-US" smtClean="0"/>
              <a:t>4/8/2026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E0405-1787-40BE-941C-A26D8306214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774959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FAB52-BDED-4CAF-B915-8D4CA9A5087B}" type="datetimeFigureOut">
              <a:rPr lang="en-US" smtClean="0"/>
              <a:t>4/8/2026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E0405-1787-40BE-941C-A26D8306214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667118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FAB52-BDED-4CAF-B915-8D4CA9A5087B}" type="datetimeFigureOut">
              <a:rPr lang="en-US" smtClean="0"/>
              <a:t>4/8/2026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E0405-1787-40BE-941C-A26D8306214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4572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D25125-E7B9-AA27-E296-612F51A919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F1E066-570C-C7C0-FFE3-63BF8B30A2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18DE84-1C48-8AA1-E69D-BA4CA263F1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B541C8-EE6A-411F-245C-6CB4E39305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5CC4F-E87C-4EB2-8A15-2DAF51F5E8D4}" type="datetime1">
              <a:rPr lang="en-US" smtClean="0"/>
              <a:t>4/8/2026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9B374D-8246-E071-DB5A-EDA0E0F15C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022C01-C877-FA71-152F-4E4BE277C1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75DFC-C583-4F60-97DA-17D74288E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59861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FAB52-BDED-4CAF-B915-8D4CA9A5087B}" type="datetimeFigureOut">
              <a:rPr lang="en-US" smtClean="0"/>
              <a:t>4/8/2026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E0405-1787-40BE-941C-A26D8306214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771626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FAB52-BDED-4CAF-B915-8D4CA9A5087B}" type="datetimeFigureOut">
              <a:rPr lang="en-US" smtClean="0"/>
              <a:t>4/8/2026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E0405-1787-40BE-941C-A26D8306214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948652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FAB52-BDED-4CAF-B915-8D4CA9A5087B}" type="datetimeFigureOut">
              <a:rPr lang="en-US" smtClean="0"/>
              <a:t>4/8/2026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E0405-1787-40BE-941C-A26D8306214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990362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FAB52-BDED-4CAF-B915-8D4CA9A5087B}" type="datetimeFigureOut">
              <a:rPr lang="en-US" smtClean="0"/>
              <a:t>4/8/2026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E0405-1787-40BE-941C-A26D8306214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286970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FAB52-BDED-4CAF-B915-8D4CA9A5087B}" type="datetimeFigureOut">
              <a:rPr lang="en-US" smtClean="0"/>
              <a:t>4/8/2026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E0405-1787-40BE-941C-A26D8306214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710167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FAB52-BDED-4CAF-B915-8D4CA9A5087B}" type="datetimeFigureOut">
              <a:rPr lang="en-US" smtClean="0"/>
              <a:t>4/8/2026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E0405-1787-40BE-941C-A26D8306214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09302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oogle Shape;28;p55"/>
          <p:cNvGrpSpPr/>
          <p:nvPr/>
        </p:nvGrpSpPr>
        <p:grpSpPr>
          <a:xfrm>
            <a:off x="0" y="508002"/>
            <a:ext cx="1383800" cy="1355050"/>
            <a:chOff x="0" y="381001"/>
            <a:chExt cx="1037850" cy="1016288"/>
          </a:xfrm>
        </p:grpSpPr>
        <p:sp>
          <p:nvSpPr>
            <p:cNvPr id="29" name="Google Shape;29;p55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30" name="Google Shape;30;p55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</p:grpSp>
      <p:sp>
        <p:nvSpPr>
          <p:cNvPr id="31" name="Google Shape;31;p55"/>
          <p:cNvSpPr txBox="1">
            <a:spLocks noGrp="1"/>
          </p:cNvSpPr>
          <p:nvPr>
            <p:ph type="title"/>
          </p:nvPr>
        </p:nvSpPr>
        <p:spPr>
          <a:xfrm>
            <a:off x="1730000" y="525000"/>
            <a:ext cx="9385200" cy="12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2" name="Google Shape;32;p55"/>
          <p:cNvSpPr txBox="1">
            <a:spLocks noGrp="1"/>
          </p:cNvSpPr>
          <p:nvPr>
            <p:ph type="body" idx="1"/>
          </p:nvPr>
        </p:nvSpPr>
        <p:spPr>
          <a:xfrm>
            <a:off x="1730000" y="2090067"/>
            <a:ext cx="9385200" cy="388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  <a:defRPr/>
            </a:lvl1pPr>
            <a:lvl2pPr marL="914400" lvl="1" indent="-29845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/>
            </a:lvl2pPr>
            <a:lvl3pPr marL="1371600" lvl="2" indent="-29845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/>
            </a:lvl3pPr>
            <a:lvl4pPr marL="1828800" lvl="3" indent="-29845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/>
            </a:lvl4pPr>
            <a:lvl5pPr marL="2286000" lvl="4" indent="-29845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/>
            </a:lvl5pPr>
            <a:lvl6pPr marL="2743200" lvl="5" indent="-29845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/>
            </a:lvl6pPr>
            <a:lvl7pPr marL="3200400" lvl="6" indent="-29845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/>
            </a:lvl7pPr>
            <a:lvl8pPr marL="3657600" lvl="7" indent="-29845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/>
            </a:lvl8pPr>
            <a:lvl9pPr marL="4114800" lvl="8" indent="-29845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3" name="Google Shape;33;p5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302991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wo columns" type="twoColTx">
  <p:cSld name="Title and two columns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oogle Shape;49;p5"/>
          <p:cNvGrpSpPr/>
          <p:nvPr/>
        </p:nvGrpSpPr>
        <p:grpSpPr>
          <a:xfrm>
            <a:off x="0" y="508002"/>
            <a:ext cx="1383800" cy="1355049"/>
            <a:chOff x="0" y="381001"/>
            <a:chExt cx="1037850" cy="1016287"/>
          </a:xfrm>
        </p:grpSpPr>
        <p:sp>
          <p:nvSpPr>
            <p:cNvPr id="50" name="Google Shape;50;p5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libri" panose="020F0502020204030204" pitchFamily="34" charset="0"/>
              </a:endParaRPr>
            </a:p>
          </p:txBody>
        </p:sp>
        <p:sp>
          <p:nvSpPr>
            <p:cNvPr id="51" name="Google Shape;51;p5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latin typeface="Calibri" panose="020F0502020204030204" pitchFamily="34" charset="0"/>
              </a:endParaRPr>
            </a:p>
          </p:txBody>
        </p:sp>
      </p:grpSp>
      <p:sp>
        <p:nvSpPr>
          <p:cNvPr id="52" name="Google Shape;52;p5"/>
          <p:cNvSpPr txBox="1">
            <a:spLocks noGrp="1"/>
          </p:cNvSpPr>
          <p:nvPr>
            <p:ph type="title"/>
          </p:nvPr>
        </p:nvSpPr>
        <p:spPr>
          <a:xfrm>
            <a:off x="1730000" y="525000"/>
            <a:ext cx="9385200" cy="12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53" name="Google Shape;53;p5"/>
          <p:cNvSpPr txBox="1">
            <a:spLocks noGrp="1"/>
          </p:cNvSpPr>
          <p:nvPr>
            <p:ph type="body" idx="1"/>
          </p:nvPr>
        </p:nvSpPr>
        <p:spPr>
          <a:xfrm>
            <a:off x="1730000" y="2090067"/>
            <a:ext cx="4537600" cy="38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14856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1219170" lvl="1" indent="-397923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828754" lvl="2" indent="-397923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2438339" lvl="3" indent="-397923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3047924" lvl="4" indent="-397923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3657509" lvl="5" indent="-397923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4267093" lvl="6" indent="-397923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4876678" lvl="7" indent="-397923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5486263" lvl="8" indent="-397923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54" name="Google Shape;54;p5"/>
          <p:cNvSpPr txBox="1">
            <a:spLocks noGrp="1"/>
          </p:cNvSpPr>
          <p:nvPr>
            <p:ph type="body" idx="2"/>
          </p:nvPr>
        </p:nvSpPr>
        <p:spPr>
          <a:xfrm>
            <a:off x="6577628" y="2090067"/>
            <a:ext cx="4537600" cy="38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14856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1219170" lvl="1" indent="-397923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828754" lvl="2" indent="-397923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2438339" lvl="3" indent="-397923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3047924" lvl="4" indent="-397923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3657509" lvl="5" indent="-397923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4267093" lvl="6" indent="-397923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4876678" lvl="7" indent="-397923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5486263" lvl="8" indent="-397923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33778641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C451E6-0BD5-6BFA-1320-3978AB342F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43F582-ECA1-3B27-C0DA-B87E921526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A97FE6-1052-C344-6667-218B7098C7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287DA-FE32-494E-883C-74B54750302E}" type="datetime1">
              <a:rPr lang="en-US" smtClean="0"/>
              <a:t>4/8/2026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905120-E3B3-7377-73D1-4628BCA4D2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992333-3592-0F81-37E3-D432F0EBD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75DFC-C583-4F60-97DA-17D74288ECD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01295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BBB98B-FAA8-E41D-C093-E131DCF42A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19481D-D8A3-34DA-880F-4E54192B53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4906B0-A2BE-4FEE-1067-CC5F0C03F7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D7171-FD2C-4C08-8EEA-3CCAB26363A2}" type="datetime1">
              <a:rPr lang="en-US" smtClean="0"/>
              <a:t>4/8/2026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7ED9DF-F3BC-D4F7-676D-B49043877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49CC9B-E100-8563-4F20-F3D1ED9A3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75DFC-C583-4F60-97DA-17D74288ECD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7893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41B4EB-7B03-E8C2-676E-700627A8BD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DF236C-3D3E-ACEE-3DB2-AD17312E2F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A2062F-040A-0EA7-C023-7B5778CEFD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927C98E-BF86-5B5E-59F4-826234730E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114F6BB-0F39-7B51-F529-02C0A1DB6A9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ED0D248-6ABB-DA91-21C2-C2ECDC76A3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3B51B-CBB4-468E-8A09-68AD3872123C}" type="datetime1">
              <a:rPr lang="en-US" smtClean="0"/>
              <a:t>4/8/2026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A999BD0-099F-66C7-EC4A-D3CF0F39F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3EF4FE4-CA9A-5BEE-CF59-B16F01138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75DFC-C583-4F60-97DA-17D74288E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39958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B0463D-1CB3-494A-3E24-7667E79CE0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4C96D4-1945-897F-965F-C7BE8C2754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517107-AC43-9B0C-9FC3-82337BF808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71383-B467-4B70-A731-5E48E0D78A97}" type="datetime1">
              <a:rPr lang="en-US" smtClean="0"/>
              <a:t>4/8/2026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8B7741-F7CC-57B6-65EE-1584D73DA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6607B5-0AD9-D59B-D82F-BA876B7C1E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75DFC-C583-4F60-97DA-17D74288ECD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053536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D25125-E7B9-AA27-E296-612F51A919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F1E066-570C-C7C0-FFE3-63BF8B30A2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18DE84-1C48-8AA1-E69D-BA4CA263F1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B541C8-EE6A-411F-245C-6CB4E39305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5CC4F-E87C-4EB2-8A15-2DAF51F5E8D4}" type="datetime1">
              <a:rPr lang="en-US" smtClean="0"/>
              <a:t>4/8/2026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9B374D-8246-E071-DB5A-EDA0E0F15C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022C01-C877-FA71-152F-4E4BE277C1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75DFC-C583-4F60-97DA-17D74288ECD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292732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41B4EB-7B03-E8C2-676E-700627A8BD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DF236C-3D3E-ACEE-3DB2-AD17312E2F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A2062F-040A-0EA7-C023-7B5778CEFD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927C98E-BF86-5B5E-59F4-826234730E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114F6BB-0F39-7B51-F529-02C0A1DB6A9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ED0D248-6ABB-DA91-21C2-C2ECDC76A3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3B51B-CBB4-468E-8A09-68AD3872123C}" type="datetime1">
              <a:rPr lang="en-US" smtClean="0"/>
              <a:t>4/8/2026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A999BD0-099F-66C7-EC4A-D3CF0F39F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3EF4FE4-CA9A-5BEE-CF59-B16F01138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75DFC-C583-4F60-97DA-17D74288ECD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738285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EEEECB-8E8D-D66E-C07E-A1EB59E9AE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156A7B9-9D95-6AD3-E3AF-69DFB1C476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747B5-22E9-4CAD-9447-0BC1F4B7D042}" type="datetime1">
              <a:rPr lang="en-US" smtClean="0"/>
              <a:t>4/8/2026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4AF581-8FD2-79CE-3DDA-0C6EEAF89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32BD1E-3749-FAF6-99F7-5BBCB0CF5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75DFC-C583-4F60-97DA-17D74288ECD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528013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C15DD59-E161-EB57-7E6A-C908C1E32E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EDE5D-601B-4735-8824-89BB4F539EE5}" type="datetime1">
              <a:rPr lang="en-US" smtClean="0"/>
              <a:t>4/8/2026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EC1DD68-29CB-18AB-9579-56912CB2CE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0BB140-A6BA-F230-BF0F-43963A751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75DFC-C583-4F60-97DA-17D74288ECD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130638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5FB845-23FE-05EB-80BF-16BCE39E3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A61D14-89CC-A4E1-FC2C-698AA6F6C4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914DF5-24AF-3250-003F-CAD1B90609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59C95E-AB46-4A72-DB70-8D23EE5532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87219-F5DE-4658-B2BD-1D38D4541D7E}" type="datetime1">
              <a:rPr lang="en-US" smtClean="0"/>
              <a:t>4/8/2026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F6AD81-FC5D-8636-35EA-D283B2EF53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E97AD0-059E-553F-3EAC-C1F049DD9E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75DFC-C583-4F60-97DA-17D74288ECD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216264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4EB60A-4579-888B-DC89-4E2F22902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101A07F-D6CD-76F9-C2BD-E8BF7CC92DC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990C13-6B94-CFE8-F3C1-F5786C037D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ED11F7-92CB-EC88-A937-A8B5C20337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29996-D21E-4805-8F3E-E12A35A41641}" type="datetime1">
              <a:rPr lang="en-US" smtClean="0"/>
              <a:t>4/8/2026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14C04F-3501-09FA-0808-19A583FECC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658076-8FE8-D663-4EBF-DE8A34C17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75DFC-C583-4F60-97DA-17D74288ECD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92820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2BCAD0-46F8-79EC-F36B-7D01CB9ED9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CA6B7AF-2A18-FFCF-E143-D7784595D9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F11607-F066-DF52-253A-A3781E21A4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CFB0A-158B-4FCB-AC9F-F981DE804C77}" type="datetime1">
              <a:rPr lang="en-US" smtClean="0"/>
              <a:t>4/8/2026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E86F87-0544-935F-08D7-465FF41F99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D419F4-46A0-4C30-076B-FE9974C63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75DFC-C583-4F60-97DA-17D74288ECD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329906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391472B-3033-28B7-C543-FCDC7AC038D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225CFCB-279B-D611-650C-8A1319B727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915F0A-942C-88F9-71D1-903CF6326A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CCBA8-F669-480A-BE9F-81E6E52F821F}" type="datetime1">
              <a:rPr lang="en-US" smtClean="0"/>
              <a:t>4/8/2026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659E04-DF07-6A3E-76FF-A88D04C598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66F86E-54B7-AADD-74AB-85165D8A6A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75DFC-C583-4F60-97DA-17D74288ECD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589554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oogle Shape;28;p55"/>
          <p:cNvGrpSpPr/>
          <p:nvPr/>
        </p:nvGrpSpPr>
        <p:grpSpPr>
          <a:xfrm>
            <a:off x="0" y="508002"/>
            <a:ext cx="1383800" cy="1355050"/>
            <a:chOff x="0" y="381001"/>
            <a:chExt cx="1037850" cy="1016288"/>
          </a:xfrm>
        </p:grpSpPr>
        <p:sp>
          <p:nvSpPr>
            <p:cNvPr id="29" name="Google Shape;29;p55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30" name="Google Shape;30;p55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</p:grpSp>
      <p:sp>
        <p:nvSpPr>
          <p:cNvPr id="31" name="Google Shape;31;p55"/>
          <p:cNvSpPr txBox="1">
            <a:spLocks noGrp="1"/>
          </p:cNvSpPr>
          <p:nvPr>
            <p:ph type="title"/>
          </p:nvPr>
        </p:nvSpPr>
        <p:spPr>
          <a:xfrm>
            <a:off x="1730000" y="525000"/>
            <a:ext cx="9385200" cy="12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2" name="Google Shape;32;p55"/>
          <p:cNvSpPr txBox="1">
            <a:spLocks noGrp="1"/>
          </p:cNvSpPr>
          <p:nvPr>
            <p:ph type="body" idx="1"/>
          </p:nvPr>
        </p:nvSpPr>
        <p:spPr>
          <a:xfrm>
            <a:off x="1730000" y="2090067"/>
            <a:ext cx="9385200" cy="388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  <a:defRPr/>
            </a:lvl1pPr>
            <a:lvl2pPr marL="914400" lvl="1" indent="-29845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/>
            </a:lvl2pPr>
            <a:lvl3pPr marL="1371600" lvl="2" indent="-29845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/>
            </a:lvl3pPr>
            <a:lvl4pPr marL="1828800" lvl="3" indent="-29845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/>
            </a:lvl4pPr>
            <a:lvl5pPr marL="2286000" lvl="4" indent="-29845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/>
            </a:lvl5pPr>
            <a:lvl6pPr marL="2743200" lvl="5" indent="-29845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/>
            </a:lvl6pPr>
            <a:lvl7pPr marL="3200400" lvl="6" indent="-29845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/>
            </a:lvl7pPr>
            <a:lvl8pPr marL="3657600" lvl="7" indent="-29845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/>
            </a:lvl8pPr>
            <a:lvl9pPr marL="4114800" lvl="8" indent="-29845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3" name="Google Shape;33;p5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76155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EEEECB-8E8D-D66E-C07E-A1EB59E9AE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156A7B9-9D95-6AD3-E3AF-69DFB1C476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747B5-22E9-4CAD-9447-0BC1F4B7D042}" type="datetime1">
              <a:rPr lang="en-US" smtClean="0"/>
              <a:t>4/8/2026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4AF581-8FD2-79CE-3DDA-0C6EEAF89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32BD1E-3749-FAF6-99F7-5BBCB0CF5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75DFC-C583-4F60-97DA-17D74288E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3564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B1CB95-B3FB-EDB0-B352-2F855FD6D9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B0E165B-229F-83C4-B221-E9B0FC1B37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64D408-E9BF-11C8-7ABE-B2991828F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4/8/2026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69CE6D-C632-ADB2-482F-BADE9DFD11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823D9E-1FB5-66EF-D2A3-7DA7D2952D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49708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3D0288-947D-842D-E80E-4CC230DE93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8690CC-8848-A790-2BCE-68B738B460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1AAF06-B8EB-062D-6399-8784A59EEA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4/8/2026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F57E31-B83C-D6FD-DEAE-39A4AD227B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615F29-3F94-22D7-5DCB-89E087794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20224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535841-BC31-A7F2-1F54-6DFEF70102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24E532-4B30-7E56-3C40-6C536206DB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91FABA-9AE6-ED0A-9502-DFC5C51AAB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4/8/2026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CADEB6-47F1-8856-07F4-899EEAB25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3CAE98-17EC-03FA-8645-FC869D618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13624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6CD9BB-04CD-56F9-3282-8B20C45E20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ABF305-C1A2-A2D6-C03F-1746D068CCB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8B581A-0A9B-7D40-B9C3-B69269DFE3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662DCC-F53D-89E4-F59B-E95CABBFCA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4/8/2026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C0231A-E204-BF2A-891C-4714EFAF95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298088-9157-B482-1CCC-0D6FB581F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02243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4F252B-74B0-623E-A7A3-22ED633597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549C6D-3E65-EAC7-E0D4-F18D6CEDC5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49AEF8-C930-232E-46F4-C957B2F693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B09F30-4EC7-1FD4-D813-C37373577DE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4D070B0-724C-D239-980C-DCBB3261A2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2403F86-A909-878E-8247-F3B83F7543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4/8/2026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3B1F655-067A-AF4D-0F68-BAA1972559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1551B01-A040-4A61-ED4D-344F9016F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92599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EBB120-587D-CB80-3959-9C15D32C03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3098F1-4501-80E9-424C-C97947E15C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4/8/2026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FB4B88C-0CEC-412B-2A44-39117F39C9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161B610-17EB-F94B-ED26-0DCF28E46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40498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3D663A8-97C6-BF08-11F4-C7D998FBCC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4/8/2026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72C98BE-653B-925B-35D6-7A9D953ADC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D597AD-76E7-E4C7-15DF-E33D96E80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87616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FF4FAD-9450-7D0D-FB1E-E37234FD51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6D61B2-9263-E477-B615-4BE0D24BD7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02BDCF-53F6-7F22-81A8-49CD9B2811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3A9DD2-44D2-DFE6-9EFA-DFB6370804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4/8/2026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40EC80-1E98-854E-104F-E6D424BF40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A283FB-DE6B-07F5-8D33-E0D8E49A3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78842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8BF452-3F63-836A-8D78-FD3A77DB06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B8EB8C6-9CB3-8D23-8C30-45A509B0FA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D7F575-98C9-17CB-1692-8CED74E1D7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927403-8E12-66E6-1C56-E72C36B3F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4/8/2026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F01BCC-32FE-EADD-80F6-B9AA35C876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FF8CFE-BA07-42D7-9C4B-D82278FF4D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90687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229C1E-67CF-40B8-B0DC-E3ECE1C4EE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F590F71-422E-01A2-5C1F-B6BB50B619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C8B5FD-BB33-B871-94A2-0CEBF639AE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4/8/2026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F2C6BA-C2F2-E4F2-2938-F8E152B25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36F0F-AE39-9FB0-B859-46277600B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9129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C15DD59-E161-EB57-7E6A-C908C1E32E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EDE5D-601B-4735-8824-89BB4F539EE5}" type="datetime1">
              <a:rPr lang="en-US" smtClean="0"/>
              <a:t>4/8/2026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EC1DD68-29CB-18AB-9579-56912CB2CE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0BB140-A6BA-F230-BF0F-43963A751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75DFC-C583-4F60-97DA-17D74288E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12958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2790189-84E6-89E9-00A8-CC9F0DE1147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BA4F91-04B6-AB35-9F30-C414AD9874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AAD691-E0B3-5B6E-0D7F-860B85A7B6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4/8/2026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1D7651-2DF5-BFEE-94AB-3305EF589E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3E30C6-DF14-266E-25AB-A6DE5EC88F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66581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5"/>
          <p:cNvSpPr txBox="1">
            <a:spLocks noGrp="1"/>
          </p:cNvSpPr>
          <p:nvPr>
            <p:ph type="title"/>
          </p:nvPr>
        </p:nvSpPr>
        <p:spPr>
          <a:xfrm>
            <a:off x="1730000" y="525000"/>
            <a:ext cx="9385200" cy="12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2" name="Google Shape;32;p55"/>
          <p:cNvSpPr txBox="1">
            <a:spLocks noGrp="1"/>
          </p:cNvSpPr>
          <p:nvPr>
            <p:ph type="body" idx="1"/>
          </p:nvPr>
        </p:nvSpPr>
        <p:spPr>
          <a:xfrm>
            <a:off x="1730000" y="2090067"/>
            <a:ext cx="9385200" cy="388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  <a:defRPr/>
            </a:lvl1pPr>
            <a:lvl2pPr marL="914400" lvl="1" indent="-29845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/>
            </a:lvl2pPr>
            <a:lvl3pPr marL="1371600" lvl="2" indent="-29845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/>
            </a:lvl3pPr>
            <a:lvl4pPr marL="1828800" lvl="3" indent="-29845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/>
            </a:lvl4pPr>
            <a:lvl5pPr marL="2286000" lvl="4" indent="-29845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/>
            </a:lvl5pPr>
            <a:lvl6pPr marL="2743200" lvl="5" indent="-29845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/>
            </a:lvl6pPr>
            <a:lvl7pPr marL="3200400" lvl="6" indent="-29845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/>
            </a:lvl7pPr>
            <a:lvl8pPr marL="3657600" lvl="7" indent="-29845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/>
            </a:lvl8pPr>
            <a:lvl9pPr marL="4114800" lvl="8" indent="-29845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3" name="Google Shape;33;p5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96443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5FB845-23FE-05EB-80BF-16BCE39E3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A61D14-89CC-A4E1-FC2C-698AA6F6C4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914DF5-24AF-3250-003F-CAD1B90609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59C95E-AB46-4A72-DB70-8D23EE5532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87219-F5DE-4658-B2BD-1D38D4541D7E}" type="datetime1">
              <a:rPr lang="en-US" smtClean="0"/>
              <a:t>4/8/2026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F6AD81-FC5D-8636-35EA-D283B2EF53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E97AD0-059E-553F-3EAC-C1F049DD9E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75DFC-C583-4F60-97DA-17D74288E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9215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4EB60A-4579-888B-DC89-4E2F22902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101A07F-D6CD-76F9-C2BD-E8BF7CC92DC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990C13-6B94-CFE8-F3C1-F5786C037D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ED11F7-92CB-EC88-A937-A8B5C20337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29996-D21E-4805-8F3E-E12A35A41641}" type="datetime1">
              <a:rPr lang="en-US" smtClean="0"/>
              <a:t>4/8/2026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14C04F-3501-09FA-0808-19A583FECC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658076-8FE8-D663-4EBF-DE8A34C17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75DFC-C583-4F60-97DA-17D74288E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5964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05544DD-D6B2-DF50-2FC4-D0C4DB99A1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F937BE-FDC6-DC73-57F7-8D2D5CF555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A89822-F2D5-0B3D-F9A1-DE4CF07D5A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B5D4C9D4-8050-48D6-B27D-6FEF37E7E25A}" type="datetime1">
              <a:rPr lang="en-US" smtClean="0"/>
              <a:pPr/>
              <a:t>4/8/2026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11607E-E0C0-F621-6E34-5A72A8496F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D8FB03-72EF-ECD4-F10A-7AFFF49A0E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E5F75DFC-C583-4F60-97DA-17D74288ECD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1657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6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Calibri" panose="020F050202020403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5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11" name="Google Shape;11;p5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2" name="Google Shape;12;p5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A47B9462-FBED-4C16-B679-B50631FE9498}" type="datetime1">
              <a:rPr lang="en-US" smtClean="0"/>
              <a:pPr/>
              <a:t>4/8/2026</a:t>
            </a:fld>
            <a:endParaRPr lang="en-US" dirty="0"/>
          </a:p>
        </p:txBody>
      </p:sp>
      <p:sp>
        <p:nvSpPr>
          <p:cNvPr id="13" name="Google Shape;13;p5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US" dirty="0"/>
          </a:p>
        </p:txBody>
      </p:sp>
      <p:sp>
        <p:nvSpPr>
          <p:cNvPr id="14" name="Google Shape;14;p5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103549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1" r:id="rId1"/>
    <p:sldLayoutId id="2147483693" r:id="rId2"/>
    <p:sldLayoutId id="2147483694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3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Times New Roman" panose="02020603050405020304" pitchFamily="18" charset="0"/>
          <a:ea typeface="Times New Roman" panose="02020603050405020304" pitchFamily="18" charset="0"/>
          <a:cs typeface="Times New Roman" panose="02020603050405020304" pitchFamily="18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Times New Roman" panose="02020603050405020304" pitchFamily="18" charset="0"/>
          <a:ea typeface="Times New Roman" panose="02020603050405020304" pitchFamily="18" charset="0"/>
          <a:cs typeface="Times New Roman" panose="02020603050405020304" pitchFamily="18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5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11" name="Google Shape;11;p5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2" name="Google Shape;12;p5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US" dirty="0"/>
          </a:p>
        </p:txBody>
      </p:sp>
      <p:sp>
        <p:nvSpPr>
          <p:cNvPr id="13" name="Google Shape;13;p5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US" dirty="0"/>
          </a:p>
        </p:txBody>
      </p:sp>
      <p:sp>
        <p:nvSpPr>
          <p:cNvPr id="14" name="Google Shape;14;p5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490947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Times New Roman" panose="02020603050405020304" pitchFamily="18" charset="0"/>
          <a:ea typeface="Times New Roman" panose="02020603050405020304" pitchFamily="18" charset="0"/>
          <a:cs typeface="Times New Roman" panose="02020603050405020304" pitchFamily="18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Times New Roman" panose="02020603050405020304" pitchFamily="18" charset="0"/>
          <a:ea typeface="Times New Roman" panose="02020603050405020304" pitchFamily="18" charset="0"/>
          <a:cs typeface="Times New Roman" panose="02020603050405020304" pitchFamily="18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1F3FAB52-BDED-4CAF-B915-8D4CA9A5087B}" type="datetimeFigureOut">
              <a:rPr lang="en-US" smtClean="0"/>
              <a:pPr/>
              <a:t>4/8/2026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293E0405-1787-40BE-941C-A26D8306214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750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  <p:sldLayoutId id="2147483809" r:id="rId12"/>
    <p:sldLayoutId id="2147483810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Calibri" panose="020F050202020403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05544DD-D6B2-DF50-2FC4-D0C4DB99A1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F937BE-FDC6-DC73-57F7-8D2D5CF555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A89822-F2D5-0B3D-F9A1-DE4CF07D5A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B5D4C9D4-8050-48D6-B27D-6FEF37E7E25A}" type="datetime1">
              <a:rPr lang="en-US" smtClean="0"/>
              <a:pPr/>
              <a:t>4/8/2026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11607E-E0C0-F621-6E34-5A72A8496F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D8FB03-72EF-ECD4-F10A-7AFFF49A0E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E5F75DFC-C583-4F60-97DA-17D74288ECD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4535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2" r:id="rId1"/>
    <p:sldLayoutId id="2147483813" r:id="rId2"/>
    <p:sldLayoutId id="2147483814" r:id="rId3"/>
    <p:sldLayoutId id="2147483815" r:id="rId4"/>
    <p:sldLayoutId id="2147483816" r:id="rId5"/>
    <p:sldLayoutId id="2147483817" r:id="rId6"/>
    <p:sldLayoutId id="2147483818" r:id="rId7"/>
    <p:sldLayoutId id="2147483819" r:id="rId8"/>
    <p:sldLayoutId id="2147483820" r:id="rId9"/>
    <p:sldLayoutId id="2147483821" r:id="rId10"/>
    <p:sldLayoutId id="2147483822" r:id="rId11"/>
    <p:sldLayoutId id="2147483823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Calibri" panose="020F050202020403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F2F1BEC-000A-4760-4FB2-725ED71743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6D5E15-386A-6804-4AEB-E0B33D2C25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64BA8C-F96B-967D-DDB3-61C3C223FD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</a:defRPr>
            </a:lvl1pPr>
          </a:lstStyle>
          <a:p>
            <a:fld id="{0DAF61AA-5A98-4049-A93E-477E5505141A}" type="datetimeFigureOut">
              <a:rPr lang="en-US" smtClean="0"/>
              <a:pPr/>
              <a:t>4/8/2026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FD758B-2615-2286-4652-89A44C87B1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A74CA0-6F5B-3B41-56C0-140D45136B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</a:defRPr>
            </a:lvl1pPr>
          </a:lstStyle>
          <a:p>
            <a:fld id="{73B850FF-6169-4056-8077-06FFA93A536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2605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2" r:id="rId1"/>
    <p:sldLayoutId id="2147483863" r:id="rId2"/>
    <p:sldLayoutId id="2147483864" r:id="rId3"/>
    <p:sldLayoutId id="2147483865" r:id="rId4"/>
    <p:sldLayoutId id="2147483866" r:id="rId5"/>
    <p:sldLayoutId id="2147483867" r:id="rId6"/>
    <p:sldLayoutId id="2147483868" r:id="rId7"/>
    <p:sldLayoutId id="2147483869" r:id="rId8"/>
    <p:sldLayoutId id="2147483870" r:id="rId9"/>
    <p:sldLayoutId id="2147483871" r:id="rId10"/>
    <p:sldLayoutId id="2147483872" r:id="rId11"/>
    <p:sldLayoutId id="21474838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Times New Roman" panose="02020603050405020304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5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jpg"/><Relationship Id="rId7" Type="http://schemas.openxmlformats.org/officeDocument/2006/relationships/image" Target="../media/image3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image" Target="../media/image27.jpg"/><Relationship Id="rId9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rear view mirror of a person and a police officer&#10;&#10;AI-generated content may be incorrect.">
            <a:extLst>
              <a:ext uri="{FF2B5EF4-FFF2-40B4-BE49-F238E27FC236}">
                <a16:creationId xmlns:a16="http://schemas.microsoft.com/office/drawing/2014/main" id="{B5463197-5289-9D0E-A864-CB09AA7F12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0" b="12136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3FA0AA-B5C0-2073-A861-0CE359EEE9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E5F75DFC-C583-4F60-97DA-17D74288ECD0}" type="slidenum">
              <a:rPr lang="en-US">
                <a:solidFill>
                  <a:srgbClr val="FFFFFF"/>
                </a:solidFill>
                <a:latin typeface="+mn-lt"/>
              </a:rPr>
              <a:pPr>
                <a:spcAft>
                  <a:spcPts val="600"/>
                </a:spcAft>
              </a:pPr>
              <a:t>1</a:t>
            </a:fld>
            <a:endParaRPr lang="en-US">
              <a:solidFill>
                <a:srgbClr val="FFFFFF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543624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88888"/>
                </a:buClr>
                <a:buSzPts val="1200"/>
                <a:buFont typeface="Calibri"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pic>
        <p:nvPicPr>
          <p:cNvPr id="3074" name="Picture 2" descr="No photo description available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8915" y="269805"/>
            <a:ext cx="2809297" cy="2809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4840" y="665019"/>
            <a:ext cx="5577983" cy="51237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831" y="3417455"/>
            <a:ext cx="4781466" cy="3220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7572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8B2AE0F-E13F-17EB-0D94-292E9FCB94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B9D7E975-9161-4F2D-AC53-69E1912F6B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Triangle 14">
            <a:extLst>
              <a:ext uri="{FF2B5EF4-FFF2-40B4-BE49-F238E27FC236}">
                <a16:creationId xmlns:a16="http://schemas.microsoft.com/office/drawing/2014/main" id="{827DC2C4-B485-428A-BF4A-472D2967F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3BDBB8-F53E-727A-348A-A543E66ECB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89833" y="1056640"/>
            <a:ext cx="4360324" cy="349439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19900" dirty="0">
                <a:latin typeface="+mj-lt"/>
              </a:rPr>
              <a:t>643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354CD87-2742-614B-5050-3FE175BC5CC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384" b="2"/>
          <a:stretch>
            <a:fillRect/>
          </a:stretch>
        </p:blipFill>
        <p:spPr>
          <a:xfrm>
            <a:off x="621675" y="623275"/>
            <a:ext cx="5474323" cy="5607882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F16FF9-9F04-6968-0D3A-D1BCC4F81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84689" y="4887261"/>
            <a:ext cx="1669112" cy="100821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fld id="{E5F75DFC-C583-4F60-97DA-17D74288ECD0}" type="slidenum">
              <a:rPr lang="en-US" sz="6600">
                <a:solidFill>
                  <a:srgbClr val="FFFFFF"/>
                </a:solidFill>
                <a:latin typeface="Calibri" panose="020F0502020204030204"/>
              </a:rPr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t>11</a:t>
            </a:fld>
            <a:endParaRPr lang="en-US" sz="660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63E6235-1649-4B47-9862-4026FC473B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5201" y="623275"/>
            <a:ext cx="5141626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634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81EA652-8C6A-4E69-BEB9-170809474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5298780A-33B9-4EA2-8F67-DE68AD628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F488E8B-4E1E-4402-8935-D4E6C02615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991AB08-50DA-D4B8-84D2-BD72E68081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5240" y="589304"/>
            <a:ext cx="9167055" cy="1618489"/>
          </a:xfrm>
        </p:spPr>
        <p:txBody>
          <a:bodyPr anchor="ctr">
            <a:normAutofit/>
          </a:bodyPr>
          <a:lstStyle/>
          <a:p>
            <a:r>
              <a:rPr lang="en-US" sz="5000" dirty="0"/>
              <a:t>What my return to use taught 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C3FFD4-77A7-71B0-69C3-0FB35C0B0A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5240" y="1965960"/>
            <a:ext cx="9040446" cy="3803905"/>
          </a:xfrm>
        </p:spPr>
        <p:txBody>
          <a:bodyPr anchor="t">
            <a:normAutofit/>
          </a:bodyPr>
          <a:lstStyle/>
          <a:p>
            <a:pPr>
              <a:buNone/>
            </a:pPr>
            <a:r>
              <a:rPr lang="en-US" sz="2200" b="1" dirty="0"/>
              <a:t>Less than 48 Hours of Use, Then I Stopped</a:t>
            </a:r>
            <a:endParaRPr lang="en-US" sz="22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200" dirty="0"/>
              <a:t>Not because I ran out or got caught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200" dirty="0"/>
              <a:t>Simply didn’t feel like using anymore – threw away what was left</a:t>
            </a:r>
            <a:endParaRPr lang="en-US" sz="2200" b="1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200" dirty="0"/>
              <a:t>Rehab &amp; AA had taught that relapse meant losing control and spiraling back to where I was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200" dirty="0"/>
              <a:t>Supposed to be powerless—except I wasn’t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200" dirty="0"/>
              <a:t>What it did teach me was that I didn’t have to spiral, but I had to keep it a secret because any return to use would have meant return to treatment and I didn’t want that disruption</a:t>
            </a:r>
          </a:p>
          <a:p>
            <a:endParaRPr lang="en-US" sz="15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D3FA8C-D325-30CF-C08A-B50609B0DC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83496" y="4892040"/>
            <a:ext cx="1673352" cy="1005840"/>
          </a:xfrm>
        </p:spPr>
        <p:txBody>
          <a:bodyPr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E5F75DFC-C583-4F60-97DA-17D74288ECD0}" type="slidenum"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6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3055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139685B-79DA-55CB-C37D-A04A2D4A22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58A14AF-9FB5-4CC7-BA35-E8E85D3ED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102EE47-11FD-C20C-D50A-731AA13D58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662" y="386930"/>
            <a:ext cx="10066122" cy="129844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7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No one in my life knew about that…they did think I returned to use other times when I didn’t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A9A4357-BD1D-4622-A4FE-766E6AB8DE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-2" y="1998845"/>
            <a:ext cx="11454595" cy="7816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2679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F53C208-1577-7F57-1EA6-CE2E560950C3}"/>
              </a:ext>
            </a:extLst>
          </p:cNvPr>
          <p:cNvSpPr txBox="1"/>
          <p:nvPr/>
        </p:nvSpPr>
        <p:spPr>
          <a:xfrm>
            <a:off x="281354" y="2391508"/>
            <a:ext cx="5308625" cy="38474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28575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Even 8 years into being mostly abstinent I would draw accusations from family about return to use</a:t>
            </a:r>
          </a:p>
          <a:p>
            <a:pPr marL="28575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Any time I looked tired/sick, or had financial trouble it raised questions</a:t>
            </a:r>
          </a:p>
          <a:p>
            <a:pPr marL="28575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This video taken 3 weeks into COVID pandemic – I had worked 72 hours that week covering shifts and we filmed in the morning after a 24 hour shift</a:t>
            </a:r>
          </a:p>
        </p:txBody>
      </p:sp>
      <p:pic>
        <p:nvPicPr>
          <p:cNvPr id="5" name="No-video-title-fdown.net">
            <a:hlinkClick r:id="" action="ppaction://media"/>
            <a:extLst>
              <a:ext uri="{FF2B5EF4-FFF2-40B4-BE49-F238E27FC236}">
                <a16:creationId xmlns:a16="http://schemas.microsoft.com/office/drawing/2014/main" id="{DCCAF5B1-8FEE-1ABA-D073-CD07DBCEF0B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b="443"/>
          <a:stretch/>
        </p:blipFill>
        <p:spPr>
          <a:xfrm>
            <a:off x="5911532" y="2892870"/>
            <a:ext cx="5150277" cy="2897014"/>
          </a:xfrm>
          <a:prstGeom prst="rect">
            <a:avLst/>
          </a:prstGeom>
          <a:noFill/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E6995CE5-F890-4ABA-82A2-26507CE8D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28040" y="2313027"/>
            <a:ext cx="7817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 hidden="1">
            <a:extLst>
              <a:ext uri="{FF2B5EF4-FFF2-40B4-BE49-F238E27FC236}">
                <a16:creationId xmlns:a16="http://schemas.microsoft.com/office/drawing/2014/main" id="{800ABE54-9E35-044C-BCCD-84CFA241A64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1718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13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EFBF4C6-9964-184B-84D5-0B7CED08D608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8607" b="7124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50AB553-2A96-4A92-96F2-93548E096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">
                <a:schemeClr val="bg2">
                  <a:alpha val="68000"/>
                </a:schemeClr>
              </a:gs>
              <a:gs pos="85000">
                <a:schemeClr val="bg2">
                  <a:alpha val="97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9FDF5B-15B9-98BE-F0E9-56E9A5D3B4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>
                <a:latin typeface="+mj-lt"/>
              </a:rPr>
              <a:t>The </a:t>
            </a:r>
            <a:r>
              <a:rPr lang="en-US" u="sng">
                <a:latin typeface="+mj-lt"/>
              </a:rPr>
              <a:t>stigmatization of use </a:t>
            </a:r>
            <a:r>
              <a:rPr lang="en-US">
                <a:latin typeface="+mj-lt"/>
              </a:rPr>
              <a:t>impacts our ability to safely share what we are going through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2D582B-2852-FA08-AC30-872DEC71C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E5F75DFC-C583-4F60-97DA-17D74288ECD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14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8A897F07-DE10-7DEA-0097-74145BD0BC49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4272703953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3198830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B71F1F-E33C-799F-14F5-9DCB2029DE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Why does this matter?</a:t>
            </a:r>
          </a:p>
        </p:txBody>
      </p:sp>
      <p:sp>
        <p:nvSpPr>
          <p:cNvPr id="14" name="Arc 13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077C0B-5341-2E4B-FD4D-CC1DD5C655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47308" y="591344"/>
            <a:ext cx="6906491" cy="558561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>
                <a:latin typeface="+mn-lt"/>
              </a:rPr>
              <a:t>Take a moment and think about how many people you know who have been in “long term recovery” who died unexpectedly from overdose</a:t>
            </a:r>
          </a:p>
          <a:p>
            <a:r>
              <a:rPr lang="en-US" dirty="0">
                <a:latin typeface="+mn-lt"/>
              </a:rPr>
              <a:t>Long-term recovery is a </a:t>
            </a:r>
            <a:r>
              <a:rPr lang="en-US" b="1" dirty="0">
                <a:latin typeface="+mn-lt"/>
              </a:rPr>
              <a:t>RISK FACTOR</a:t>
            </a:r>
            <a:r>
              <a:rPr lang="en-US" dirty="0">
                <a:latin typeface="+mn-lt"/>
              </a:rPr>
              <a:t> for fatal overdose that we often overlook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EF3BDB-1D79-1CD7-F874-DC56F6D34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541564" y="6356350"/>
            <a:ext cx="1812235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R="0" lvl="0" indent="0" fontAlgn="auto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E5F75DFC-C583-4F60-97DA-17D74288ECD0}" type="slidenum">
              <a:rPr kumimoji="0" lang="en-US" b="0" i="0" u="none" strike="noStrike" cap="none" spc="0" normalizeH="0" baseline="0" noProof="0" smtClean="0">
                <a:ln>
                  <a:noFill/>
                </a:ln>
                <a:effectLst/>
                <a:uLnTx/>
                <a:uFillTx/>
                <a:latin typeface="+mn-lt"/>
              </a:rPr>
              <a:pPr marR="0" lvl="0" indent="0" fontAlgn="auto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b="0" i="0" u="none" strike="noStrike" cap="none" spc="0" normalizeH="0" baseline="0" noProof="0">
              <a:ln>
                <a:noFill/>
              </a:ln>
              <a:effectLst/>
              <a:uLnTx/>
              <a:uFillTx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05619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Text Placeholder 2">
            <a:extLst>
              <a:ext uri="{FF2B5EF4-FFF2-40B4-BE49-F238E27FC236}">
                <a16:creationId xmlns:a16="http://schemas.microsoft.com/office/drawing/2014/main" id="{7CD7CBB5-9A18-96E8-BBE1-FF6D4C4A483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59749198"/>
              </p:ext>
            </p:extLst>
          </p:nvPr>
        </p:nvGraphicFramePr>
        <p:xfrm>
          <a:off x="757177" y="1122744"/>
          <a:ext cx="10515600" cy="4352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itle 1">
            <a:extLst>
              <a:ext uri="{FF2B5EF4-FFF2-40B4-BE49-F238E27FC236}">
                <a16:creationId xmlns:a16="http://schemas.microsoft.com/office/drawing/2014/main" id="{42F353A7-4018-5697-6CBE-D047CF0EED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130" y="243069"/>
            <a:ext cx="10029740" cy="772860"/>
          </a:xfrm>
        </p:spPr>
        <p:txBody>
          <a:bodyPr anchor="b">
            <a:normAutofit/>
          </a:bodyPr>
          <a:lstStyle/>
          <a:p>
            <a:r>
              <a:rPr lang="en-US" sz="4000" b="1" dirty="0">
                <a:cs typeface="Calibri" panose="020F0502020204030204" pitchFamily="34" charset="0"/>
              </a:rPr>
              <a:t>Drug use is logical…</a:t>
            </a:r>
          </a:p>
        </p:txBody>
      </p:sp>
    </p:spTree>
    <p:extLst>
      <p:ext uri="{BB962C8B-B14F-4D97-AF65-F5344CB8AC3E}">
        <p14:creationId xmlns:p14="http://schemas.microsoft.com/office/powerpoint/2010/main" val="24985521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12oz Gold Ripple Wall Coffee Cups - 500 ...">
            <a:extLst>
              <a:ext uri="{FF2B5EF4-FFF2-40B4-BE49-F238E27FC236}">
                <a16:creationId xmlns:a16="http://schemas.microsoft.com/office/drawing/2014/main" id="{AAEDCBCE-EDE9-CB1D-0447-A66C44A53B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2416" y="625416"/>
            <a:ext cx="5607168" cy="5607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52720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offee quotes t shirt, poster">
            <a:extLst>
              <a:ext uri="{FF2B5EF4-FFF2-40B4-BE49-F238E27FC236}">
                <a16:creationId xmlns:a16="http://schemas.microsoft.com/office/drawing/2014/main" id="{24AF0F43-79E3-6E51-1155-7A1002F494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5027" y="3175344"/>
            <a:ext cx="3161946" cy="3161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Funny Coffee Mug ...">
            <a:extLst>
              <a:ext uri="{FF2B5EF4-FFF2-40B4-BE49-F238E27FC236}">
                <a16:creationId xmlns:a16="http://schemas.microsoft.com/office/drawing/2014/main" id="{B1A62C50-E529-5D47-BEC9-028EE036DF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4392" y="348017"/>
            <a:ext cx="2922581" cy="2189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Day 1 | weekwithoutcoffee">
            <a:extLst>
              <a:ext uri="{FF2B5EF4-FFF2-40B4-BE49-F238E27FC236}">
                <a16:creationId xmlns:a16="http://schemas.microsoft.com/office/drawing/2014/main" id="{2F3C898E-7EC2-F89A-9DD4-77B71BF650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0627" y="3429000"/>
            <a:ext cx="3396242" cy="2360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coffeeislife #ElleBoon #drinkcoffeedostuff">
            <a:extLst>
              <a:ext uri="{FF2B5EF4-FFF2-40B4-BE49-F238E27FC236}">
                <a16:creationId xmlns:a16="http://schemas.microsoft.com/office/drawing/2014/main" id="{0EC09AA7-2CC9-3D97-FFA6-E098F89973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503" y="3975089"/>
            <a:ext cx="1914525" cy="239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Coffee and Quotes - Coffee! I can't ...">
            <a:extLst>
              <a:ext uri="{FF2B5EF4-FFF2-40B4-BE49-F238E27FC236}">
                <a16:creationId xmlns:a16="http://schemas.microsoft.com/office/drawing/2014/main" id="{940B3480-58A8-3B29-BAB4-CE428EA53C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7498" y="717857"/>
            <a:ext cx="2505075" cy="181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8" name="Picture 12" descr="Coffee Warmer ...">
            <a:extLst>
              <a:ext uri="{FF2B5EF4-FFF2-40B4-BE49-F238E27FC236}">
                <a16:creationId xmlns:a16="http://schemas.microsoft.com/office/drawing/2014/main" id="{8E6A8399-DE07-D051-DD97-0C367B3735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27" y="492136"/>
            <a:ext cx="3161946" cy="3161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47514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tarbucks line hi-res stock photography and images - Alamy">
            <a:extLst>
              <a:ext uri="{FF2B5EF4-FFF2-40B4-BE49-F238E27FC236}">
                <a16:creationId xmlns:a16="http://schemas.microsoft.com/office/drawing/2014/main" id="{142B9A1A-5BB7-FAC1-9924-3E60BA05D4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4326" y="346257"/>
            <a:ext cx="8383347" cy="6165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48781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8" name="Rectangle 127">
            <a:extLst>
              <a:ext uri="{FF2B5EF4-FFF2-40B4-BE49-F238E27FC236}">
                <a16:creationId xmlns:a16="http://schemas.microsoft.com/office/drawing/2014/main" id="{B6CDA21F-E7AF-4C75-8395-33F58D5B0E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21659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Rectangle 129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8" name="Rectangle 107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79" y="613954"/>
            <a:ext cx="10907487" cy="1894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Google Shape;95;p1"/>
          <p:cNvSpPr txBox="1">
            <a:spLocks noGrp="1"/>
          </p:cNvSpPr>
          <p:nvPr>
            <p:ph type="ctrTitle"/>
          </p:nvPr>
        </p:nvSpPr>
        <p:spPr>
          <a:xfrm>
            <a:off x="1043631" y="809898"/>
            <a:ext cx="9942716" cy="1554480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lvl="0" algn="l">
              <a:buClr>
                <a:schemeClr val="dk1"/>
              </a:buClr>
              <a:buSzPts val="6000"/>
            </a:pPr>
            <a:r>
              <a:rPr lang="en-US" sz="4800" dirty="0"/>
              <a:t>Recovery Without Conditions: Safety, Autonomy, and Overdose Prevention</a:t>
            </a:r>
            <a:endParaRPr lang="en-US" sz="48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96" name="Google Shape;96;p1"/>
          <p:cNvSpPr txBox="1">
            <a:spLocks noGrp="1"/>
          </p:cNvSpPr>
          <p:nvPr>
            <p:ph type="subTitle" idx="1"/>
          </p:nvPr>
        </p:nvSpPr>
        <p:spPr>
          <a:xfrm>
            <a:off x="1045028" y="3017522"/>
            <a:ext cx="9941319" cy="3124658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lvl="0"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ct val="86820"/>
            </a:pPr>
            <a:r>
              <a:rPr lang="en-US" b="1" dirty="0">
                <a:latin typeface="+mn-lt"/>
              </a:rPr>
              <a:t>Developed and Presented by:</a:t>
            </a:r>
          </a:p>
          <a:p>
            <a:pPr lvl="0"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ct val="86820"/>
            </a:pPr>
            <a:r>
              <a:rPr lang="en-US" b="1" dirty="0">
                <a:latin typeface="+mn-lt"/>
              </a:rPr>
              <a:t>Stephen Murray, MPH, NRP</a:t>
            </a:r>
            <a:endParaRPr lang="en-US" dirty="0">
              <a:latin typeface="+mn-lt"/>
            </a:endParaRPr>
          </a:p>
          <a:p>
            <a:pPr lvl="0"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ct val="100000"/>
            </a:pPr>
            <a:r>
              <a:rPr lang="en-US" dirty="0">
                <a:latin typeface="+mn-lt"/>
              </a:rPr>
              <a:t>Director, SafeSpot Overdose Hotline </a:t>
            </a:r>
          </a:p>
          <a:p>
            <a:pPr lvl="0"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ct val="100000"/>
            </a:pPr>
            <a:r>
              <a:rPr lang="en-US" dirty="0">
                <a:latin typeface="+mn-lt"/>
              </a:rPr>
              <a:t>Adjunct Clinical Assistant Professor, Boston University School of Public Health</a:t>
            </a:r>
          </a:p>
          <a:p>
            <a:pPr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ct val="100000"/>
            </a:pPr>
            <a:r>
              <a:rPr lang="en-US" dirty="0">
                <a:latin typeface="+mn-lt"/>
              </a:rPr>
              <a:t>Lieutenant, Northern Berkshire EMS (Retired)</a:t>
            </a:r>
          </a:p>
          <a:p>
            <a:pPr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ct val="100000"/>
            </a:pPr>
            <a:r>
              <a:rPr lang="en-US" dirty="0">
                <a:latin typeface="+mn-lt"/>
              </a:rPr>
              <a:t>Licensed Paramedic, Massachusetts</a:t>
            </a:r>
          </a:p>
          <a:p>
            <a:pPr marL="0" lvl="0" indent="-228600" algn="l"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endParaRPr lang="en-US" dirty="0">
              <a:latin typeface="+mn-lt"/>
            </a:endParaRPr>
          </a:p>
        </p:txBody>
      </p:sp>
      <p:cxnSp>
        <p:nvCxnSpPr>
          <p:cNvPr id="131" name="Straight Connector 130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85313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0"/>
          <p:cNvSpPr txBox="1"/>
          <p:nvPr/>
        </p:nvSpPr>
        <p:spPr>
          <a:xfrm>
            <a:off x="472400" y="-57502"/>
            <a:ext cx="11190011" cy="1505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Even caffeine can be lethal if not safely sourced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26" name="Google Shape;126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7434" y="1896558"/>
            <a:ext cx="6106296" cy="329603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8E79A48-BBFB-B697-63B7-B10716BBAC79}"/>
              </a:ext>
            </a:extLst>
          </p:cNvPr>
          <p:cNvSpPr txBox="1"/>
          <p:nvPr/>
        </p:nvSpPr>
        <p:spPr>
          <a:xfrm>
            <a:off x="257434" y="6217623"/>
            <a:ext cx="5622951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Source: https://www.livescience.com/caffeine-overdose-200-cups-of-coffee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0322F15-FEEC-3B4D-E61B-154716E2DEB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88888"/>
                </a:buClr>
                <a:buSzPts val="1200"/>
                <a:buFont typeface="Calibri"/>
                <a:buNone/>
                <a:tabLst/>
                <a:defRPr/>
              </a:pPr>
              <a:t>20</a:t>
            </a:fld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888888"/>
              </a:solidFill>
              <a:effectLst/>
              <a:uLnTx/>
              <a:uFillTx/>
              <a:sym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D07D66A-AEB9-84D5-63C5-ECA4422C0B0C}"/>
              </a:ext>
            </a:extLst>
          </p:cNvPr>
          <p:cNvSpPr txBox="1"/>
          <p:nvPr/>
        </p:nvSpPr>
        <p:spPr>
          <a:xfrm>
            <a:off x="7105135" y="1767016"/>
            <a:ext cx="458434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Personal trainer Tom Mansfield died in January 2021 after taking caffeine powder in Wales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Dad-of-two Mr. Mansfield tried to weigh a dose of the powder within a range of 60 milligrams to 300 milligrams using a scale that had a weighing range of 2g-5,000g, meaning he ended up consuming several grams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 coroner report found Mansfield had caffeine levels of 392 milligrams per liter of blood in his system - one cup of coffee generates an average of 2 to 4 milligrams of caffeine per liter of blood.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EE892D-969C-DCB5-FEF2-3DE9C0B306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7888" y="155381"/>
            <a:ext cx="9385200" cy="1218800"/>
          </a:xfrm>
        </p:spPr>
        <p:txBody>
          <a:bodyPr>
            <a:normAutofit fontScale="90000"/>
          </a:bodyPr>
          <a:lstStyle/>
          <a:p>
            <a:r>
              <a:rPr lang="en-US" dirty="0"/>
              <a:t>Even in recovery, we are all drug users – some of us just have the privilege of safety with the drugs we are using</a:t>
            </a:r>
          </a:p>
        </p:txBody>
      </p:sp>
      <p:pic>
        <p:nvPicPr>
          <p:cNvPr id="4" name="Picture 3" descr="A colorful sign with text&#10;&#10;AI-generated content may be incorrect.">
            <a:extLst>
              <a:ext uri="{FF2B5EF4-FFF2-40B4-BE49-F238E27FC236}">
                <a16:creationId xmlns:a16="http://schemas.microsoft.com/office/drawing/2014/main" id="{123C8411-9E64-366D-3B67-DBA5884268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1237" y="1283793"/>
            <a:ext cx="7591682" cy="5079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206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8B25BEB0-DFCD-4C92-9ABA-4A9E0B1391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12oz Gold Ripple Wall Coffee Cups - 500 ...">
            <a:extLst>
              <a:ext uri="{FF2B5EF4-FFF2-40B4-BE49-F238E27FC236}">
                <a16:creationId xmlns:a16="http://schemas.microsoft.com/office/drawing/2014/main" id="{21D05CE7-9CCA-A901-52C4-6EFD241C36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8811" y="855197"/>
            <a:ext cx="4854159" cy="4854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80886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9" descr="BOTTLED BEER | Menu | Cheddar&amp;#39;s Scratch Kitche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88862" y="1163313"/>
            <a:ext cx="4081925" cy="2525250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9"/>
          <p:cNvSpPr txBox="1">
            <a:spLocks noGrp="1"/>
          </p:cNvSpPr>
          <p:nvPr>
            <p:ph type="title"/>
          </p:nvPr>
        </p:nvSpPr>
        <p:spPr>
          <a:xfrm>
            <a:off x="451804" y="234139"/>
            <a:ext cx="9385200" cy="12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en-US" dirty="0"/>
              <a:t>People who use drugs are denied basic consumer protections – health vs safety</a:t>
            </a:r>
            <a:endParaRPr dirty="0"/>
          </a:p>
        </p:txBody>
      </p:sp>
      <p:pic>
        <p:nvPicPr>
          <p:cNvPr id="113" name="Google Shape;113;p9" descr="Strike at Bluefield, WV Coca Cola distribution center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15729" y="1500231"/>
            <a:ext cx="3321275" cy="2142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9" descr="Amazon.com: Doritos Flavored Tortilla Chips Variety Pack, 40 Count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595779" y="3688563"/>
            <a:ext cx="2672089" cy="26720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9" descr="Marlboro maker Philip Morris could stop selling cigarettes in UK - BBC News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5222" y="4076461"/>
            <a:ext cx="3170392" cy="17833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9" descr="Abbott FreeStyle Libre 2 iOS App Receives FDA Approval - JDRF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817258" y="95987"/>
            <a:ext cx="1688123" cy="12660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9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429825" y="4259175"/>
            <a:ext cx="3061750" cy="153087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2D43330-49C2-D544-DA9B-137A019A5CA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88888"/>
                </a:buClr>
                <a:buSzPts val="1200"/>
                <a:buFont typeface="Calibri"/>
                <a:buNone/>
                <a:tabLst/>
                <a:defRPr/>
              </a:pPr>
              <a:t>23</a:t>
            </a:fld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888888"/>
              </a:solidFill>
              <a:effectLst/>
              <a:uLnTx/>
              <a:uFillTx/>
              <a:sym typeface="Calibri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37004" y="3896571"/>
            <a:ext cx="2143125" cy="2143125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DBC6133C-0615-4CE4-9132-37E609A9BD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15263A6-9684-2456-CECC-89E53B230B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064" y="525982"/>
            <a:ext cx="4282983" cy="120036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There are no bad drugs or good drugs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69CC832-2974-4E8D-90ED-3E2941BA73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16533" y="1944913"/>
            <a:ext cx="402336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85C367-0820-2B2A-1A32-32C3AB573F2B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645066" y="2031101"/>
            <a:ext cx="4282984" cy="351194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/>
            <a:r>
              <a:rPr lang="en-US" sz="1800" dirty="0">
                <a:latin typeface="+mn-lt"/>
              </a:rPr>
              <a:t>The "good drug" vs. "bad drug" binary is harmful. It fuels stigma, moralization, and ineffective policies.</a:t>
            </a:r>
          </a:p>
          <a:p>
            <a:pPr marL="0"/>
            <a:r>
              <a:rPr lang="en-US" sz="1800" b="1" dirty="0">
                <a:latin typeface="+mn-lt"/>
              </a:rPr>
              <a:t>Many risks come from prohibition, not the substances themselves</a:t>
            </a:r>
            <a:r>
              <a:rPr lang="en-US" sz="1800" dirty="0">
                <a:latin typeface="+mn-lt"/>
              </a:rPr>
              <a:t>. A safer supply and regulation reduce harm more effectively than criminalization.</a:t>
            </a:r>
          </a:p>
          <a:p>
            <a:pPr marL="0"/>
            <a:r>
              <a:rPr lang="en-US" sz="1800" dirty="0">
                <a:latin typeface="+mn-lt"/>
              </a:rPr>
              <a:t>All substances have benefits and risks. The effects depend on context, dosage, and individual use.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5222F96-971A-4F90-B841-6BAB416C7A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225843" y="6053360"/>
            <a:ext cx="740664" cy="1541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8980754-6F4B-43C9-B9BE-127B6BED65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904923" y="215201"/>
            <a:ext cx="740664" cy="1183349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96793" y="354959"/>
            <a:ext cx="6184973" cy="59152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3B1E52-4583-2BFA-EC08-9634E07DF72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303"/>
          <a:stretch>
            <a:fillRect/>
          </a:stretch>
        </p:blipFill>
        <p:spPr>
          <a:xfrm>
            <a:off x="6131585" y="650494"/>
            <a:ext cx="5340324" cy="5324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3235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D8549CD-1DF2-44E1-221F-35910CADBF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E515519-CAC1-9C89-435C-3776950DBF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2CB49EB-4C80-5929-8BEB-A657E1C2E8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2A4A4D1-EB1C-49C7-2813-E581FF46EE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4995939-A020-2C44-3B3D-6AA7E3E11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293338"/>
            <a:ext cx="9144000" cy="32745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5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 came to this work as someone who identified as an “addict” – for many years I thought that all drug use terminated in addiction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478F6DF-64D0-453D-5D1A-6631DBF10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E48739-A30A-2C96-7C78-178C89D426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9224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E5F75DFC-C583-4F60-97DA-17D74288EC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1276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51C859-E151-1C70-ADE1-2125AC46CA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7455" y="525000"/>
            <a:ext cx="10237745" cy="1218800"/>
          </a:xfrm>
        </p:spPr>
        <p:txBody>
          <a:bodyPr/>
          <a:lstStyle/>
          <a:p>
            <a:r>
              <a:rPr lang="en-US" dirty="0"/>
              <a:t>Having a substance use disorder may be PROTECTIVE from overdose… and here is why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CC7F3A-B8A5-53D2-11F8-A11C95AB7F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77455" y="2090066"/>
            <a:ext cx="10237745" cy="4218369"/>
          </a:xfrm>
        </p:spPr>
        <p:txBody>
          <a:bodyPr>
            <a:normAutofit/>
          </a:bodyPr>
          <a:lstStyle/>
          <a:p>
            <a:r>
              <a:rPr lang="en-US" dirty="0"/>
              <a:t>Opioid Tolerance</a:t>
            </a:r>
          </a:p>
          <a:p>
            <a:r>
              <a:rPr lang="en-US" dirty="0"/>
              <a:t>Medications for opioid use disorder</a:t>
            </a:r>
          </a:p>
          <a:p>
            <a:r>
              <a:rPr lang="en-US" dirty="0"/>
              <a:t>Drug knowledge, established routines and safety techniques</a:t>
            </a:r>
          </a:p>
          <a:p>
            <a:r>
              <a:rPr lang="en-US" dirty="0"/>
              <a:t>More stable supply sourcing (better communication with supplier about potency)</a:t>
            </a:r>
          </a:p>
          <a:p>
            <a:r>
              <a:rPr lang="en-US" dirty="0"/>
              <a:t>Harm reduction access</a:t>
            </a:r>
          </a:p>
          <a:p>
            <a:r>
              <a:rPr lang="en-US" dirty="0"/>
              <a:t>Using with experienced friends (spotting)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55F087-1089-53C1-D474-D92F9E06D64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ea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88888"/>
                </a:buClr>
                <a:buSzPts val="1200"/>
                <a:buFont typeface="Calibri"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888888"/>
              </a:solidFill>
              <a:effectLst/>
              <a:uLnTx/>
              <a:uFillTx/>
              <a:ea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78100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934F1179-B481-4F9E-BCA3-AFB972070F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Triangle 15">
            <a:extLst>
              <a:ext uri="{FF2B5EF4-FFF2-40B4-BE49-F238E27FC236}">
                <a16:creationId xmlns:a16="http://schemas.microsoft.com/office/drawing/2014/main" id="{827DC2C4-B485-428A-BF4A-472D2967F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E04B5EB-F158-4507-90DD-BD23620C7C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E019FC-0D76-F416-25BE-DEF79DB326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5241" y="1008993"/>
            <a:ext cx="9231410" cy="354204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3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Over 90% of fatal overdoses in Massachusetts happen in a private residence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44E7A33-C87B-07A7-9C07-3483E30AF4B1}"/>
              </a:ext>
            </a:extLst>
          </p:cNvPr>
          <p:cNvSpPr txBox="1"/>
          <p:nvPr/>
        </p:nvSpPr>
        <p:spPr>
          <a:xfrm>
            <a:off x="1285241" y="4582814"/>
            <a:ext cx="7132335" cy="131265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R="0" lvl="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Source: State Unintentional Drug Overdose Reporting System (SUDORS) 2023</a:t>
            </a:r>
          </a:p>
        </p:txBody>
      </p:sp>
    </p:spTree>
    <p:extLst>
      <p:ext uri="{BB962C8B-B14F-4D97-AF65-F5344CB8AC3E}">
        <p14:creationId xmlns:p14="http://schemas.microsoft.com/office/powerpoint/2010/main" val="1795824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DCF72F19-1473-448C-AA14-0CB8AA374C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244AFDD-AD9B-FBD3-E598-2D0DFF0A1F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609" y="679731"/>
            <a:ext cx="4171994" cy="3736540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spcBef>
                <a:spcPct val="0"/>
              </a:spcBef>
            </a:pPr>
            <a:r>
              <a:rPr lang="en-US" sz="5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Naloxone does not prevent death from solitary drug use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C9379F-0473-332A-F56A-62257D9C9A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9609" y="4685288"/>
            <a:ext cx="4171994" cy="1035781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19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What happens when a person is alone and no one is there to push the plunger?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AF6A671-C637-4547-85F4-51B6D18813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416432" y="1"/>
            <a:ext cx="2446384" cy="5777808"/>
            <a:chOff x="329184" y="1"/>
            <a:chExt cx="524256" cy="5777808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C575CF26-3D3C-4C5A-A2B7-00432016EF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329184" y="5777809"/>
              <a:ext cx="521208" cy="0"/>
            </a:xfrm>
            <a:prstGeom prst="line">
              <a:avLst/>
            </a:prstGeom>
            <a:ln w="152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99413ED5-9ED4-4772-BCE4-2BCAE6B12E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184" y="1"/>
              <a:ext cx="524256" cy="553211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86598" y="269324"/>
            <a:ext cx="6116779" cy="620877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BCD0151-C627-7710-2399-8D4C945D8D0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24" r="2" b="2"/>
          <a:stretch>
            <a:fillRect/>
          </a:stretch>
        </p:blipFill>
        <p:spPr>
          <a:xfrm>
            <a:off x="5640572" y="557360"/>
            <a:ext cx="5608830" cy="5632704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3BB742-48ED-0C90-7518-E8B3B9BC8AB2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610600" y="649224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buClrTx/>
              <a:buSzTx/>
              <a:defRPr/>
            </a:pPr>
            <a:fld id="{00000000-1234-1234-1234-123412341234}" type="slidenum"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>
                <a:spcAft>
                  <a:spcPts val="600"/>
                </a:spcAft>
                <a:buClrTx/>
                <a:buSzTx/>
                <a:defRPr/>
              </a:pPr>
              <a:t>28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9732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b="1" kern="1200" dirty="0">
                <a:solidFill>
                  <a:srgbClr val="FFFFFF"/>
                </a:solidFill>
                <a:ea typeface="+mj-ea"/>
                <a:cs typeface="+mj-cs"/>
              </a:rPr>
              <a:t>Virtual Spotting via Hotline as a tool</a:t>
            </a:r>
          </a:p>
        </p:txBody>
      </p:sp>
      <p:pic>
        <p:nvPicPr>
          <p:cNvPr id="4" name="Picture 3" descr="A poster with purple and white text&#10;&#10;AI-generated content may be incorrect.">
            <a:extLst>
              <a:ext uri="{FF2B5EF4-FFF2-40B4-BE49-F238E27FC236}">
                <a16:creationId xmlns:a16="http://schemas.microsoft.com/office/drawing/2014/main" id="{8AAF5CB6-21CF-BE26-4C41-A0601B452F5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757" y="118819"/>
            <a:ext cx="5120640" cy="6628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3515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81EA652-8C6A-4E69-BEB9-170809474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5298780A-33B9-4EA2-8F67-DE68AD628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F488E8B-4E1E-4402-8935-D4E6C02615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A336EA-7741-9360-AC49-710D6B7072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5240" y="1050595"/>
            <a:ext cx="8074815" cy="1618489"/>
          </a:xfrm>
        </p:spPr>
        <p:txBody>
          <a:bodyPr anchor="ctr">
            <a:normAutofit/>
          </a:bodyPr>
          <a:lstStyle/>
          <a:p>
            <a:r>
              <a:rPr lang="en-US" sz="7200"/>
              <a:t>Disclaimer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A368F4-9E54-4F11-8FEA-C2B39B8C81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5240" y="2969469"/>
            <a:ext cx="8074815" cy="2800395"/>
          </a:xfrm>
        </p:spPr>
        <p:txBody>
          <a:bodyPr anchor="t">
            <a:normAutofit/>
          </a:bodyPr>
          <a:lstStyle/>
          <a:p>
            <a:r>
              <a:rPr lang="en-US" sz="2400"/>
              <a:t>The views expressed in this talk are my own, developed over years of lived experience with substance use and professional experience as a first responder and overdose program implementer. </a:t>
            </a:r>
            <a:r>
              <a:rPr lang="en-US" sz="2400" b="1"/>
              <a:t>They do not necessarily represent the views of the organizations I am affiliated with (including Boston Medical Center and Boston University).</a:t>
            </a:r>
          </a:p>
          <a:p>
            <a:endParaRPr lang="en-US" sz="24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02BB06-17F1-9806-D416-42908F614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83496" y="4892040"/>
            <a:ext cx="1673352" cy="100584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E5F75DFC-C583-4F60-97DA-17D74288ECD0}" type="slidenum">
              <a:rPr lang="en-US" sz="6600">
                <a:solidFill>
                  <a:srgbClr val="FFFFFF"/>
                </a:solidFill>
              </a:rPr>
              <a:pPr>
                <a:lnSpc>
                  <a:spcPct val="90000"/>
                </a:lnSpc>
                <a:spcAft>
                  <a:spcPts val="600"/>
                </a:spcAft>
              </a:pPr>
              <a:t>3</a:t>
            </a:fld>
            <a:endParaRPr lang="en-US" sz="66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08183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81EA652-8C6A-4E69-BEB9-170809474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5298780A-33B9-4EA2-8F67-DE68AD628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F488E8B-4E1E-4402-8935-D4E6C02615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240" y="1050595"/>
            <a:ext cx="8074815" cy="161848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What has the hotline taught me about working with people who use drugs?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85240" y="2969469"/>
            <a:ext cx="7291479" cy="2800395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r>
              <a:rPr lang="en-US" sz="2400" dirty="0">
                <a:latin typeface="+mn-lt"/>
              </a:rPr>
              <a:t>People are not used to being given safety without conditions</a:t>
            </a:r>
          </a:p>
          <a:p>
            <a:r>
              <a:rPr lang="en-US" sz="2400" dirty="0">
                <a:latin typeface="+mn-lt"/>
              </a:rPr>
              <a:t>Unconditional care gives them a sense of value</a:t>
            </a:r>
          </a:p>
          <a:p>
            <a:r>
              <a:rPr lang="en-US" sz="2400" dirty="0">
                <a:latin typeface="+mn-lt"/>
              </a:rPr>
              <a:t>Having value is the opposite of social disapproval </a:t>
            </a:r>
          </a:p>
          <a:p>
            <a:r>
              <a:rPr lang="en-US" sz="2400" dirty="0"/>
              <a:t>People call us in many different stages of use (recreational, binge, chaotic, experimental)</a:t>
            </a:r>
          </a:p>
          <a:p>
            <a:r>
              <a:rPr lang="en-US" sz="2400" dirty="0"/>
              <a:t>The more chaotic someone is the more likely they are to already have been exposed to treatment</a:t>
            </a:r>
          </a:p>
          <a:p>
            <a:r>
              <a:rPr lang="en-US" sz="2400" dirty="0"/>
              <a:t>Preliminary data suggests that the more chaotic a caller is, the lower their overdose risk</a:t>
            </a:r>
          </a:p>
          <a:p>
            <a:endParaRPr lang="en-US" sz="2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786582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18B1D9-3C1C-E7F3-EDB8-DA16F042EE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838" y="2545492"/>
            <a:ext cx="11462951" cy="2162432"/>
          </a:xfrm>
        </p:spPr>
        <p:txBody>
          <a:bodyPr>
            <a:normAutofit/>
          </a:bodyPr>
          <a:lstStyle/>
          <a:p>
            <a:r>
              <a:rPr lang="en-US" sz="6000" b="1" dirty="0"/>
              <a:t>People die when they have to hide.</a:t>
            </a:r>
            <a:endParaRPr lang="en-US" sz="6000" u="sng" dirty="0"/>
          </a:p>
        </p:txBody>
      </p:sp>
    </p:spTree>
    <p:extLst>
      <p:ext uri="{BB962C8B-B14F-4D97-AF65-F5344CB8AC3E}">
        <p14:creationId xmlns:p14="http://schemas.microsoft.com/office/powerpoint/2010/main" val="108955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BE98C12D-270B-9E91-6E3F-B12A82A0B1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F68F4F-1D79-823F-7E8A-03A6206759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838" y="2545492"/>
            <a:ext cx="11462951" cy="2162432"/>
          </a:xfrm>
        </p:spPr>
        <p:txBody>
          <a:bodyPr>
            <a:normAutofit/>
          </a:bodyPr>
          <a:lstStyle/>
          <a:p>
            <a:r>
              <a:rPr lang="en-US" sz="6000" b="1" dirty="0"/>
              <a:t>To anyone here who is still actively using…</a:t>
            </a:r>
            <a:endParaRPr lang="en-US" sz="6000" u="sng" dirty="0"/>
          </a:p>
        </p:txBody>
      </p:sp>
    </p:spTree>
    <p:extLst>
      <p:ext uri="{BB962C8B-B14F-4D97-AF65-F5344CB8AC3E}">
        <p14:creationId xmlns:p14="http://schemas.microsoft.com/office/powerpoint/2010/main" val="1549987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A8D5B74A-D2C3-4CA7-5803-8A23C8B437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5D203D-5F33-321C-CFE6-06B6A3DF35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2438" y="1521025"/>
            <a:ext cx="11462951" cy="2162432"/>
          </a:xfrm>
        </p:spPr>
        <p:txBody>
          <a:bodyPr>
            <a:normAutofit fontScale="90000"/>
          </a:bodyPr>
          <a:lstStyle/>
          <a:p>
            <a:r>
              <a:rPr lang="en-US" sz="6000" b="1" dirty="0"/>
              <a:t>When someone walks into your meeting, your group, or your life…</a:t>
            </a:r>
            <a:br>
              <a:rPr lang="en-US" sz="6000" b="1" dirty="0"/>
            </a:br>
            <a:br>
              <a:rPr lang="en-US" sz="6000" b="1" dirty="0"/>
            </a:br>
            <a:r>
              <a:rPr lang="en-US" sz="6000" b="1" dirty="0"/>
              <a:t>…are you someone they don’t have to hide from?</a:t>
            </a:r>
            <a:endParaRPr lang="en-US" sz="6000" u="sng" dirty="0"/>
          </a:p>
        </p:txBody>
      </p:sp>
    </p:spTree>
    <p:extLst>
      <p:ext uri="{BB962C8B-B14F-4D97-AF65-F5344CB8AC3E}">
        <p14:creationId xmlns:p14="http://schemas.microsoft.com/office/powerpoint/2010/main" val="3237293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49F65C53-2A3A-1B00-1A85-D0584D662E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531717-FD72-06EC-7C04-014ABC3C4E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2438" y="1521025"/>
            <a:ext cx="11462951" cy="2162432"/>
          </a:xfrm>
        </p:spPr>
        <p:txBody>
          <a:bodyPr>
            <a:normAutofit/>
          </a:bodyPr>
          <a:lstStyle/>
          <a:p>
            <a:r>
              <a:rPr lang="en-US" sz="6000" b="1" dirty="0"/>
              <a:t>According to a 2024 survey by RAND…</a:t>
            </a:r>
            <a:endParaRPr lang="en-US" sz="6000" u="sng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F5AEE7F-1221-432A-A0C7-317EB83EB9DB}"/>
              </a:ext>
            </a:extLst>
          </p:cNvPr>
          <p:cNvSpPr txBox="1"/>
          <p:nvPr/>
        </p:nvSpPr>
        <p:spPr>
          <a:xfrm>
            <a:off x="3640666" y="3520702"/>
            <a:ext cx="9007389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b="1" dirty="0"/>
              <a:t>nearly </a:t>
            </a:r>
            <a:r>
              <a:rPr lang="en-US" sz="6000" b="1" u="sng" dirty="0"/>
              <a:t>half</a:t>
            </a:r>
            <a:r>
              <a:rPr lang="en-US" sz="6000" b="1" dirty="0"/>
              <a:t> of Americans know someone who has died from an overdose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824947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0BB0A64E-D52E-08A5-7668-6F9DDEA404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ree Raised Hands Gathering Image - Crowd, Participation ...">
            <a:extLst>
              <a:ext uri="{FF2B5EF4-FFF2-40B4-BE49-F238E27FC236}">
                <a16:creationId xmlns:a16="http://schemas.microsoft.com/office/drawing/2014/main" id="{3150D33A-1075-36A7-E565-B28BC61FB9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9333" y="381000"/>
            <a:ext cx="6273800" cy="627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531507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2F2C4AA3-4BFA-306C-BDF9-61EA58ACAE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3DB3D6-66E4-3632-E987-65C015A12F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839" y="498046"/>
            <a:ext cx="3725562" cy="2846288"/>
          </a:xfrm>
        </p:spPr>
        <p:txBody>
          <a:bodyPr>
            <a:normAutofit/>
          </a:bodyPr>
          <a:lstStyle/>
          <a:p>
            <a:r>
              <a:rPr lang="en-US" sz="6000" b="1" dirty="0"/>
              <a:t>Step up</a:t>
            </a:r>
            <a:br>
              <a:rPr lang="en-US" sz="6000" b="1" dirty="0"/>
            </a:br>
            <a:endParaRPr lang="en-US" sz="6000" u="sng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5623030-DB76-B54D-8D49-1EFDBDE61415}"/>
              </a:ext>
            </a:extLst>
          </p:cNvPr>
          <p:cNvSpPr txBox="1">
            <a:spLocks/>
          </p:cNvSpPr>
          <p:nvPr/>
        </p:nvSpPr>
        <p:spPr>
          <a:xfrm>
            <a:off x="3733573" y="1861179"/>
            <a:ext cx="3725562" cy="2846288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rmAutofit/>
          </a:bodyPr>
          <a:lstStyle>
            <a:lvl1pPr lvl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br>
              <a:rPr lang="en-US" sz="6000" b="1" dirty="0"/>
            </a:br>
            <a:r>
              <a:rPr lang="en-US" sz="6000" b="1" dirty="0"/>
              <a:t>Speak up</a:t>
            </a:r>
            <a:br>
              <a:rPr lang="en-US" sz="6000" b="1" dirty="0"/>
            </a:br>
            <a:endParaRPr lang="en-US" sz="6000" u="sng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E1837D2-40B5-8BFF-6A06-32D1732A61B8}"/>
              </a:ext>
            </a:extLst>
          </p:cNvPr>
          <p:cNvSpPr txBox="1">
            <a:spLocks/>
          </p:cNvSpPr>
          <p:nvPr/>
        </p:nvSpPr>
        <p:spPr>
          <a:xfrm>
            <a:off x="8136239" y="3344334"/>
            <a:ext cx="3725562" cy="2846288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rmAutofit/>
          </a:bodyPr>
          <a:lstStyle>
            <a:lvl1pPr lvl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 lang="en-US" sz="6000" b="1" dirty="0"/>
          </a:p>
          <a:p>
            <a:endParaRPr lang="en-US" sz="6000" b="1" dirty="0"/>
          </a:p>
          <a:p>
            <a:r>
              <a:rPr lang="en-US" sz="6000" b="1" dirty="0"/>
              <a:t>Stand up</a:t>
            </a:r>
            <a:endParaRPr lang="en-US" sz="6000" u="sng" dirty="0"/>
          </a:p>
        </p:txBody>
      </p:sp>
    </p:spTree>
    <p:extLst>
      <p:ext uri="{BB962C8B-B14F-4D97-AF65-F5344CB8AC3E}">
        <p14:creationId xmlns:p14="http://schemas.microsoft.com/office/powerpoint/2010/main" val="2845474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FF9D6EA2-4105-CF5D-BDEE-ED4EF30B00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98B10A-9CB6-D1B1-0D74-38ABBE113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6741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sz="6600" b="1" dirty="0"/>
              <a:t>We are safer together.</a:t>
            </a:r>
            <a:endParaRPr lang="en-US" sz="6600" u="sng" dirty="0"/>
          </a:p>
        </p:txBody>
      </p:sp>
      <p:pic>
        <p:nvPicPr>
          <p:cNvPr id="4" name="Picture 3" descr="Hands holding each other's wrists and interlinked to form a circle">
            <a:extLst>
              <a:ext uri="{FF2B5EF4-FFF2-40B4-BE49-F238E27FC236}">
                <a16:creationId xmlns:a16="http://schemas.microsoft.com/office/drawing/2014/main" id="{87D806B2-318A-3413-A074-9E7D5FA3A3A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960" b="34048"/>
          <a:stretch>
            <a:fillRect/>
          </a:stretch>
        </p:blipFill>
        <p:spPr>
          <a:xfrm>
            <a:off x="838200" y="1825625"/>
            <a:ext cx="10515600" cy="43513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640126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47942995-B07F-4636-9A06-C6A104B260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907AAE-B2C0-3ED9-0167-FC60C9E263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3810" y="2960716"/>
            <a:ext cx="4036334" cy="23876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Connect with me on LinkedIn</a:t>
            </a:r>
            <a:br>
              <a:rPr lang="en-US" sz="3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3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		</a:t>
            </a:r>
            <a:br>
              <a:rPr lang="en-US" sz="3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38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984992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B81933D1-5615-42C7-9C0B-4EB7105CC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391886"/>
            <a:ext cx="6009366" cy="60170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qr code with a white background&#10;&#10;AI-generated content may be incorrect.">
            <a:extLst>
              <a:ext uri="{FF2B5EF4-FFF2-40B4-BE49-F238E27FC236}">
                <a16:creationId xmlns:a16="http://schemas.microsoft.com/office/drawing/2014/main" id="{CEC40AA0-8240-2E62-5F0D-67ADD9D5C4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7597" y="666728"/>
            <a:ext cx="5465791" cy="5465791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7309BF7-A7C7-55BF-5B0E-46B619F6F2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92240"/>
            <a:ext cx="1871749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R="0" lvl="0" indent="0" fontAlgn="auto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E5F75DFC-C583-4F60-97DA-17D74288ECD0}" type="slidenum">
              <a:rPr kumimoji="0" lang="en-US" b="0" i="0" u="none" strike="noStrike" cap="none" spc="0" normalizeH="0" baseline="0" noProof="0" smtClean="0">
                <a:ln>
                  <a:noFill/>
                </a:ln>
                <a:effectLst/>
                <a:uLnTx/>
                <a:uFillTx/>
                <a:latin typeface="+mn-lt"/>
              </a:rPr>
              <a:pPr marR="0" lvl="0" indent="0" fontAlgn="auto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b="0" i="0" u="none" strike="noStrike" cap="none" spc="0" normalizeH="0" baseline="0" noProof="0">
              <a:ln>
                <a:noFill/>
              </a:ln>
              <a:effectLst/>
              <a:uLnTx/>
              <a:uFillTx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27935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D25F302-27C5-414F-97F8-6EA0A6C028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830A36F8-48C2-4842-A87B-8CE8DF4E7F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F451A30-466B-4996-9BA5-CD6ABCC6D5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E793B5-694B-F13F-6A50-632B04C793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1992" y="711629"/>
            <a:ext cx="9984615" cy="1597228"/>
          </a:xfrm>
        </p:spPr>
        <p:txBody>
          <a:bodyPr>
            <a:normAutofit/>
          </a:bodyPr>
          <a:lstStyle/>
          <a:p>
            <a:r>
              <a:rPr lang="en-US" sz="7200" dirty="0">
                <a:cs typeface="Calibri" panose="020F0502020204030204" pitchFamily="34" charset="0"/>
              </a:rPr>
              <a:t>Disclosures</a:t>
            </a:r>
          </a:p>
        </p:txBody>
      </p:sp>
      <p:pic>
        <p:nvPicPr>
          <p:cNvPr id="5" name="Picture 2" descr="BMC overdose researcher Stephen Murray was frustrated last year when the RMV turned down his request for a vanity license plate reading &quot;NARCAN.&quot; He ultimately got the registry to reverse the decision, a small victory on his mission to remove the stigma around the life-saving drug.">
            <a:extLst>
              <a:ext uri="{FF2B5EF4-FFF2-40B4-BE49-F238E27FC236}">
                <a16:creationId xmlns:a16="http://schemas.microsoft.com/office/drawing/2014/main" id="{F49334AE-573D-17C6-D5D6-ABD168B18D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35"/>
          <a:stretch>
            <a:fillRect/>
          </a:stretch>
        </p:blipFill>
        <p:spPr bwMode="auto">
          <a:xfrm>
            <a:off x="1123357" y="3018327"/>
            <a:ext cx="3533985" cy="2728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B48C7C-B5FD-A729-FD53-CA5F20D7C2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5260" y="2397211"/>
            <a:ext cx="5198556" cy="3329265"/>
          </a:xfrm>
        </p:spPr>
        <p:txBody>
          <a:bodyPr anchor="t">
            <a:normAutofit/>
          </a:bodyPr>
          <a:lstStyle/>
          <a:p>
            <a:r>
              <a:rPr lang="en-US" b="1" dirty="0">
                <a:cs typeface="Calibri" panose="020F0502020204030204" pitchFamily="34" charset="0"/>
              </a:rPr>
              <a:t>I have no financial disclosures or relationships with any ineligible companies</a:t>
            </a:r>
          </a:p>
          <a:p>
            <a:r>
              <a:rPr lang="en-US" dirty="0">
                <a:cs typeface="Calibri" panose="020F0502020204030204" pitchFamily="34" charset="0"/>
              </a:rPr>
              <a:t>I do, however, have a vanity plate that I pay the fees for </a:t>
            </a:r>
            <a:r>
              <a:rPr lang="en-US" b="1" dirty="0">
                <a:cs typeface="Calibri" panose="020F0502020204030204" pitchFamily="34" charset="0"/>
              </a:rPr>
              <a:t>and do not receive any compensation from the manufacturer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3ECE11-CA72-36A7-56D9-E0EDB0D99C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83496" y="4892040"/>
            <a:ext cx="1673352" cy="1005840"/>
          </a:xfrm>
        </p:spPr>
        <p:txBody>
          <a:bodyPr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E5F75DFC-C583-4F60-97DA-17D74288ECD0}" type="slidenum"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  <a:sym typeface="Arial"/>
              </a:rPr>
              <a:pPr marL="0" marR="0" lvl="0" indent="0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6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92237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B51F6560-D61C-400F-B71A-3FDEBF451B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F938B951-7EFC-40A2-B198-E73D39DFB3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92E4506E-6A0E-49A0-BC31-8CADBFF3EC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EEED4D51-65BF-4AEE-B596-7CB61A70B9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accent4">
                <a:lumMod val="75000"/>
                <a:alpha val="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550863" y="366639"/>
            <a:ext cx="11090274" cy="176696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7200" b="1" dirty="0">
                <a:latin typeface="+mj-lt"/>
                <a:ea typeface="+mj-ea"/>
                <a:cs typeface="+mj-cs"/>
              </a:rPr>
              <a:t>This is my brain on drugs…</a:t>
            </a:r>
          </a:p>
        </p:txBody>
      </p:sp>
      <p:pic>
        <p:nvPicPr>
          <p:cNvPr id="8" name="Picture 7" descr="A newspaper article with a person's face&#10;&#10;AI-generated content may be incorrect.">
            <a:extLst>
              <a:ext uri="{FF2B5EF4-FFF2-40B4-BE49-F238E27FC236}">
                <a16:creationId xmlns:a16="http://schemas.microsoft.com/office/drawing/2014/main" id="{DB0A0864-4CDE-24DA-4971-DA82BC5A8AD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62" y="2205216"/>
            <a:ext cx="7561262" cy="4101984"/>
          </a:xfrm>
          <a:prstGeom prst="rect">
            <a:avLst/>
          </a:prstGeom>
          <a:effectLst>
            <a:outerShdw blurRad="508000" dist="101600" dir="5400000" algn="tl" rotWithShape="0">
              <a:prstClr val="black">
                <a:alpha val="10000"/>
              </a:prstClr>
            </a:outerShdw>
          </a:effec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70F867-05AA-043E-DDA4-626A5912B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rot="5400000">
            <a:off x="9033635" y="3148837"/>
            <a:ext cx="5768976" cy="5508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Aft>
                <a:spcPts val="600"/>
              </a:spcAft>
            </a:pPr>
            <a:fld id="{E5F75DFC-C583-4F60-97DA-17D74288ECD0}" type="slidenum">
              <a:rPr lang="en-US" sz="1000">
                <a:latin typeface="+mn-lt"/>
              </a:rPr>
              <a:pPr algn="ctr">
                <a:spcAft>
                  <a:spcPts val="600"/>
                </a:spcAft>
              </a:pPr>
              <a:t>5</a:t>
            </a:fld>
            <a:endParaRPr lang="en-US" sz="1000">
              <a:latin typeface="+mn-lt"/>
            </a:endParaRPr>
          </a:p>
        </p:txBody>
      </p:sp>
      <p:pic>
        <p:nvPicPr>
          <p:cNvPr id="6" name="Picture 5" descr="A person in a suit and tie&#10;&#10;AI-generated content may be incorrect.">
            <a:extLst>
              <a:ext uri="{FF2B5EF4-FFF2-40B4-BE49-F238E27FC236}">
                <a16:creationId xmlns:a16="http://schemas.microsoft.com/office/drawing/2014/main" id="{025B61EA-69DF-C54C-6883-E155540CF2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2125" y="2133601"/>
            <a:ext cx="2723273" cy="4173599"/>
          </a:xfrm>
          <a:prstGeom prst="rect">
            <a:avLst/>
          </a:prstGeom>
          <a:effectLst>
            <a:outerShdw blurRad="508000" dist="101600" dir="5400000" algn="tl" rotWithShape="0">
              <a:prstClr val="black">
                <a:alpha val="1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054227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Ref idx="1001">
        <a:schemeClr val="bg1"/>
      </p:bgRef>
    </p:bg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No photo description available.">
            <a:extLst>
              <a:ext uri="{FF2B5EF4-FFF2-40B4-BE49-F238E27FC236}">
                <a16:creationId xmlns:a16="http://schemas.microsoft.com/office/drawing/2014/main" id="{E021FF17-2E8B-5198-C894-09B366CF13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02" r="23401" b="-1"/>
          <a:stretch/>
        </p:blipFill>
        <p:spPr bwMode="auto">
          <a:xfrm>
            <a:off x="7381653" y="10"/>
            <a:ext cx="4810347" cy="6857990"/>
          </a:xfrm>
          <a:custGeom>
            <a:avLst/>
            <a:gdLst/>
            <a:ahLst/>
            <a:cxnLst/>
            <a:rect l="l" t="t" r="r" b="b"/>
            <a:pathLst>
              <a:path w="4817171" h="6858000">
                <a:moveTo>
                  <a:pt x="22751" y="0"/>
                </a:moveTo>
                <a:lnTo>
                  <a:pt x="4817171" y="0"/>
                </a:lnTo>
                <a:lnTo>
                  <a:pt x="4817171" y="6858000"/>
                </a:lnTo>
                <a:lnTo>
                  <a:pt x="0" y="6858000"/>
                </a:lnTo>
                <a:lnTo>
                  <a:pt x="6679" y="6845555"/>
                </a:lnTo>
                <a:cubicBezTo>
                  <a:pt x="496584" y="5886487"/>
                  <a:pt x="786702" y="4695963"/>
                  <a:pt x="786702" y="3406233"/>
                </a:cubicBezTo>
                <a:cubicBezTo>
                  <a:pt x="786702" y="2215714"/>
                  <a:pt x="539501" y="1109724"/>
                  <a:pt x="116147" y="192283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No photo description available.">
            <a:extLst>
              <a:ext uri="{FF2B5EF4-FFF2-40B4-BE49-F238E27FC236}">
                <a16:creationId xmlns:a16="http://schemas.microsoft.com/office/drawing/2014/main" id="{365D3B41-9FFB-F200-0F95-0F7B2AC4BB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0" b="1"/>
          <a:stretch/>
        </p:blipFill>
        <p:spPr bwMode="auto">
          <a:xfrm>
            <a:off x="3136389" y="10"/>
            <a:ext cx="4979304" cy="3401558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No photo description available.">
            <a:extLst>
              <a:ext uri="{FF2B5EF4-FFF2-40B4-BE49-F238E27FC236}">
                <a16:creationId xmlns:a16="http://schemas.microsoft.com/office/drawing/2014/main" id="{4A6DDD79-B1A3-3D4B-1AA5-12B0762E95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" b="5004"/>
          <a:stretch/>
        </p:blipFill>
        <p:spPr bwMode="auto">
          <a:xfrm>
            <a:off x="3190214" y="3429000"/>
            <a:ext cx="4925479" cy="3401568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30071" y="2454878"/>
            <a:ext cx="3370313" cy="39227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152390" marR="0" lvl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I’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 a multiple overdose survivor of both opioids and stimulants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FE8DF2-2F04-700B-C364-1A0DA4E3D1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9686" y="525000"/>
            <a:ext cx="10225514" cy="1218800"/>
          </a:xfrm>
        </p:spPr>
        <p:txBody>
          <a:bodyPr/>
          <a:lstStyle/>
          <a:p>
            <a:r>
              <a:rPr lang="en-US" dirty="0"/>
              <a:t>I struggled with treatment – it contradicted many of my </a:t>
            </a:r>
            <a:r>
              <a:rPr lang="en-US" b="1" dirty="0"/>
              <a:t>values and family’s culture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ACEF0F70-CC38-B13B-280F-782C6DEA5AC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025237" y="2751880"/>
            <a:ext cx="9282546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742950" lvl="1" indent="-28575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Calibri" panose="020F0502020204030204" pitchFamily="34" charset="0"/>
              </a:rPr>
              <a:t>Told I was an “addict”—this became my 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Calibri" panose="020F0502020204030204" pitchFamily="34" charset="0"/>
              </a:rPr>
              <a:t>identity </a:t>
            </a:r>
          </a:p>
          <a:p>
            <a:pPr marL="742950" lvl="1" indent="-28575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Calibri" panose="020F0502020204030204" pitchFamily="34" charset="0"/>
              </a:rPr>
              <a:t>Addiction defined as a 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Calibri" panose="020F0502020204030204" pitchFamily="34" charset="0"/>
              </a:rPr>
              <a:t>chronic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Calibri" panose="020F0502020204030204" pitchFamily="34" charset="0"/>
              </a:rPr>
              <a:t>, relapsing brain disorder </a:t>
            </a:r>
          </a:p>
          <a:p>
            <a:pPr marL="742950" lvl="1" indent="-28575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Calibri" panose="020F0502020204030204" pitchFamily="34" charset="0"/>
              </a:rPr>
              <a:t>Told “addicts” were 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Calibri" panose="020F0502020204030204" pitchFamily="34" charset="0"/>
              </a:rPr>
              <a:t>morally flawed </a:t>
            </a:r>
          </a:p>
          <a:p>
            <a:pPr marL="742950" lvl="1" indent="-28575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Calibri" panose="020F0502020204030204" pitchFamily="34" charset="0"/>
              </a:rPr>
              <a:t>No medication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Calibri" panose="020F0502020204030204" pitchFamily="34" charset="0"/>
              </a:rPr>
              <a:t> for addiction</a:t>
            </a:r>
          </a:p>
          <a:p>
            <a:pPr marL="742950" lvl="1" indent="-28575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Calibri" panose="020F0502020204030204" pitchFamily="34" charset="0"/>
              </a:rPr>
              <a:t>Mental health issues (depression, anxiety) could be medicated</a:t>
            </a:r>
            <a:r>
              <a:rPr lang="en-US" altLang="en-US" dirty="0">
                <a:cs typeface="Calibri" panose="020F0502020204030204" pitchFamily="34" charset="0"/>
              </a:rPr>
              <a:t>  until they took us to an off campus NA meeting…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Calibri" panose="020F0502020204030204" pitchFamily="34" charset="0"/>
            </a:endParaRPr>
          </a:p>
          <a:p>
            <a:pPr marL="742950" lvl="1" indent="-28575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Calibri" panose="020F0502020204030204" pitchFamily="34" charset="0"/>
              </a:rPr>
              <a:t>The solution was meetings </a:t>
            </a:r>
          </a:p>
          <a:p>
            <a:pPr marL="742950" lvl="1" indent="-28575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en-US" altLang="en-US" dirty="0">
                <a:cs typeface="Calibri" panose="020F0502020204030204" pitchFamily="34" charset="0"/>
              </a:rPr>
              <a:t>R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Calibri" panose="020F0502020204030204" pitchFamily="34" charset="0"/>
              </a:rPr>
              <a:t>equired to “surrender to a Higher Power”</a:t>
            </a: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Calibri" panose="020F050202020403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1F2B5E-7E4A-0F72-20E8-E74EF0128B1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90674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529D98E-1DE5-D9ED-6D76-A8CABECD963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9091" b="23391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257363FD-7E77-4145-9483-331A807AD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6802" cy="6858000"/>
          </a:xfrm>
          <a:prstGeom prst="rect">
            <a:avLst/>
          </a:prstGeom>
          <a:gradFill flip="none" rotWithShape="1">
            <a:gsLst>
              <a:gs pos="28000">
                <a:schemeClr val="bg2">
                  <a:alpha val="84000"/>
                </a:schemeClr>
              </a:gs>
              <a:gs pos="74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2CDC21-DA57-D514-B457-099D107FED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/>
              <a:t>My recovery pathway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1ECE12-94A8-B183-62A4-4E9908315C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00000000-1234-1234-1234-123412341234}" type="slidenum">
              <a:rPr lang="en-US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8</a:t>
            </a:fld>
            <a:endParaRPr 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aphicFrame>
        <p:nvGraphicFramePr>
          <p:cNvPr id="6" name="Text Placeholder 2">
            <a:extLst>
              <a:ext uri="{FF2B5EF4-FFF2-40B4-BE49-F238E27FC236}">
                <a16:creationId xmlns:a16="http://schemas.microsoft.com/office/drawing/2014/main" id="{88A933A7-9B2A-7EF2-30E6-618BB408B99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71832939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1352693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Rectangle 2054">
            <a:extLst>
              <a:ext uri="{FF2B5EF4-FFF2-40B4-BE49-F238E27FC236}">
                <a16:creationId xmlns:a16="http://schemas.microsoft.com/office/drawing/2014/main" id="{C5E6CFF1-2F42-4E10-9A97-F116F46F53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No photo description available."/>
          <p:cNvPicPr>
            <a:picLocks noChangeAspect="1" noChangeArrowheads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23" b="6391"/>
          <a:stretch>
            <a:fillRect/>
          </a:stretch>
        </p:blipFill>
        <p:spPr bwMode="auto">
          <a:xfrm>
            <a:off x="20" y="1"/>
            <a:ext cx="1219198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065862"/>
            <a:ext cx="4023361" cy="4726276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r">
              <a:spcBef>
                <a:spcPct val="0"/>
              </a:spcBef>
            </a:pPr>
            <a:r>
              <a:rPr lang="en-US" sz="4800" dirty="0">
                <a:ln w="22225">
                  <a:solidFill>
                    <a:srgbClr val="FFFFFF"/>
                  </a:solidFill>
                </a:ln>
                <a:noFill/>
                <a:latin typeface="+mj-lt"/>
              </a:rPr>
              <a:t>After doing the “treatment” routine for about 8 months, </a:t>
            </a:r>
            <a:br>
              <a:rPr lang="en-US" sz="4800" dirty="0">
                <a:ln w="22225">
                  <a:solidFill>
                    <a:srgbClr val="FFFFFF"/>
                  </a:solidFill>
                </a:ln>
                <a:noFill/>
                <a:latin typeface="+mj-lt"/>
              </a:rPr>
            </a:br>
            <a:r>
              <a:rPr lang="en-US" sz="4800" dirty="0">
                <a:ln w="22225">
                  <a:solidFill>
                    <a:srgbClr val="FFFFFF"/>
                  </a:solidFill>
                </a:ln>
                <a:noFill/>
                <a:latin typeface="+mj-lt"/>
              </a:rPr>
              <a:t>I went rogue</a:t>
            </a:r>
          </a:p>
        </p:txBody>
      </p:sp>
      <p:cxnSp>
        <p:nvCxnSpPr>
          <p:cNvPr id="2057" name="Straight Connector 2056">
            <a:extLst>
              <a:ext uri="{FF2B5EF4-FFF2-40B4-BE49-F238E27FC236}">
                <a16:creationId xmlns:a16="http://schemas.microsoft.com/office/drawing/2014/main" id="{96A8629B-8289-498B-939B-1CA0C10618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212899" y="2286000"/>
            <a:ext cx="0" cy="22860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14467" y="1062579"/>
            <a:ext cx="4028997" cy="472627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  <a:latin typeface="+mn-lt"/>
              </a:rPr>
              <a:t>I was ready to move on</a:t>
            </a:r>
          </a:p>
          <a:p>
            <a:pPr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  <a:latin typeface="+mn-lt"/>
              </a:rPr>
              <a:t>Continued therapy</a:t>
            </a:r>
          </a:p>
          <a:p>
            <a:pPr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  <a:latin typeface="+mn-lt"/>
              </a:rPr>
              <a:t>Got a job</a:t>
            </a:r>
          </a:p>
          <a:p>
            <a:pPr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  <a:latin typeface="+mn-lt"/>
              </a:rPr>
              <a:t>Got a girlfriend</a:t>
            </a:r>
          </a:p>
          <a:p>
            <a:pPr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  <a:latin typeface="+mn-lt"/>
              </a:rPr>
              <a:t>Moved into an apartment</a:t>
            </a:r>
          </a:p>
          <a:p>
            <a:pPr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  <a:latin typeface="+mn-lt"/>
              </a:rPr>
              <a:t>Stayed abstinent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>
          <a:xfrm>
            <a:off x="10453254" y="6356350"/>
            <a:ext cx="900545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buClrTx/>
              <a:buSzTx/>
              <a:defRPr/>
            </a:pPr>
            <a:fld id="{00000000-1234-1234-1234-123412341234}" type="slidenum">
              <a:rPr lang="en-US">
                <a:solidFill>
                  <a:srgbClr val="FFFFFF"/>
                </a:solidFill>
                <a:latin typeface="Calibri" panose="020F0502020204030204"/>
                <a:ea typeface="+mn-ea"/>
                <a:cs typeface="+mn-cs"/>
                <a:sym typeface="Calibri"/>
              </a:rPr>
              <a:pPr>
                <a:spcAft>
                  <a:spcPts val="600"/>
                </a:spcAft>
                <a:buClrTx/>
                <a:buSzTx/>
                <a:defRPr/>
              </a:pPr>
              <a:t>9</a:t>
            </a:fld>
            <a:endParaRPr lang="en-US">
              <a:solidFill>
                <a:srgbClr val="FFFFFF"/>
              </a:solidFill>
              <a:latin typeface="Calibri" panose="020F0502020204030204"/>
              <a:ea typeface="+mn-ea"/>
              <a:cs typeface="+mn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435425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5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35404</TotalTime>
  <Words>1238</Words>
  <Application>Microsoft Office PowerPoint</Application>
  <PresentationFormat>Widescreen</PresentationFormat>
  <Paragraphs>125</Paragraphs>
  <Slides>38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38</vt:i4>
      </vt:variant>
    </vt:vector>
  </HeadingPairs>
  <TitlesOfParts>
    <vt:vector size="47" baseType="lpstr">
      <vt:lpstr>Arial</vt:lpstr>
      <vt:lpstr>Calibri</vt:lpstr>
      <vt:lpstr>Times New Roman</vt:lpstr>
      <vt:lpstr>Office Theme</vt:lpstr>
      <vt:lpstr>3_Office Theme</vt:lpstr>
      <vt:lpstr>5_Office Theme</vt:lpstr>
      <vt:lpstr>10_Office Theme</vt:lpstr>
      <vt:lpstr>4_Office Theme</vt:lpstr>
      <vt:lpstr>2_Office Theme</vt:lpstr>
      <vt:lpstr>PowerPoint Presentation</vt:lpstr>
      <vt:lpstr>Recovery Without Conditions: Safety, Autonomy, and Overdose Prevention</vt:lpstr>
      <vt:lpstr>Disclaimer</vt:lpstr>
      <vt:lpstr>Disclosures</vt:lpstr>
      <vt:lpstr>PowerPoint Presentation</vt:lpstr>
      <vt:lpstr>PowerPoint Presentation</vt:lpstr>
      <vt:lpstr>I struggled with treatment – it contradicted many of my values and family’s culture</vt:lpstr>
      <vt:lpstr>My recovery pathway</vt:lpstr>
      <vt:lpstr>After doing the “treatment” routine for about 8 months,  I went rogue</vt:lpstr>
      <vt:lpstr>PowerPoint Presentation</vt:lpstr>
      <vt:lpstr>643</vt:lpstr>
      <vt:lpstr>What my return to use taught me</vt:lpstr>
      <vt:lpstr>No one in my life knew about that…they did think I returned to use other times when I didn’t</vt:lpstr>
      <vt:lpstr>The stigmatization of use impacts our ability to safely share what we are going through</vt:lpstr>
      <vt:lpstr>Why does this matter?</vt:lpstr>
      <vt:lpstr>Drug use is logical…</vt:lpstr>
      <vt:lpstr>PowerPoint Presentation</vt:lpstr>
      <vt:lpstr>PowerPoint Presentation</vt:lpstr>
      <vt:lpstr>PowerPoint Presentation</vt:lpstr>
      <vt:lpstr>PowerPoint Presentation</vt:lpstr>
      <vt:lpstr>Even in recovery, we are all drug users – some of us just have the privilege of safety with the drugs we are using</vt:lpstr>
      <vt:lpstr>PowerPoint Presentation</vt:lpstr>
      <vt:lpstr>People who use drugs are denied basic consumer protections – health vs safety</vt:lpstr>
      <vt:lpstr>There are no bad drugs or good drugs</vt:lpstr>
      <vt:lpstr>I came to this work as someone who identified as an “addict” – for many years I thought that all drug use terminated in addiction</vt:lpstr>
      <vt:lpstr>Having a substance use disorder may be PROTECTIVE from overdose… and here is why</vt:lpstr>
      <vt:lpstr>Over 90% of fatal overdoses in Massachusetts happen in a private residence</vt:lpstr>
      <vt:lpstr>Naloxone does not prevent death from solitary drug use</vt:lpstr>
      <vt:lpstr>Virtual Spotting via Hotline as a tool</vt:lpstr>
      <vt:lpstr>What has the hotline taught me about working with people who use drugs?</vt:lpstr>
      <vt:lpstr>People die when they have to hide.</vt:lpstr>
      <vt:lpstr>To anyone here who is still actively using…</vt:lpstr>
      <vt:lpstr>When someone walks into your meeting, your group, or your life…  …are you someone they don’t have to hide from?</vt:lpstr>
      <vt:lpstr>According to a 2024 survey by RAND…</vt:lpstr>
      <vt:lpstr>PowerPoint Presentation</vt:lpstr>
      <vt:lpstr>Step up </vt:lpstr>
      <vt:lpstr>We are safer together.</vt:lpstr>
      <vt:lpstr>Connect with me on LinkedIn  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Adulterants in the drug supply and Advanced Overdose Response</dc:title>
  <dc:creator>Stephen Murray</dc:creator>
  <cp:lastModifiedBy>Murray, Stephen</cp:lastModifiedBy>
  <cp:revision>72</cp:revision>
  <dcterms:created xsi:type="dcterms:W3CDTF">2023-01-06T15:49:29Z</dcterms:created>
  <dcterms:modified xsi:type="dcterms:W3CDTF">2026-04-08T18:05:02Z</dcterms:modified>
</cp:coreProperties>
</file>