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9" r:id="rId5"/>
    <p:sldId id="259" r:id="rId6"/>
    <p:sldId id="263" r:id="rId7"/>
    <p:sldId id="258" r:id="rId8"/>
    <p:sldId id="280" r:id="rId9"/>
    <p:sldId id="261" r:id="rId10"/>
    <p:sldId id="260" r:id="rId11"/>
    <p:sldId id="284" r:id="rId12"/>
    <p:sldId id="289" r:id="rId13"/>
    <p:sldId id="286" r:id="rId14"/>
    <p:sldId id="287" r:id="rId15"/>
    <p:sldId id="262" r:id="rId16"/>
    <p:sldId id="285" r:id="rId17"/>
    <p:sldId id="290" r:id="rId18"/>
    <p:sldId id="297" r:id="rId19"/>
    <p:sldId id="264" r:id="rId20"/>
    <p:sldId id="292" r:id="rId21"/>
    <p:sldId id="293" r:id="rId22"/>
    <p:sldId id="291" r:id="rId23"/>
    <p:sldId id="294" r:id="rId24"/>
    <p:sldId id="295" r:id="rId25"/>
    <p:sldId id="296" r:id="rId26"/>
    <p:sldId id="275" r:id="rId27"/>
    <p:sldId id="27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1C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1F966A-DAE2-7161-0DA1-CBCCB38F7A5C}" v="3474" dt="2026-03-26T19:52:53.323"/>
    <p1510:client id="{38FEF038-9432-22D2-D9E1-0194CFA3E4B8}" v="11" dt="2026-03-27T16:28:11.9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sv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sv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sv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svg"/><Relationship Id="rId4" Type="http://schemas.openxmlformats.org/officeDocument/2006/relationships/image" Target="../media/image11.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sv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sv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svg"/><Relationship Id="rId4" Type="http://schemas.openxmlformats.org/officeDocument/2006/relationships/image" Target="../media/image11.sv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v1">
    <p:bg>
      <p:bgPr>
        <a:solidFill>
          <a:srgbClr val="2B1C43"/>
        </a:solidFill>
        <a:effectLst/>
      </p:bgPr>
    </p:bg>
    <p:spTree>
      <p:nvGrpSpPr>
        <p:cNvPr id="1" name=""/>
        <p:cNvGrpSpPr/>
        <p:nvPr/>
      </p:nvGrpSpPr>
      <p:grpSpPr>
        <a:xfrm>
          <a:off x="0" y="0"/>
          <a:ext cx="0" cy="0"/>
          <a:chOff x="0" y="0"/>
          <a:chExt cx="0" cy="0"/>
        </a:xfrm>
      </p:grpSpPr>
      <p:sp>
        <p:nvSpPr>
          <p:cNvPr id="40" name="Freeform 3">
            <a:extLst>
              <a:ext uri="{FF2B5EF4-FFF2-40B4-BE49-F238E27FC236}">
                <a16:creationId xmlns:a16="http://schemas.microsoft.com/office/drawing/2014/main" id="{C03E6128-825B-CADA-56BF-550B2F934593}"/>
              </a:ext>
            </a:extLst>
          </p:cNvPr>
          <p:cNvSpPr/>
          <p:nvPr userDrawn="1"/>
        </p:nvSpPr>
        <p:spPr>
          <a:xfrm>
            <a:off x="9063789" y="-160422"/>
            <a:ext cx="3128211" cy="3155297"/>
          </a:xfrm>
          <a:custGeom>
            <a:avLst/>
            <a:gdLst/>
            <a:ahLst/>
            <a:cxnLst/>
            <a:rect l="l" t="t" r="r" b="b"/>
            <a:pathLst>
              <a:path w="4827839" h="6679622">
                <a:moveTo>
                  <a:pt x="0" y="0"/>
                </a:moveTo>
                <a:lnTo>
                  <a:pt x="4827839" y="0"/>
                </a:lnTo>
                <a:lnTo>
                  <a:pt x="4827839" y="6679622"/>
                </a:lnTo>
                <a:lnTo>
                  <a:pt x="0" y="667962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9" name="Freeform 2">
            <a:extLst>
              <a:ext uri="{FF2B5EF4-FFF2-40B4-BE49-F238E27FC236}">
                <a16:creationId xmlns:a16="http://schemas.microsoft.com/office/drawing/2014/main" id="{EFDBFC38-8564-B32A-049F-F9D33AB51439}"/>
              </a:ext>
            </a:extLst>
          </p:cNvPr>
          <p:cNvSpPr>
            <a:spLocks/>
          </p:cNvSpPr>
          <p:nvPr userDrawn="1"/>
        </p:nvSpPr>
        <p:spPr>
          <a:xfrm>
            <a:off x="0" y="-160422"/>
            <a:ext cx="3638332" cy="7018422"/>
          </a:xfrm>
          <a:custGeom>
            <a:avLst/>
            <a:gdLst/>
            <a:ahLst/>
            <a:cxnLst/>
            <a:rect l="l" t="t" r="r" b="b"/>
            <a:pathLst>
              <a:path w="5546693" h="11563223">
                <a:moveTo>
                  <a:pt x="0" y="0"/>
                </a:moveTo>
                <a:lnTo>
                  <a:pt x="5546693" y="0"/>
                </a:lnTo>
                <a:lnTo>
                  <a:pt x="5546693" y="11563223"/>
                </a:lnTo>
                <a:lnTo>
                  <a:pt x="0" y="1156322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1" name="Freeform 6">
            <a:extLst>
              <a:ext uri="{FF2B5EF4-FFF2-40B4-BE49-F238E27FC236}">
                <a16:creationId xmlns:a16="http://schemas.microsoft.com/office/drawing/2014/main" id="{02DEED1D-BBBC-E556-4E3F-A5D849A06298}"/>
              </a:ext>
            </a:extLst>
          </p:cNvPr>
          <p:cNvSpPr/>
          <p:nvPr userDrawn="1"/>
        </p:nvSpPr>
        <p:spPr>
          <a:xfrm>
            <a:off x="864986" y="844598"/>
            <a:ext cx="10462028" cy="5375728"/>
          </a:xfrm>
          <a:custGeom>
            <a:avLst/>
            <a:gdLst/>
            <a:ahLst/>
            <a:cxnLst/>
            <a:rect l="l" t="t" r="r" b="b"/>
            <a:pathLst>
              <a:path w="16230600" h="8410426">
                <a:moveTo>
                  <a:pt x="0" y="0"/>
                </a:moveTo>
                <a:lnTo>
                  <a:pt x="16230600" y="0"/>
                </a:lnTo>
                <a:lnTo>
                  <a:pt x="16230600" y="8410426"/>
                </a:lnTo>
                <a:lnTo>
                  <a:pt x="0" y="841042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 name="Title 1">
            <a:extLst>
              <a:ext uri="{FF2B5EF4-FFF2-40B4-BE49-F238E27FC236}">
                <a16:creationId xmlns:a16="http://schemas.microsoft.com/office/drawing/2014/main" id="{9A4A1696-8E87-034F-0749-FCCED7624109}"/>
              </a:ext>
            </a:extLst>
          </p:cNvPr>
          <p:cNvSpPr>
            <a:spLocks noGrp="1"/>
          </p:cNvSpPr>
          <p:nvPr>
            <p:ph type="ctrTitle"/>
          </p:nvPr>
        </p:nvSpPr>
        <p:spPr>
          <a:xfrm>
            <a:off x="4327920" y="1130161"/>
            <a:ext cx="6776503" cy="2238682"/>
          </a:xfrm>
        </p:spPr>
        <p:txBody>
          <a:bodyPr anchor="b"/>
          <a:lstStyle>
            <a:lvl1pPr algn="ctr">
              <a:defRPr sz="6000" b="1">
                <a:solidFill>
                  <a:schemeClr val="bg1"/>
                </a:solidFill>
                <a:latin typeface="Neue Haas Grotesk Text Pro" panose="020F0502020204030204" pitchFamily="34" charset="0"/>
              </a:defRPr>
            </a:lvl1pPr>
          </a:lstStyle>
          <a:p>
            <a:r>
              <a:rPr lang="en-US"/>
              <a:t>Click to edit Master title style</a:t>
            </a:r>
          </a:p>
        </p:txBody>
      </p:sp>
      <p:sp>
        <p:nvSpPr>
          <p:cNvPr id="42" name="Freeform 7">
            <a:extLst>
              <a:ext uri="{FF2B5EF4-FFF2-40B4-BE49-F238E27FC236}">
                <a16:creationId xmlns:a16="http://schemas.microsoft.com/office/drawing/2014/main" id="{381B3BDE-E3ED-A9B1-5889-5DA3E9D25FFF}"/>
              </a:ext>
            </a:extLst>
          </p:cNvPr>
          <p:cNvSpPr/>
          <p:nvPr userDrawn="1"/>
        </p:nvSpPr>
        <p:spPr>
          <a:xfrm>
            <a:off x="4327921" y="3594318"/>
            <a:ext cx="6999094" cy="993724"/>
          </a:xfrm>
          <a:custGeom>
            <a:avLst/>
            <a:gdLst/>
            <a:ahLst/>
            <a:cxnLst/>
            <a:rect l="l" t="t" r="r" b="b"/>
            <a:pathLst>
              <a:path w="10038813" h="872523">
                <a:moveTo>
                  <a:pt x="0" y="0"/>
                </a:moveTo>
                <a:lnTo>
                  <a:pt x="10038813" y="0"/>
                </a:lnTo>
                <a:lnTo>
                  <a:pt x="10038813" y="872523"/>
                </a:lnTo>
                <a:lnTo>
                  <a:pt x="0" y="872523"/>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5" name="Freeform 11">
            <a:extLst>
              <a:ext uri="{FF2B5EF4-FFF2-40B4-BE49-F238E27FC236}">
                <a16:creationId xmlns:a16="http://schemas.microsoft.com/office/drawing/2014/main" id="{3D74C608-D00B-890D-5692-799650341EF5}"/>
              </a:ext>
            </a:extLst>
          </p:cNvPr>
          <p:cNvSpPr/>
          <p:nvPr userDrawn="1"/>
        </p:nvSpPr>
        <p:spPr>
          <a:xfrm>
            <a:off x="9923985" y="5665726"/>
            <a:ext cx="1024802" cy="256200"/>
          </a:xfrm>
          <a:custGeom>
            <a:avLst/>
            <a:gdLst/>
            <a:ahLst/>
            <a:cxnLst/>
            <a:rect l="l" t="t" r="r" b="b"/>
            <a:pathLst>
              <a:path w="1024802" h="256200">
                <a:moveTo>
                  <a:pt x="0" y="0"/>
                </a:moveTo>
                <a:lnTo>
                  <a:pt x="1024802" y="0"/>
                </a:lnTo>
                <a:lnTo>
                  <a:pt x="1024802" y="256200"/>
                </a:lnTo>
                <a:lnTo>
                  <a:pt x="0" y="256200"/>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6" name="TextBox 17">
            <a:extLst>
              <a:ext uri="{FF2B5EF4-FFF2-40B4-BE49-F238E27FC236}">
                <a16:creationId xmlns:a16="http://schemas.microsoft.com/office/drawing/2014/main" id="{BD2D593F-091C-FDEB-27DB-E9360593E84D}"/>
              </a:ext>
            </a:extLst>
          </p:cNvPr>
          <p:cNvSpPr txBox="1"/>
          <p:nvPr userDrawn="1"/>
        </p:nvSpPr>
        <p:spPr>
          <a:xfrm>
            <a:off x="4777308" y="5665727"/>
            <a:ext cx="4768450" cy="347675"/>
          </a:xfrm>
          <a:prstGeom prst="rect">
            <a:avLst/>
          </a:prstGeom>
        </p:spPr>
        <p:txBody>
          <a:bodyPr lIns="0" tIns="0" rIns="0" bIns="0" rtlCol="0" anchor="t">
            <a:spAutoFit/>
          </a:bodyPr>
          <a:lstStyle/>
          <a:p>
            <a:pPr algn="l">
              <a:lnSpc>
                <a:spcPts val="2888"/>
              </a:lnSpc>
            </a:pPr>
            <a:r>
              <a:rPr lang="en-US" sz="2063">
                <a:solidFill>
                  <a:srgbClr val="FFFAFF"/>
                </a:solidFill>
                <a:latin typeface="Neue Haas Grotesk Text Pro" panose="020B0504020202020204" pitchFamily="34" charset="0"/>
                <a:ea typeface="Lato"/>
                <a:cs typeface="Lato"/>
                <a:sym typeface="Lato"/>
              </a:rPr>
              <a:t>www.promiseresourcenetwork.org</a:t>
            </a:r>
          </a:p>
        </p:txBody>
      </p:sp>
      <p:sp>
        <p:nvSpPr>
          <p:cNvPr id="47" name="Picture Placeholder 46">
            <a:extLst>
              <a:ext uri="{FF2B5EF4-FFF2-40B4-BE49-F238E27FC236}">
                <a16:creationId xmlns:a16="http://schemas.microsoft.com/office/drawing/2014/main" id="{4ABAAE6D-F4C9-9B68-4482-41E35715C99E}"/>
              </a:ext>
            </a:extLst>
          </p:cNvPr>
          <p:cNvSpPr>
            <a:spLocks noGrp="1"/>
          </p:cNvSpPr>
          <p:nvPr>
            <p:ph type="pic" sz="quarter" idx="10"/>
          </p:nvPr>
        </p:nvSpPr>
        <p:spPr>
          <a:xfrm>
            <a:off x="1106905" y="1155032"/>
            <a:ext cx="2959769" cy="4812632"/>
          </a:xfrm>
        </p:spPr>
        <p:txBody>
          <a:bodyPr/>
          <a:lstStyle/>
          <a:p>
            <a:endParaRPr lang="en-US"/>
          </a:p>
        </p:txBody>
      </p:sp>
      <p:sp>
        <p:nvSpPr>
          <p:cNvPr id="3" name="Subtitle 2">
            <a:extLst>
              <a:ext uri="{FF2B5EF4-FFF2-40B4-BE49-F238E27FC236}">
                <a16:creationId xmlns:a16="http://schemas.microsoft.com/office/drawing/2014/main" id="{6493E169-7027-C92D-3D02-179FB3181588}"/>
              </a:ext>
            </a:extLst>
          </p:cNvPr>
          <p:cNvSpPr>
            <a:spLocks noGrp="1"/>
          </p:cNvSpPr>
          <p:nvPr>
            <p:ph type="subTitle" idx="1"/>
          </p:nvPr>
        </p:nvSpPr>
        <p:spPr>
          <a:xfrm>
            <a:off x="4439216" y="3871948"/>
            <a:ext cx="6776503" cy="716094"/>
          </a:xfrm>
        </p:spPr>
        <p:txBody>
          <a:bodyPr/>
          <a:lstStyle>
            <a:lvl1pPr marL="0" indent="0" algn="ctr">
              <a:buNone/>
              <a:defRPr sz="2400" b="0">
                <a:solidFill>
                  <a:schemeClr val="tx1"/>
                </a:solidFill>
                <a:latin typeface="Neue Haas Grotesk Text Pro"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8" name="Freeform 13">
            <a:extLst>
              <a:ext uri="{FF2B5EF4-FFF2-40B4-BE49-F238E27FC236}">
                <a16:creationId xmlns:a16="http://schemas.microsoft.com/office/drawing/2014/main" id="{332E2CCE-9BD1-49A2-C273-91B0ADE78D24}"/>
              </a:ext>
            </a:extLst>
          </p:cNvPr>
          <p:cNvSpPr/>
          <p:nvPr userDrawn="1"/>
        </p:nvSpPr>
        <p:spPr>
          <a:xfrm>
            <a:off x="9377601" y="214332"/>
            <a:ext cx="2519873" cy="511039"/>
          </a:xfrm>
          <a:custGeom>
            <a:avLst/>
            <a:gdLst/>
            <a:ahLst/>
            <a:cxnLst/>
            <a:rect l="l" t="t" r="r" b="b"/>
            <a:pathLst>
              <a:path w="5127752" h="1092581">
                <a:moveTo>
                  <a:pt x="0" y="0"/>
                </a:moveTo>
                <a:lnTo>
                  <a:pt x="5127752" y="0"/>
                </a:lnTo>
                <a:lnTo>
                  <a:pt x="5127752" y="1092581"/>
                </a:lnTo>
                <a:lnTo>
                  <a:pt x="0" y="1092581"/>
                </a:lnTo>
                <a:lnTo>
                  <a:pt x="0" y="0"/>
                </a:lnTo>
                <a:close/>
              </a:path>
            </a:pathLst>
          </a:custGeom>
          <a:blipFill>
            <a:blip r:embed="rId7"/>
            <a:stretch>
              <a:fillRect b="1"/>
            </a:stretch>
          </a:blipFill>
        </p:spPr>
        <p:txBody>
          <a:bodyPr/>
          <a:lstStyle/>
          <a:p>
            <a:endParaRPr lang="en-US"/>
          </a:p>
        </p:txBody>
      </p:sp>
    </p:spTree>
    <p:extLst>
      <p:ext uri="{BB962C8B-B14F-4D97-AF65-F5344CB8AC3E}">
        <p14:creationId xmlns:p14="http://schemas.microsoft.com/office/powerpoint/2010/main" val="2642019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ject Background Slide v2">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1C385590-9EFD-D769-261B-788A4A02B32B}"/>
              </a:ext>
            </a:extLst>
          </p:cNvPr>
          <p:cNvSpPr/>
          <p:nvPr userDrawn="1"/>
        </p:nvSpPr>
        <p:spPr>
          <a:xfrm>
            <a:off x="-1" y="0"/>
            <a:ext cx="5101809" cy="6858000"/>
          </a:xfrm>
          <a:custGeom>
            <a:avLst/>
            <a:gdLst/>
            <a:ahLst/>
            <a:cxnLst/>
            <a:rect l="l" t="t" r="r" b="b"/>
            <a:pathLst>
              <a:path w="16230600" h="8410426">
                <a:moveTo>
                  <a:pt x="0" y="0"/>
                </a:moveTo>
                <a:lnTo>
                  <a:pt x="16230600" y="0"/>
                </a:lnTo>
                <a:lnTo>
                  <a:pt x="16230600" y="8410426"/>
                </a:lnTo>
                <a:lnTo>
                  <a:pt x="0" y="8410426"/>
                </a:lnTo>
                <a:lnTo>
                  <a:pt x="0" y="0"/>
                </a:lnTo>
                <a:close/>
              </a:path>
            </a:pathLst>
          </a:custGeom>
          <a:solidFill>
            <a:schemeClr val="accent2"/>
          </a:solidFill>
        </p:spPr>
        <p:txBody>
          <a:bodyPr/>
          <a:lstStyle/>
          <a:p>
            <a:endParaRPr lang="en-US"/>
          </a:p>
        </p:txBody>
      </p:sp>
      <p:sp>
        <p:nvSpPr>
          <p:cNvPr id="9" name="Freeform 6">
            <a:extLst>
              <a:ext uri="{FF2B5EF4-FFF2-40B4-BE49-F238E27FC236}">
                <a16:creationId xmlns:a16="http://schemas.microsoft.com/office/drawing/2014/main" id="{C9509C83-F994-0C99-DCBA-7DCCC30C9339}"/>
              </a:ext>
            </a:extLst>
          </p:cNvPr>
          <p:cNvSpPr/>
          <p:nvPr userDrawn="1"/>
        </p:nvSpPr>
        <p:spPr>
          <a:xfrm>
            <a:off x="5101809" y="0"/>
            <a:ext cx="447592" cy="6858000"/>
          </a:xfrm>
          <a:custGeom>
            <a:avLst/>
            <a:gdLst/>
            <a:ahLst/>
            <a:cxnLst/>
            <a:rect l="l" t="t" r="r" b="b"/>
            <a:pathLst>
              <a:path w="16230600" h="8410426">
                <a:moveTo>
                  <a:pt x="0" y="0"/>
                </a:moveTo>
                <a:lnTo>
                  <a:pt x="16230600" y="0"/>
                </a:lnTo>
                <a:lnTo>
                  <a:pt x="16230600" y="8410426"/>
                </a:lnTo>
                <a:lnTo>
                  <a:pt x="0" y="8410426"/>
                </a:lnTo>
                <a:lnTo>
                  <a:pt x="0" y="0"/>
                </a:lnTo>
                <a:close/>
              </a:path>
            </a:pathLst>
          </a:custGeom>
          <a:solidFill>
            <a:schemeClr val="accent1"/>
          </a:solidFill>
        </p:spPr>
        <p:txBody>
          <a:bodyPr/>
          <a:lstStyle/>
          <a:p>
            <a:endParaRPr lang="en-US"/>
          </a:p>
        </p:txBody>
      </p:sp>
      <p:sp>
        <p:nvSpPr>
          <p:cNvPr id="10" name="Freeform 13">
            <a:extLst>
              <a:ext uri="{FF2B5EF4-FFF2-40B4-BE49-F238E27FC236}">
                <a16:creationId xmlns:a16="http://schemas.microsoft.com/office/drawing/2014/main" id="{BA4B9414-1008-DC6D-DBC0-199C34A5AF40}"/>
              </a:ext>
            </a:extLst>
          </p:cNvPr>
          <p:cNvSpPr/>
          <p:nvPr userDrawn="1"/>
        </p:nvSpPr>
        <p:spPr>
          <a:xfrm>
            <a:off x="9224210" y="222453"/>
            <a:ext cx="2765596" cy="585269"/>
          </a:xfrm>
          <a:custGeom>
            <a:avLst/>
            <a:gdLst/>
            <a:ahLst/>
            <a:cxnLst/>
            <a:rect l="l" t="t" r="r" b="b"/>
            <a:pathLst>
              <a:path w="5127752" h="1092581">
                <a:moveTo>
                  <a:pt x="0" y="0"/>
                </a:moveTo>
                <a:lnTo>
                  <a:pt x="5127752" y="0"/>
                </a:lnTo>
                <a:lnTo>
                  <a:pt x="5127752" y="1092581"/>
                </a:lnTo>
                <a:lnTo>
                  <a:pt x="0" y="1092581"/>
                </a:lnTo>
                <a:lnTo>
                  <a:pt x="0" y="0"/>
                </a:lnTo>
                <a:close/>
              </a:path>
            </a:pathLst>
          </a:custGeom>
          <a:blipFill>
            <a:blip r:embed="rId2"/>
            <a:stretch>
              <a:fillRect b="1"/>
            </a:stretch>
          </a:blipFill>
        </p:spPr>
        <p:txBody>
          <a:bodyPr/>
          <a:lstStyle/>
          <a:p>
            <a:endParaRPr lang="en-US"/>
          </a:p>
        </p:txBody>
      </p:sp>
      <p:sp>
        <p:nvSpPr>
          <p:cNvPr id="13" name="Title 1">
            <a:extLst>
              <a:ext uri="{FF2B5EF4-FFF2-40B4-BE49-F238E27FC236}">
                <a16:creationId xmlns:a16="http://schemas.microsoft.com/office/drawing/2014/main" id="{C9725113-8615-9BA5-7D46-867067DFE01D}"/>
              </a:ext>
            </a:extLst>
          </p:cNvPr>
          <p:cNvSpPr>
            <a:spLocks noGrp="1"/>
          </p:cNvSpPr>
          <p:nvPr>
            <p:ph type="title" hasCustomPrompt="1"/>
          </p:nvPr>
        </p:nvSpPr>
        <p:spPr>
          <a:xfrm>
            <a:off x="739104" y="1187115"/>
            <a:ext cx="4071193" cy="3465096"/>
          </a:xfrm>
        </p:spPr>
        <p:txBody>
          <a:bodyPr anchor="b">
            <a:normAutofit/>
          </a:bodyPr>
          <a:lstStyle>
            <a:lvl1pPr>
              <a:defRPr sz="4400" b="1">
                <a:solidFill>
                  <a:schemeClr val="bg1"/>
                </a:solidFill>
              </a:defRPr>
            </a:lvl1pPr>
          </a:lstStyle>
          <a:p>
            <a:r>
              <a:rPr lang="en-US"/>
              <a:t>Project</a:t>
            </a:r>
            <a:br>
              <a:rPr lang="en-US"/>
            </a:br>
            <a:r>
              <a:rPr lang="en-US"/>
              <a:t>Background</a:t>
            </a:r>
          </a:p>
        </p:txBody>
      </p:sp>
      <p:sp>
        <p:nvSpPr>
          <p:cNvPr id="4" name="TextBox 3">
            <a:extLst>
              <a:ext uri="{FF2B5EF4-FFF2-40B4-BE49-F238E27FC236}">
                <a16:creationId xmlns:a16="http://schemas.microsoft.com/office/drawing/2014/main" id="{AD17B34C-FDD1-9263-C2CC-13234F05136E}"/>
              </a:ext>
            </a:extLst>
          </p:cNvPr>
          <p:cNvSpPr txBox="1"/>
          <p:nvPr userDrawn="1"/>
        </p:nvSpPr>
        <p:spPr>
          <a:xfrm>
            <a:off x="5749290" y="6243878"/>
            <a:ext cx="6240516" cy="553998"/>
          </a:xfrm>
          <a:prstGeom prst="rect">
            <a:avLst/>
          </a:prstGeom>
          <a:noFill/>
        </p:spPr>
        <p:txBody>
          <a:bodyPr wrap="square" rtlCol="0">
            <a:spAutoFit/>
          </a:bodyPr>
          <a:lstStyle/>
          <a:p>
            <a:pPr algn="ctr">
              <a:lnSpc>
                <a:spcPct val="100000"/>
              </a:lnSpc>
            </a:pPr>
            <a:r>
              <a:rPr lang="en-US" sz="1000">
                <a:solidFill>
                  <a:schemeClr val="tx1"/>
                </a:solidFill>
                <a:latin typeface="+mj-lt"/>
                <a:ea typeface="Lato"/>
                <a:cs typeface="Lato"/>
                <a:sym typeface="Lato"/>
              </a:rPr>
              <a:t>Confidentiality Notice</a:t>
            </a:r>
          </a:p>
          <a:p>
            <a:pPr algn="ctr">
              <a:lnSpc>
                <a:spcPct val="100000"/>
              </a:lnSpc>
            </a:pPr>
            <a:r>
              <a:rPr lang="en-US" sz="1000">
                <a:solidFill>
                  <a:schemeClr val="tx1"/>
                </a:solidFill>
                <a:latin typeface="+mj-lt"/>
                <a:ea typeface="Lato"/>
                <a:cs typeface="Lato"/>
                <a:sym typeface="Lato"/>
              </a:rPr>
              <a:t>This presentation contains proprietary and confidential information intended solely for the designated audience. Unauthorized distribution, reproduction, or use of this material is strictly prohibited.​</a:t>
            </a:r>
          </a:p>
        </p:txBody>
      </p:sp>
      <p:sp>
        <p:nvSpPr>
          <p:cNvPr id="5" name="Subtitle 2">
            <a:extLst>
              <a:ext uri="{FF2B5EF4-FFF2-40B4-BE49-F238E27FC236}">
                <a16:creationId xmlns:a16="http://schemas.microsoft.com/office/drawing/2014/main" id="{5E367825-3DD6-852E-C295-6A6501800CCE}"/>
              </a:ext>
            </a:extLst>
          </p:cNvPr>
          <p:cNvSpPr>
            <a:spLocks noGrp="1"/>
          </p:cNvSpPr>
          <p:nvPr>
            <p:ph type="subTitle" idx="1" hasCustomPrompt="1"/>
          </p:nvPr>
        </p:nvSpPr>
        <p:spPr>
          <a:xfrm>
            <a:off x="6096000" y="2137025"/>
            <a:ext cx="5356896" cy="3533858"/>
          </a:xfrm>
        </p:spPr>
        <p:txBody>
          <a:bodyPr/>
          <a:lstStyle>
            <a:lvl1pPr marL="0" indent="0" algn="l">
              <a:buNone/>
              <a:defRPr sz="1800" b="0">
                <a:solidFill>
                  <a:schemeClr val="tx1"/>
                </a:solidFill>
                <a:latin typeface="Neue Haas Grotesk Text Pro"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Our Corporate Social Responsibility (CSR) project is dedicated to helping disadvantaged and low-income communities. We believe that everyone should have access to education, healthcare, and other basic needs. We partner with local organizations to provide access to educational and skills-building programs, as well as health and nutrition initiatives. We also invest in green initiatives and support sustainable development. By investing in these communities, we are able to make a real difference in the lives of those who are most vulnerable.</a:t>
            </a:r>
          </a:p>
        </p:txBody>
      </p:sp>
      <p:sp>
        <p:nvSpPr>
          <p:cNvPr id="6" name="Text Placeholder 5">
            <a:extLst>
              <a:ext uri="{FF2B5EF4-FFF2-40B4-BE49-F238E27FC236}">
                <a16:creationId xmlns:a16="http://schemas.microsoft.com/office/drawing/2014/main" id="{22302FAC-D1C3-267A-3FC1-D44EEEC06338}"/>
              </a:ext>
            </a:extLst>
          </p:cNvPr>
          <p:cNvSpPr>
            <a:spLocks noGrp="1"/>
          </p:cNvSpPr>
          <p:nvPr>
            <p:ph type="body" sz="quarter" idx="10" hasCustomPrompt="1"/>
          </p:nvPr>
        </p:nvSpPr>
        <p:spPr>
          <a:xfrm>
            <a:off x="6095330" y="1187116"/>
            <a:ext cx="5356896" cy="694332"/>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b="0"/>
              <a:t>Click to edit Header style</a:t>
            </a:r>
          </a:p>
        </p:txBody>
      </p:sp>
    </p:spTree>
    <p:extLst>
      <p:ext uri="{BB962C8B-B14F-4D97-AF65-F5344CB8AC3E}">
        <p14:creationId xmlns:p14="http://schemas.microsoft.com/office/powerpoint/2010/main" val="847942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oject Purpose Slide v1">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5B2D5BF4-ED3B-BD58-27E6-BD9490E6121E}"/>
              </a:ext>
            </a:extLst>
          </p:cNvPr>
          <p:cNvSpPr/>
          <p:nvPr userDrawn="1"/>
        </p:nvSpPr>
        <p:spPr>
          <a:xfrm>
            <a:off x="0" y="0"/>
            <a:ext cx="447592" cy="2537460"/>
          </a:xfrm>
          <a:custGeom>
            <a:avLst/>
            <a:gdLst/>
            <a:ahLst/>
            <a:cxnLst/>
            <a:rect l="l" t="t" r="r" b="b"/>
            <a:pathLst>
              <a:path w="16230600" h="8410426">
                <a:moveTo>
                  <a:pt x="0" y="0"/>
                </a:moveTo>
                <a:lnTo>
                  <a:pt x="16230600" y="0"/>
                </a:lnTo>
                <a:lnTo>
                  <a:pt x="16230600" y="8410426"/>
                </a:lnTo>
                <a:lnTo>
                  <a:pt x="0" y="8410426"/>
                </a:lnTo>
                <a:lnTo>
                  <a:pt x="0" y="0"/>
                </a:lnTo>
                <a:close/>
              </a:path>
            </a:pathLst>
          </a:custGeom>
          <a:solidFill>
            <a:schemeClr val="accent1"/>
          </a:solidFill>
        </p:spPr>
        <p:txBody>
          <a:bodyPr/>
          <a:lstStyle/>
          <a:p>
            <a:endParaRPr lang="en-US"/>
          </a:p>
        </p:txBody>
      </p:sp>
      <p:sp>
        <p:nvSpPr>
          <p:cNvPr id="11" name="Freeform 6">
            <a:extLst>
              <a:ext uri="{FF2B5EF4-FFF2-40B4-BE49-F238E27FC236}">
                <a16:creationId xmlns:a16="http://schemas.microsoft.com/office/drawing/2014/main" id="{616DC451-FD44-7E3A-7F09-CB86A81DE866}"/>
              </a:ext>
            </a:extLst>
          </p:cNvPr>
          <p:cNvSpPr/>
          <p:nvPr userDrawn="1"/>
        </p:nvSpPr>
        <p:spPr>
          <a:xfrm>
            <a:off x="0" y="4754880"/>
            <a:ext cx="12192000" cy="2103120"/>
          </a:xfrm>
          <a:custGeom>
            <a:avLst/>
            <a:gdLst/>
            <a:ahLst/>
            <a:cxnLst/>
            <a:rect l="l" t="t" r="r" b="b"/>
            <a:pathLst>
              <a:path w="16230600" h="8410426">
                <a:moveTo>
                  <a:pt x="0" y="0"/>
                </a:moveTo>
                <a:lnTo>
                  <a:pt x="16230600" y="0"/>
                </a:lnTo>
                <a:lnTo>
                  <a:pt x="16230600" y="8410426"/>
                </a:lnTo>
                <a:lnTo>
                  <a:pt x="0" y="8410426"/>
                </a:lnTo>
                <a:lnTo>
                  <a:pt x="0" y="0"/>
                </a:lnTo>
                <a:close/>
              </a:path>
            </a:pathLst>
          </a:custGeom>
          <a:solidFill>
            <a:schemeClr val="accent3"/>
          </a:solidFill>
        </p:spPr>
        <p:txBody>
          <a:bodyPr/>
          <a:lstStyle/>
          <a:p>
            <a:endParaRPr lang="en-US"/>
          </a:p>
        </p:txBody>
      </p:sp>
      <p:sp>
        <p:nvSpPr>
          <p:cNvPr id="12" name="Title 1">
            <a:extLst>
              <a:ext uri="{FF2B5EF4-FFF2-40B4-BE49-F238E27FC236}">
                <a16:creationId xmlns:a16="http://schemas.microsoft.com/office/drawing/2014/main" id="{F11D8752-26A4-3670-0140-98521C713254}"/>
              </a:ext>
            </a:extLst>
          </p:cNvPr>
          <p:cNvSpPr>
            <a:spLocks noGrp="1"/>
          </p:cNvSpPr>
          <p:nvPr>
            <p:ph type="title" hasCustomPrompt="1"/>
          </p:nvPr>
        </p:nvSpPr>
        <p:spPr>
          <a:xfrm>
            <a:off x="739104" y="320041"/>
            <a:ext cx="8267736" cy="1851659"/>
          </a:xfrm>
        </p:spPr>
        <p:txBody>
          <a:bodyPr anchor="b">
            <a:normAutofit/>
          </a:bodyPr>
          <a:lstStyle>
            <a:lvl1pPr>
              <a:defRPr sz="4400" b="1">
                <a:solidFill>
                  <a:schemeClr val="accent1"/>
                </a:solidFill>
              </a:defRPr>
            </a:lvl1pPr>
          </a:lstStyle>
          <a:p>
            <a:r>
              <a:rPr lang="en-US"/>
              <a:t>Project Purpose</a:t>
            </a:r>
          </a:p>
        </p:txBody>
      </p:sp>
      <p:sp>
        <p:nvSpPr>
          <p:cNvPr id="13" name="Freeform 13">
            <a:extLst>
              <a:ext uri="{FF2B5EF4-FFF2-40B4-BE49-F238E27FC236}">
                <a16:creationId xmlns:a16="http://schemas.microsoft.com/office/drawing/2014/main" id="{BDF7537B-04BC-F794-D9F9-75A5301A3A11}"/>
              </a:ext>
            </a:extLst>
          </p:cNvPr>
          <p:cNvSpPr/>
          <p:nvPr userDrawn="1"/>
        </p:nvSpPr>
        <p:spPr>
          <a:xfrm>
            <a:off x="9224210" y="222453"/>
            <a:ext cx="2765596" cy="585269"/>
          </a:xfrm>
          <a:custGeom>
            <a:avLst/>
            <a:gdLst/>
            <a:ahLst/>
            <a:cxnLst/>
            <a:rect l="l" t="t" r="r" b="b"/>
            <a:pathLst>
              <a:path w="5127752" h="1092581">
                <a:moveTo>
                  <a:pt x="0" y="0"/>
                </a:moveTo>
                <a:lnTo>
                  <a:pt x="5127752" y="0"/>
                </a:lnTo>
                <a:lnTo>
                  <a:pt x="5127752" y="1092581"/>
                </a:lnTo>
                <a:lnTo>
                  <a:pt x="0" y="1092581"/>
                </a:lnTo>
                <a:lnTo>
                  <a:pt x="0" y="0"/>
                </a:lnTo>
                <a:close/>
              </a:path>
            </a:pathLst>
          </a:custGeom>
          <a:blipFill>
            <a:blip r:embed="rId2"/>
            <a:stretch>
              <a:fillRect b="1"/>
            </a:stretch>
          </a:blipFill>
        </p:spPr>
        <p:txBody>
          <a:bodyPr/>
          <a:lstStyle/>
          <a:p>
            <a:endParaRPr lang="en-US"/>
          </a:p>
        </p:txBody>
      </p:sp>
      <p:sp>
        <p:nvSpPr>
          <p:cNvPr id="17" name="Picture Placeholder 16">
            <a:extLst>
              <a:ext uri="{FF2B5EF4-FFF2-40B4-BE49-F238E27FC236}">
                <a16:creationId xmlns:a16="http://schemas.microsoft.com/office/drawing/2014/main" id="{CDD6538F-3724-6951-BB06-54E8DC005C1E}"/>
              </a:ext>
            </a:extLst>
          </p:cNvPr>
          <p:cNvSpPr>
            <a:spLocks noGrp="1"/>
          </p:cNvSpPr>
          <p:nvPr>
            <p:ph type="pic" sz="quarter" idx="10"/>
          </p:nvPr>
        </p:nvSpPr>
        <p:spPr>
          <a:xfrm>
            <a:off x="704814" y="4754880"/>
            <a:ext cx="2372183" cy="1488998"/>
          </a:xfrm>
          <a:effectLst>
            <a:outerShdw blurRad="50800" dist="38100" dir="5400000" algn="t" rotWithShape="0">
              <a:prstClr val="black">
                <a:alpha val="40000"/>
              </a:prstClr>
            </a:outerShdw>
          </a:effectLst>
        </p:spPr>
        <p:txBody>
          <a:bodyPr/>
          <a:lstStyle/>
          <a:p>
            <a:endParaRPr lang="en-US"/>
          </a:p>
        </p:txBody>
      </p:sp>
      <p:sp>
        <p:nvSpPr>
          <p:cNvPr id="18" name="Picture Placeholder 16">
            <a:extLst>
              <a:ext uri="{FF2B5EF4-FFF2-40B4-BE49-F238E27FC236}">
                <a16:creationId xmlns:a16="http://schemas.microsoft.com/office/drawing/2014/main" id="{569534C6-E5CE-EE1B-8396-4954F8A91A98}"/>
              </a:ext>
            </a:extLst>
          </p:cNvPr>
          <p:cNvSpPr>
            <a:spLocks noGrp="1"/>
          </p:cNvSpPr>
          <p:nvPr>
            <p:ph type="pic" sz="quarter" idx="11"/>
          </p:nvPr>
        </p:nvSpPr>
        <p:spPr>
          <a:xfrm>
            <a:off x="3519008" y="4754880"/>
            <a:ext cx="2372183" cy="1488998"/>
          </a:xfrm>
          <a:effectLst>
            <a:outerShdw blurRad="50800" dist="38100" dir="5400000" algn="t" rotWithShape="0">
              <a:prstClr val="black">
                <a:alpha val="40000"/>
              </a:prstClr>
            </a:outerShdw>
          </a:effectLst>
        </p:spPr>
        <p:txBody>
          <a:bodyPr/>
          <a:lstStyle/>
          <a:p>
            <a:endParaRPr lang="en-US"/>
          </a:p>
        </p:txBody>
      </p:sp>
      <p:sp>
        <p:nvSpPr>
          <p:cNvPr id="19" name="Picture Placeholder 16">
            <a:extLst>
              <a:ext uri="{FF2B5EF4-FFF2-40B4-BE49-F238E27FC236}">
                <a16:creationId xmlns:a16="http://schemas.microsoft.com/office/drawing/2014/main" id="{8001E544-1B92-B589-CA32-E8534BA8ABBC}"/>
              </a:ext>
            </a:extLst>
          </p:cNvPr>
          <p:cNvSpPr>
            <a:spLocks noGrp="1"/>
          </p:cNvSpPr>
          <p:nvPr>
            <p:ph type="pic" sz="quarter" idx="12"/>
          </p:nvPr>
        </p:nvSpPr>
        <p:spPr>
          <a:xfrm>
            <a:off x="6342987" y="4754880"/>
            <a:ext cx="2372183" cy="1488998"/>
          </a:xfrm>
          <a:effectLst>
            <a:outerShdw blurRad="50800" dist="38100" dir="5400000" algn="t" rotWithShape="0">
              <a:prstClr val="black">
                <a:alpha val="40000"/>
              </a:prstClr>
            </a:outerShdw>
          </a:effectLst>
        </p:spPr>
        <p:txBody>
          <a:bodyPr/>
          <a:lstStyle/>
          <a:p>
            <a:endParaRPr lang="en-US"/>
          </a:p>
        </p:txBody>
      </p:sp>
      <p:sp>
        <p:nvSpPr>
          <p:cNvPr id="20" name="Picture Placeholder 16">
            <a:extLst>
              <a:ext uri="{FF2B5EF4-FFF2-40B4-BE49-F238E27FC236}">
                <a16:creationId xmlns:a16="http://schemas.microsoft.com/office/drawing/2014/main" id="{910A9654-92BC-0FF5-6872-868DAC0FF843}"/>
              </a:ext>
            </a:extLst>
          </p:cNvPr>
          <p:cNvSpPr>
            <a:spLocks noGrp="1"/>
          </p:cNvSpPr>
          <p:nvPr>
            <p:ph type="pic" sz="quarter" idx="13"/>
          </p:nvPr>
        </p:nvSpPr>
        <p:spPr>
          <a:xfrm>
            <a:off x="9166966" y="4754880"/>
            <a:ext cx="2372183" cy="1488998"/>
          </a:xfrm>
          <a:effectLst>
            <a:outerShdw blurRad="50800" dist="38100" dir="5400000" algn="t" rotWithShape="0">
              <a:prstClr val="black">
                <a:alpha val="40000"/>
              </a:prstClr>
            </a:outerShdw>
          </a:effectLst>
        </p:spPr>
        <p:txBody>
          <a:bodyPr/>
          <a:lstStyle/>
          <a:p>
            <a:endParaRPr lang="en-US"/>
          </a:p>
        </p:txBody>
      </p:sp>
      <p:sp>
        <p:nvSpPr>
          <p:cNvPr id="21" name="TextBox 20">
            <a:extLst>
              <a:ext uri="{FF2B5EF4-FFF2-40B4-BE49-F238E27FC236}">
                <a16:creationId xmlns:a16="http://schemas.microsoft.com/office/drawing/2014/main" id="{9C576D9B-1975-326C-9E69-4F37A852D295}"/>
              </a:ext>
            </a:extLst>
          </p:cNvPr>
          <p:cNvSpPr txBox="1"/>
          <p:nvPr userDrawn="1"/>
        </p:nvSpPr>
        <p:spPr>
          <a:xfrm>
            <a:off x="268147" y="6243878"/>
            <a:ext cx="11664509" cy="400110"/>
          </a:xfrm>
          <a:prstGeom prst="rect">
            <a:avLst/>
          </a:prstGeom>
          <a:noFill/>
        </p:spPr>
        <p:txBody>
          <a:bodyPr wrap="square" rtlCol="0">
            <a:spAutoFit/>
          </a:bodyPr>
          <a:lstStyle/>
          <a:p>
            <a:pPr algn="ctr">
              <a:lnSpc>
                <a:spcPct val="100000"/>
              </a:lnSpc>
            </a:pPr>
            <a:r>
              <a:rPr lang="en-US" sz="1000">
                <a:solidFill>
                  <a:schemeClr val="tx1"/>
                </a:solidFill>
                <a:latin typeface="+mj-lt"/>
                <a:ea typeface="Lato"/>
                <a:cs typeface="Lato"/>
                <a:sym typeface="Lato"/>
              </a:rPr>
              <a:t>Confidentiality Notice</a:t>
            </a:r>
          </a:p>
          <a:p>
            <a:pPr algn="ctr">
              <a:lnSpc>
                <a:spcPct val="100000"/>
              </a:lnSpc>
            </a:pPr>
            <a:r>
              <a:rPr lang="en-US" sz="1000">
                <a:solidFill>
                  <a:schemeClr val="tx1"/>
                </a:solidFill>
                <a:latin typeface="+mj-lt"/>
                <a:ea typeface="Lato"/>
                <a:cs typeface="Lato"/>
                <a:sym typeface="Lato"/>
              </a:rPr>
              <a:t>This presentation contains proprietary and confidential information intended solely for the designated audience. Unauthorized distribution, reproduction, or use of this material is strictly prohibited.​</a:t>
            </a:r>
          </a:p>
        </p:txBody>
      </p:sp>
      <p:sp>
        <p:nvSpPr>
          <p:cNvPr id="25" name="Text Placeholder 24">
            <a:extLst>
              <a:ext uri="{FF2B5EF4-FFF2-40B4-BE49-F238E27FC236}">
                <a16:creationId xmlns:a16="http://schemas.microsoft.com/office/drawing/2014/main" id="{3866D818-771A-C69E-4373-832123A6417E}"/>
              </a:ext>
            </a:extLst>
          </p:cNvPr>
          <p:cNvSpPr>
            <a:spLocks noGrp="1"/>
          </p:cNvSpPr>
          <p:nvPr>
            <p:ph type="body" sz="quarter" idx="14" hasCustomPrompt="1"/>
          </p:nvPr>
        </p:nvSpPr>
        <p:spPr>
          <a:xfrm>
            <a:off x="739104" y="2411412"/>
            <a:ext cx="10713122" cy="2103119"/>
          </a:xfrm>
        </p:spPr>
        <p:txBody>
          <a:bodyPr/>
          <a:lstStyle>
            <a:lvl1pPr>
              <a:defRPr sz="1400"/>
            </a:lvl1pPr>
          </a:lstStyle>
          <a:p>
            <a:pPr lvl="0"/>
            <a:r>
              <a:rPr lang="en-US"/>
              <a:t>To provide meaningful opportunities…</a:t>
            </a:r>
          </a:p>
          <a:p>
            <a:pPr lvl="0"/>
            <a:r>
              <a:rPr lang="en-US"/>
              <a:t>To build positive relationships…</a:t>
            </a:r>
          </a:p>
          <a:p>
            <a:pPr lvl="0"/>
            <a:r>
              <a:rPr lang="en-US"/>
              <a:t>To promote social and environmental responsibility…</a:t>
            </a:r>
          </a:p>
        </p:txBody>
      </p:sp>
    </p:spTree>
    <p:extLst>
      <p:ext uri="{BB962C8B-B14F-4D97-AF65-F5344CB8AC3E}">
        <p14:creationId xmlns:p14="http://schemas.microsoft.com/office/powerpoint/2010/main" val="240498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oject Purpose Slide v2">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5B2D5BF4-ED3B-BD58-27E6-BD9490E6121E}"/>
              </a:ext>
            </a:extLst>
          </p:cNvPr>
          <p:cNvSpPr/>
          <p:nvPr userDrawn="1"/>
        </p:nvSpPr>
        <p:spPr>
          <a:xfrm>
            <a:off x="0" y="0"/>
            <a:ext cx="447592" cy="2537460"/>
          </a:xfrm>
          <a:custGeom>
            <a:avLst/>
            <a:gdLst/>
            <a:ahLst/>
            <a:cxnLst/>
            <a:rect l="l" t="t" r="r" b="b"/>
            <a:pathLst>
              <a:path w="16230600" h="8410426">
                <a:moveTo>
                  <a:pt x="0" y="0"/>
                </a:moveTo>
                <a:lnTo>
                  <a:pt x="16230600" y="0"/>
                </a:lnTo>
                <a:lnTo>
                  <a:pt x="16230600" y="8410426"/>
                </a:lnTo>
                <a:lnTo>
                  <a:pt x="0" y="8410426"/>
                </a:lnTo>
                <a:lnTo>
                  <a:pt x="0" y="0"/>
                </a:lnTo>
                <a:close/>
              </a:path>
            </a:pathLst>
          </a:custGeom>
          <a:solidFill>
            <a:schemeClr val="accent3"/>
          </a:solidFill>
        </p:spPr>
        <p:txBody>
          <a:bodyPr/>
          <a:lstStyle/>
          <a:p>
            <a:endParaRPr lang="en-US"/>
          </a:p>
        </p:txBody>
      </p:sp>
      <p:sp>
        <p:nvSpPr>
          <p:cNvPr id="11" name="Freeform 6">
            <a:extLst>
              <a:ext uri="{FF2B5EF4-FFF2-40B4-BE49-F238E27FC236}">
                <a16:creationId xmlns:a16="http://schemas.microsoft.com/office/drawing/2014/main" id="{616DC451-FD44-7E3A-7F09-CB86A81DE866}"/>
              </a:ext>
            </a:extLst>
          </p:cNvPr>
          <p:cNvSpPr/>
          <p:nvPr userDrawn="1"/>
        </p:nvSpPr>
        <p:spPr>
          <a:xfrm>
            <a:off x="0" y="4754880"/>
            <a:ext cx="12192000" cy="2103120"/>
          </a:xfrm>
          <a:custGeom>
            <a:avLst/>
            <a:gdLst/>
            <a:ahLst/>
            <a:cxnLst/>
            <a:rect l="l" t="t" r="r" b="b"/>
            <a:pathLst>
              <a:path w="16230600" h="8410426">
                <a:moveTo>
                  <a:pt x="0" y="0"/>
                </a:moveTo>
                <a:lnTo>
                  <a:pt x="16230600" y="0"/>
                </a:lnTo>
                <a:lnTo>
                  <a:pt x="16230600" y="8410426"/>
                </a:lnTo>
                <a:lnTo>
                  <a:pt x="0" y="8410426"/>
                </a:lnTo>
                <a:lnTo>
                  <a:pt x="0" y="0"/>
                </a:lnTo>
                <a:close/>
              </a:path>
            </a:pathLst>
          </a:custGeom>
          <a:solidFill>
            <a:schemeClr val="accent2"/>
          </a:solidFill>
        </p:spPr>
        <p:txBody>
          <a:bodyPr/>
          <a:lstStyle/>
          <a:p>
            <a:endParaRPr lang="en-US"/>
          </a:p>
        </p:txBody>
      </p:sp>
      <p:sp>
        <p:nvSpPr>
          <p:cNvPr id="12" name="Title 1">
            <a:extLst>
              <a:ext uri="{FF2B5EF4-FFF2-40B4-BE49-F238E27FC236}">
                <a16:creationId xmlns:a16="http://schemas.microsoft.com/office/drawing/2014/main" id="{F11D8752-26A4-3670-0140-98521C713254}"/>
              </a:ext>
            </a:extLst>
          </p:cNvPr>
          <p:cNvSpPr>
            <a:spLocks noGrp="1"/>
          </p:cNvSpPr>
          <p:nvPr>
            <p:ph type="title" hasCustomPrompt="1"/>
          </p:nvPr>
        </p:nvSpPr>
        <p:spPr>
          <a:xfrm>
            <a:off x="739104" y="320041"/>
            <a:ext cx="8267736" cy="1851659"/>
          </a:xfrm>
        </p:spPr>
        <p:txBody>
          <a:bodyPr anchor="b">
            <a:normAutofit/>
          </a:bodyPr>
          <a:lstStyle>
            <a:lvl1pPr>
              <a:defRPr sz="4400" b="1">
                <a:solidFill>
                  <a:schemeClr val="accent1"/>
                </a:solidFill>
              </a:defRPr>
            </a:lvl1pPr>
          </a:lstStyle>
          <a:p>
            <a:r>
              <a:rPr lang="en-US"/>
              <a:t>Project Purpose</a:t>
            </a:r>
          </a:p>
        </p:txBody>
      </p:sp>
      <p:sp>
        <p:nvSpPr>
          <p:cNvPr id="13" name="Freeform 13">
            <a:extLst>
              <a:ext uri="{FF2B5EF4-FFF2-40B4-BE49-F238E27FC236}">
                <a16:creationId xmlns:a16="http://schemas.microsoft.com/office/drawing/2014/main" id="{BDF7537B-04BC-F794-D9F9-75A5301A3A11}"/>
              </a:ext>
            </a:extLst>
          </p:cNvPr>
          <p:cNvSpPr/>
          <p:nvPr userDrawn="1"/>
        </p:nvSpPr>
        <p:spPr>
          <a:xfrm>
            <a:off x="9224210" y="222453"/>
            <a:ext cx="2765596" cy="585269"/>
          </a:xfrm>
          <a:custGeom>
            <a:avLst/>
            <a:gdLst/>
            <a:ahLst/>
            <a:cxnLst/>
            <a:rect l="l" t="t" r="r" b="b"/>
            <a:pathLst>
              <a:path w="5127752" h="1092581">
                <a:moveTo>
                  <a:pt x="0" y="0"/>
                </a:moveTo>
                <a:lnTo>
                  <a:pt x="5127752" y="0"/>
                </a:lnTo>
                <a:lnTo>
                  <a:pt x="5127752" y="1092581"/>
                </a:lnTo>
                <a:lnTo>
                  <a:pt x="0" y="1092581"/>
                </a:lnTo>
                <a:lnTo>
                  <a:pt x="0" y="0"/>
                </a:lnTo>
                <a:close/>
              </a:path>
            </a:pathLst>
          </a:custGeom>
          <a:blipFill>
            <a:blip r:embed="rId2"/>
            <a:stretch>
              <a:fillRect b="1"/>
            </a:stretch>
          </a:blipFill>
        </p:spPr>
        <p:txBody>
          <a:bodyPr/>
          <a:lstStyle/>
          <a:p>
            <a:endParaRPr lang="en-US"/>
          </a:p>
        </p:txBody>
      </p:sp>
      <p:sp>
        <p:nvSpPr>
          <p:cNvPr id="21" name="TextBox 20">
            <a:extLst>
              <a:ext uri="{FF2B5EF4-FFF2-40B4-BE49-F238E27FC236}">
                <a16:creationId xmlns:a16="http://schemas.microsoft.com/office/drawing/2014/main" id="{9C576D9B-1975-326C-9E69-4F37A852D295}"/>
              </a:ext>
            </a:extLst>
          </p:cNvPr>
          <p:cNvSpPr txBox="1"/>
          <p:nvPr userDrawn="1"/>
        </p:nvSpPr>
        <p:spPr>
          <a:xfrm>
            <a:off x="268147" y="6243878"/>
            <a:ext cx="11664509" cy="400110"/>
          </a:xfrm>
          <a:prstGeom prst="rect">
            <a:avLst/>
          </a:prstGeom>
          <a:noFill/>
        </p:spPr>
        <p:txBody>
          <a:bodyPr wrap="square" rtlCol="0">
            <a:spAutoFit/>
          </a:bodyPr>
          <a:lstStyle/>
          <a:p>
            <a:pPr algn="ctr">
              <a:lnSpc>
                <a:spcPct val="100000"/>
              </a:lnSpc>
            </a:pPr>
            <a:r>
              <a:rPr lang="en-US" sz="1000">
                <a:solidFill>
                  <a:schemeClr val="bg1"/>
                </a:solidFill>
                <a:latin typeface="+mj-lt"/>
                <a:ea typeface="Lato"/>
                <a:cs typeface="Lato"/>
                <a:sym typeface="Lato"/>
              </a:rPr>
              <a:t>Confidentiality Notice</a:t>
            </a:r>
          </a:p>
          <a:p>
            <a:pPr algn="ctr">
              <a:lnSpc>
                <a:spcPct val="100000"/>
              </a:lnSpc>
            </a:pPr>
            <a:r>
              <a:rPr lang="en-US" sz="1000">
                <a:solidFill>
                  <a:schemeClr val="bg1"/>
                </a:solidFill>
                <a:latin typeface="+mj-lt"/>
                <a:ea typeface="Lato"/>
                <a:cs typeface="Lato"/>
                <a:sym typeface="Lato"/>
              </a:rPr>
              <a:t>This presentation contains proprietary and confidential information intended solely for the designated audience. Unauthorized distribution, reproduction, or use of this material is strictly prohibited.​</a:t>
            </a:r>
          </a:p>
        </p:txBody>
      </p:sp>
      <p:sp>
        <p:nvSpPr>
          <p:cNvPr id="3" name="Picture Placeholder 16">
            <a:extLst>
              <a:ext uri="{FF2B5EF4-FFF2-40B4-BE49-F238E27FC236}">
                <a16:creationId xmlns:a16="http://schemas.microsoft.com/office/drawing/2014/main" id="{3C21A79C-19AC-E608-0C30-2FE21B9E922E}"/>
              </a:ext>
            </a:extLst>
          </p:cNvPr>
          <p:cNvSpPr>
            <a:spLocks noGrp="1"/>
          </p:cNvSpPr>
          <p:nvPr>
            <p:ph type="pic" sz="quarter" idx="10"/>
          </p:nvPr>
        </p:nvSpPr>
        <p:spPr>
          <a:xfrm>
            <a:off x="704814" y="4754880"/>
            <a:ext cx="2372183" cy="1488998"/>
          </a:xfrm>
          <a:effectLst>
            <a:outerShdw blurRad="50800" dist="38100" dir="5400000" algn="t" rotWithShape="0">
              <a:prstClr val="black">
                <a:alpha val="40000"/>
              </a:prstClr>
            </a:outerShdw>
          </a:effectLst>
        </p:spPr>
        <p:txBody>
          <a:bodyPr/>
          <a:lstStyle/>
          <a:p>
            <a:endParaRPr lang="en-US"/>
          </a:p>
        </p:txBody>
      </p:sp>
      <p:sp>
        <p:nvSpPr>
          <p:cNvPr id="4" name="Picture Placeholder 16">
            <a:extLst>
              <a:ext uri="{FF2B5EF4-FFF2-40B4-BE49-F238E27FC236}">
                <a16:creationId xmlns:a16="http://schemas.microsoft.com/office/drawing/2014/main" id="{0B4FFEE2-B37C-EA86-0E73-2E155CFC92A9}"/>
              </a:ext>
            </a:extLst>
          </p:cNvPr>
          <p:cNvSpPr>
            <a:spLocks noGrp="1"/>
          </p:cNvSpPr>
          <p:nvPr>
            <p:ph type="pic" sz="quarter" idx="11"/>
          </p:nvPr>
        </p:nvSpPr>
        <p:spPr>
          <a:xfrm>
            <a:off x="3519008" y="4754880"/>
            <a:ext cx="2372183" cy="1488998"/>
          </a:xfrm>
          <a:effectLst>
            <a:outerShdw blurRad="50800" dist="38100" dir="5400000" algn="t" rotWithShape="0">
              <a:prstClr val="black">
                <a:alpha val="40000"/>
              </a:prstClr>
            </a:outerShdw>
          </a:effectLst>
        </p:spPr>
        <p:txBody>
          <a:bodyPr/>
          <a:lstStyle/>
          <a:p>
            <a:endParaRPr lang="en-US"/>
          </a:p>
        </p:txBody>
      </p:sp>
      <p:sp>
        <p:nvSpPr>
          <p:cNvPr id="5" name="Picture Placeholder 16">
            <a:extLst>
              <a:ext uri="{FF2B5EF4-FFF2-40B4-BE49-F238E27FC236}">
                <a16:creationId xmlns:a16="http://schemas.microsoft.com/office/drawing/2014/main" id="{649D3AF4-1EA2-72FD-281E-1176091D73BE}"/>
              </a:ext>
            </a:extLst>
          </p:cNvPr>
          <p:cNvSpPr>
            <a:spLocks noGrp="1"/>
          </p:cNvSpPr>
          <p:nvPr>
            <p:ph type="pic" sz="quarter" idx="12"/>
          </p:nvPr>
        </p:nvSpPr>
        <p:spPr>
          <a:xfrm>
            <a:off x="6342987" y="4754880"/>
            <a:ext cx="2372183" cy="1488998"/>
          </a:xfrm>
          <a:effectLst>
            <a:outerShdw blurRad="50800" dist="38100" dir="5400000" algn="t" rotWithShape="0">
              <a:prstClr val="black">
                <a:alpha val="40000"/>
              </a:prstClr>
            </a:outerShdw>
          </a:effectLst>
        </p:spPr>
        <p:txBody>
          <a:bodyPr/>
          <a:lstStyle/>
          <a:p>
            <a:endParaRPr lang="en-US"/>
          </a:p>
        </p:txBody>
      </p:sp>
      <p:sp>
        <p:nvSpPr>
          <p:cNvPr id="6" name="Picture Placeholder 16">
            <a:extLst>
              <a:ext uri="{FF2B5EF4-FFF2-40B4-BE49-F238E27FC236}">
                <a16:creationId xmlns:a16="http://schemas.microsoft.com/office/drawing/2014/main" id="{81059C9C-354F-8FD2-F0E5-695FB31AB8A4}"/>
              </a:ext>
            </a:extLst>
          </p:cNvPr>
          <p:cNvSpPr>
            <a:spLocks noGrp="1"/>
          </p:cNvSpPr>
          <p:nvPr>
            <p:ph type="pic" sz="quarter" idx="13"/>
          </p:nvPr>
        </p:nvSpPr>
        <p:spPr>
          <a:xfrm>
            <a:off x="9166966" y="4754880"/>
            <a:ext cx="2372183" cy="1488998"/>
          </a:xfrm>
          <a:effectLst>
            <a:outerShdw blurRad="50800" dist="38100" dir="5400000" algn="t" rotWithShape="0">
              <a:prstClr val="black">
                <a:alpha val="40000"/>
              </a:prstClr>
            </a:outerShdw>
          </a:effectLst>
        </p:spPr>
        <p:txBody>
          <a:bodyPr/>
          <a:lstStyle/>
          <a:p>
            <a:endParaRPr lang="en-US"/>
          </a:p>
        </p:txBody>
      </p:sp>
      <p:sp>
        <p:nvSpPr>
          <p:cNvPr id="7" name="Text Placeholder 24">
            <a:extLst>
              <a:ext uri="{FF2B5EF4-FFF2-40B4-BE49-F238E27FC236}">
                <a16:creationId xmlns:a16="http://schemas.microsoft.com/office/drawing/2014/main" id="{6C595F6D-918C-FF0E-20DE-45D476FE8458}"/>
              </a:ext>
            </a:extLst>
          </p:cNvPr>
          <p:cNvSpPr>
            <a:spLocks noGrp="1"/>
          </p:cNvSpPr>
          <p:nvPr>
            <p:ph type="body" sz="quarter" idx="14" hasCustomPrompt="1"/>
          </p:nvPr>
        </p:nvSpPr>
        <p:spPr>
          <a:xfrm>
            <a:off x="739104" y="2411412"/>
            <a:ext cx="10713122" cy="2103119"/>
          </a:xfrm>
        </p:spPr>
        <p:txBody>
          <a:bodyPr/>
          <a:lstStyle>
            <a:lvl1pPr>
              <a:defRPr sz="1400"/>
            </a:lvl1pPr>
          </a:lstStyle>
          <a:p>
            <a:pPr lvl="0"/>
            <a:r>
              <a:rPr lang="en-US"/>
              <a:t>To provide meaningful opportunities…</a:t>
            </a:r>
          </a:p>
          <a:p>
            <a:pPr lvl="0"/>
            <a:r>
              <a:rPr lang="en-US"/>
              <a:t>To build positive relationships…</a:t>
            </a:r>
          </a:p>
          <a:p>
            <a:pPr lvl="0"/>
            <a:r>
              <a:rPr lang="en-US"/>
              <a:t>To promote social and environmental responsibility…</a:t>
            </a:r>
          </a:p>
        </p:txBody>
      </p:sp>
    </p:spTree>
    <p:extLst>
      <p:ext uri="{BB962C8B-B14F-4D97-AF65-F5344CB8AC3E}">
        <p14:creationId xmlns:p14="http://schemas.microsoft.com/office/powerpoint/2010/main" val="4122108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dgeting Slide v1">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12ABF8FF-4141-7C3E-5DBA-80103E55B229}"/>
              </a:ext>
            </a:extLst>
          </p:cNvPr>
          <p:cNvSpPr/>
          <p:nvPr userDrawn="1"/>
        </p:nvSpPr>
        <p:spPr>
          <a:xfrm>
            <a:off x="0" y="1394618"/>
            <a:ext cx="12192000" cy="4240372"/>
          </a:xfrm>
          <a:custGeom>
            <a:avLst/>
            <a:gdLst/>
            <a:ahLst/>
            <a:cxnLst/>
            <a:rect l="l" t="t" r="r" b="b"/>
            <a:pathLst>
              <a:path w="16230600" h="8410426">
                <a:moveTo>
                  <a:pt x="0" y="0"/>
                </a:moveTo>
                <a:lnTo>
                  <a:pt x="16230600" y="0"/>
                </a:lnTo>
                <a:lnTo>
                  <a:pt x="16230600" y="8410426"/>
                </a:lnTo>
                <a:lnTo>
                  <a:pt x="0" y="8410426"/>
                </a:lnTo>
                <a:lnTo>
                  <a:pt x="0" y="0"/>
                </a:lnTo>
                <a:close/>
              </a:path>
            </a:pathLst>
          </a:custGeom>
          <a:solidFill>
            <a:schemeClr val="accent3"/>
          </a:solidFill>
        </p:spPr>
        <p:txBody>
          <a:bodyPr/>
          <a:lstStyle/>
          <a:p>
            <a:endParaRPr lang="en-US"/>
          </a:p>
        </p:txBody>
      </p:sp>
      <p:sp>
        <p:nvSpPr>
          <p:cNvPr id="7" name="Chart Placeholder 6">
            <a:extLst>
              <a:ext uri="{FF2B5EF4-FFF2-40B4-BE49-F238E27FC236}">
                <a16:creationId xmlns:a16="http://schemas.microsoft.com/office/drawing/2014/main" id="{27483A65-812F-D80B-9C67-A9D5D865B067}"/>
              </a:ext>
            </a:extLst>
          </p:cNvPr>
          <p:cNvSpPr>
            <a:spLocks noGrp="1"/>
          </p:cNvSpPr>
          <p:nvPr>
            <p:ph type="chart" sz="quarter" idx="13"/>
          </p:nvPr>
        </p:nvSpPr>
        <p:spPr>
          <a:xfrm>
            <a:off x="9239218" y="1971952"/>
            <a:ext cx="2575560" cy="3085704"/>
          </a:xfrm>
        </p:spPr>
        <p:txBody>
          <a:bodyPr/>
          <a:lstStyle/>
          <a:p>
            <a:endParaRPr lang="en-US"/>
          </a:p>
        </p:txBody>
      </p:sp>
      <p:sp>
        <p:nvSpPr>
          <p:cNvPr id="10" name="Freeform 6">
            <a:extLst>
              <a:ext uri="{FF2B5EF4-FFF2-40B4-BE49-F238E27FC236}">
                <a16:creationId xmlns:a16="http://schemas.microsoft.com/office/drawing/2014/main" id="{907B585D-C4D8-7DCD-91D3-4F369E36CC59}"/>
              </a:ext>
            </a:extLst>
          </p:cNvPr>
          <p:cNvSpPr/>
          <p:nvPr userDrawn="1"/>
        </p:nvSpPr>
        <p:spPr>
          <a:xfrm>
            <a:off x="0" y="1131570"/>
            <a:ext cx="3509962" cy="537209"/>
          </a:xfrm>
          <a:custGeom>
            <a:avLst/>
            <a:gdLst/>
            <a:ahLst/>
            <a:cxnLst/>
            <a:rect l="l" t="t" r="r" b="b"/>
            <a:pathLst>
              <a:path w="16230600" h="8410426">
                <a:moveTo>
                  <a:pt x="0" y="0"/>
                </a:moveTo>
                <a:lnTo>
                  <a:pt x="16230600" y="0"/>
                </a:lnTo>
                <a:lnTo>
                  <a:pt x="16230600" y="8410426"/>
                </a:lnTo>
                <a:lnTo>
                  <a:pt x="0" y="8410426"/>
                </a:lnTo>
                <a:lnTo>
                  <a:pt x="0" y="0"/>
                </a:lnTo>
                <a:close/>
              </a:path>
            </a:pathLst>
          </a:custGeom>
          <a:solidFill>
            <a:schemeClr val="accent2"/>
          </a:solidFill>
        </p:spPr>
        <p:txBody>
          <a:bodyPr/>
          <a:lstStyle/>
          <a:p>
            <a:endParaRPr lang="en-US"/>
          </a:p>
        </p:txBody>
      </p:sp>
      <p:sp>
        <p:nvSpPr>
          <p:cNvPr id="13" name="Text Placeholder 12">
            <a:extLst>
              <a:ext uri="{FF2B5EF4-FFF2-40B4-BE49-F238E27FC236}">
                <a16:creationId xmlns:a16="http://schemas.microsoft.com/office/drawing/2014/main" id="{915531F5-95D5-6E05-BA46-DE2523FEEA5D}"/>
              </a:ext>
            </a:extLst>
          </p:cNvPr>
          <p:cNvSpPr>
            <a:spLocks noGrp="1"/>
          </p:cNvSpPr>
          <p:nvPr>
            <p:ph type="body" sz="quarter" idx="14" hasCustomPrompt="1"/>
          </p:nvPr>
        </p:nvSpPr>
        <p:spPr>
          <a:xfrm>
            <a:off x="838200" y="2868613"/>
            <a:ext cx="8023796" cy="2514678"/>
          </a:xfrm>
        </p:spPr>
        <p:txBody>
          <a:bodyPr>
            <a:noAutofit/>
          </a:bodyPr>
          <a:lstStyle>
            <a:lvl1pPr>
              <a:defRPr sz="1400"/>
            </a:lvl1pPr>
          </a:lstStyle>
          <a:p>
            <a:pPr lvl="0"/>
            <a:r>
              <a:rPr lang="en-US"/>
              <a:t>This budgeting should be done in a strategic manner to ensure the company is able to achieve its desired outcomes. When creating a budget for a CSR project, it is important to consider the project goals, resources needed to complete the project, and the potential return on investment. Additionally, it is important to consider potential risks associated with the project, such as the potential for cost overruns. After establishing a budget, it is important to track progress and adjust the budget as needed to ensure the desired results are achieved.</a:t>
            </a:r>
          </a:p>
        </p:txBody>
      </p:sp>
      <p:sp>
        <p:nvSpPr>
          <p:cNvPr id="14" name="Freeform 13">
            <a:extLst>
              <a:ext uri="{FF2B5EF4-FFF2-40B4-BE49-F238E27FC236}">
                <a16:creationId xmlns:a16="http://schemas.microsoft.com/office/drawing/2014/main" id="{9A014365-28FD-722C-1E82-8D2DD2A367D7}"/>
              </a:ext>
            </a:extLst>
          </p:cNvPr>
          <p:cNvSpPr/>
          <p:nvPr userDrawn="1"/>
        </p:nvSpPr>
        <p:spPr>
          <a:xfrm>
            <a:off x="9144200" y="5983173"/>
            <a:ext cx="2765596" cy="585269"/>
          </a:xfrm>
          <a:custGeom>
            <a:avLst/>
            <a:gdLst/>
            <a:ahLst/>
            <a:cxnLst/>
            <a:rect l="l" t="t" r="r" b="b"/>
            <a:pathLst>
              <a:path w="5127752" h="1092581">
                <a:moveTo>
                  <a:pt x="0" y="0"/>
                </a:moveTo>
                <a:lnTo>
                  <a:pt x="5127752" y="0"/>
                </a:lnTo>
                <a:lnTo>
                  <a:pt x="5127752" y="1092581"/>
                </a:lnTo>
                <a:lnTo>
                  <a:pt x="0" y="1092581"/>
                </a:lnTo>
                <a:lnTo>
                  <a:pt x="0" y="0"/>
                </a:lnTo>
                <a:close/>
              </a:path>
            </a:pathLst>
          </a:custGeom>
          <a:blipFill>
            <a:blip r:embed="rId2"/>
            <a:stretch>
              <a:fillRect b="1"/>
            </a:stretch>
          </a:blipFill>
        </p:spPr>
        <p:txBody>
          <a:bodyPr/>
          <a:lstStyle/>
          <a:p>
            <a:endParaRPr lang="en-US"/>
          </a:p>
        </p:txBody>
      </p:sp>
      <p:sp>
        <p:nvSpPr>
          <p:cNvPr id="16" name="Text Placeholder 15">
            <a:extLst>
              <a:ext uri="{FF2B5EF4-FFF2-40B4-BE49-F238E27FC236}">
                <a16:creationId xmlns:a16="http://schemas.microsoft.com/office/drawing/2014/main" id="{439BDC30-6717-6113-AEFB-2E142AF2B71B}"/>
              </a:ext>
            </a:extLst>
          </p:cNvPr>
          <p:cNvSpPr>
            <a:spLocks noGrp="1"/>
          </p:cNvSpPr>
          <p:nvPr>
            <p:ph type="body" sz="quarter" idx="15" hasCustomPrompt="1"/>
          </p:nvPr>
        </p:nvSpPr>
        <p:spPr>
          <a:xfrm>
            <a:off x="838200" y="1857533"/>
            <a:ext cx="8023796" cy="822325"/>
          </a:xfrm>
        </p:spPr>
        <p:txBody>
          <a:bodyPr/>
          <a:lstStyle>
            <a:lvl1pPr>
              <a:buNone/>
              <a:defRPr sz="4400" b="1">
                <a:solidFill>
                  <a:schemeClr val="accent1"/>
                </a:solidFill>
              </a:defRPr>
            </a:lvl1pPr>
          </a:lstStyle>
          <a:p>
            <a:pPr lvl="0"/>
            <a:r>
              <a:rPr lang="en-US"/>
              <a:t>Budgeting</a:t>
            </a:r>
          </a:p>
        </p:txBody>
      </p:sp>
    </p:spTree>
    <p:extLst>
      <p:ext uri="{BB962C8B-B14F-4D97-AF65-F5344CB8AC3E}">
        <p14:creationId xmlns:p14="http://schemas.microsoft.com/office/powerpoint/2010/main" val="3878102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dgeting Slide v2">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12ABF8FF-4141-7C3E-5DBA-80103E55B229}"/>
              </a:ext>
            </a:extLst>
          </p:cNvPr>
          <p:cNvSpPr/>
          <p:nvPr userDrawn="1"/>
        </p:nvSpPr>
        <p:spPr>
          <a:xfrm>
            <a:off x="0" y="1394618"/>
            <a:ext cx="12192000" cy="4240372"/>
          </a:xfrm>
          <a:custGeom>
            <a:avLst/>
            <a:gdLst/>
            <a:ahLst/>
            <a:cxnLst/>
            <a:rect l="l" t="t" r="r" b="b"/>
            <a:pathLst>
              <a:path w="16230600" h="8410426">
                <a:moveTo>
                  <a:pt x="0" y="0"/>
                </a:moveTo>
                <a:lnTo>
                  <a:pt x="16230600" y="0"/>
                </a:lnTo>
                <a:lnTo>
                  <a:pt x="16230600" y="8410426"/>
                </a:lnTo>
                <a:lnTo>
                  <a:pt x="0" y="8410426"/>
                </a:lnTo>
                <a:lnTo>
                  <a:pt x="0" y="0"/>
                </a:lnTo>
                <a:close/>
              </a:path>
            </a:pathLst>
          </a:custGeom>
          <a:solidFill>
            <a:schemeClr val="accent2"/>
          </a:solidFill>
        </p:spPr>
        <p:txBody>
          <a:bodyPr/>
          <a:lstStyle/>
          <a:p>
            <a:endParaRPr lang="en-US"/>
          </a:p>
        </p:txBody>
      </p:sp>
      <p:sp>
        <p:nvSpPr>
          <p:cNvPr id="10" name="Freeform 6">
            <a:extLst>
              <a:ext uri="{FF2B5EF4-FFF2-40B4-BE49-F238E27FC236}">
                <a16:creationId xmlns:a16="http://schemas.microsoft.com/office/drawing/2014/main" id="{907B585D-C4D8-7DCD-91D3-4F369E36CC59}"/>
              </a:ext>
            </a:extLst>
          </p:cNvPr>
          <p:cNvSpPr/>
          <p:nvPr userDrawn="1"/>
        </p:nvSpPr>
        <p:spPr>
          <a:xfrm>
            <a:off x="0" y="1131570"/>
            <a:ext cx="3509962" cy="537209"/>
          </a:xfrm>
          <a:custGeom>
            <a:avLst/>
            <a:gdLst/>
            <a:ahLst/>
            <a:cxnLst/>
            <a:rect l="l" t="t" r="r" b="b"/>
            <a:pathLst>
              <a:path w="16230600" h="8410426">
                <a:moveTo>
                  <a:pt x="0" y="0"/>
                </a:moveTo>
                <a:lnTo>
                  <a:pt x="16230600" y="0"/>
                </a:lnTo>
                <a:lnTo>
                  <a:pt x="16230600" y="8410426"/>
                </a:lnTo>
                <a:lnTo>
                  <a:pt x="0" y="8410426"/>
                </a:lnTo>
                <a:lnTo>
                  <a:pt x="0" y="0"/>
                </a:lnTo>
                <a:close/>
              </a:path>
            </a:pathLst>
          </a:custGeom>
          <a:solidFill>
            <a:schemeClr val="accent3"/>
          </a:solidFill>
        </p:spPr>
        <p:txBody>
          <a:bodyPr/>
          <a:lstStyle/>
          <a:p>
            <a:endParaRPr lang="en-US"/>
          </a:p>
        </p:txBody>
      </p:sp>
      <p:sp>
        <p:nvSpPr>
          <p:cNvPr id="14" name="Freeform 13">
            <a:extLst>
              <a:ext uri="{FF2B5EF4-FFF2-40B4-BE49-F238E27FC236}">
                <a16:creationId xmlns:a16="http://schemas.microsoft.com/office/drawing/2014/main" id="{9A014365-28FD-722C-1E82-8D2DD2A367D7}"/>
              </a:ext>
            </a:extLst>
          </p:cNvPr>
          <p:cNvSpPr/>
          <p:nvPr userDrawn="1"/>
        </p:nvSpPr>
        <p:spPr>
          <a:xfrm>
            <a:off x="9144200" y="5983173"/>
            <a:ext cx="2765596" cy="585269"/>
          </a:xfrm>
          <a:custGeom>
            <a:avLst/>
            <a:gdLst/>
            <a:ahLst/>
            <a:cxnLst/>
            <a:rect l="l" t="t" r="r" b="b"/>
            <a:pathLst>
              <a:path w="5127752" h="1092581">
                <a:moveTo>
                  <a:pt x="0" y="0"/>
                </a:moveTo>
                <a:lnTo>
                  <a:pt x="5127752" y="0"/>
                </a:lnTo>
                <a:lnTo>
                  <a:pt x="5127752" y="1092581"/>
                </a:lnTo>
                <a:lnTo>
                  <a:pt x="0" y="1092581"/>
                </a:lnTo>
                <a:lnTo>
                  <a:pt x="0" y="0"/>
                </a:lnTo>
                <a:close/>
              </a:path>
            </a:pathLst>
          </a:custGeom>
          <a:blipFill>
            <a:blip r:embed="rId2"/>
            <a:stretch>
              <a:fillRect b="1"/>
            </a:stretch>
          </a:blipFill>
        </p:spPr>
        <p:txBody>
          <a:bodyPr/>
          <a:lstStyle/>
          <a:p>
            <a:endParaRPr lang="en-US"/>
          </a:p>
        </p:txBody>
      </p:sp>
      <p:sp>
        <p:nvSpPr>
          <p:cNvPr id="3" name="Chart Placeholder 6">
            <a:extLst>
              <a:ext uri="{FF2B5EF4-FFF2-40B4-BE49-F238E27FC236}">
                <a16:creationId xmlns:a16="http://schemas.microsoft.com/office/drawing/2014/main" id="{DAA19521-E4B6-0701-BC84-464A40E7EB0B}"/>
              </a:ext>
            </a:extLst>
          </p:cNvPr>
          <p:cNvSpPr>
            <a:spLocks noGrp="1"/>
          </p:cNvSpPr>
          <p:nvPr>
            <p:ph type="chart" sz="quarter" idx="13"/>
          </p:nvPr>
        </p:nvSpPr>
        <p:spPr>
          <a:xfrm>
            <a:off x="9239218" y="1971952"/>
            <a:ext cx="2575560" cy="3085704"/>
          </a:xfrm>
        </p:spPr>
        <p:txBody>
          <a:bodyPr/>
          <a:lstStyle/>
          <a:p>
            <a:endParaRPr lang="en-US"/>
          </a:p>
        </p:txBody>
      </p:sp>
      <p:sp>
        <p:nvSpPr>
          <p:cNvPr id="4" name="Text Placeholder 12">
            <a:extLst>
              <a:ext uri="{FF2B5EF4-FFF2-40B4-BE49-F238E27FC236}">
                <a16:creationId xmlns:a16="http://schemas.microsoft.com/office/drawing/2014/main" id="{130A41F2-50B8-64FD-C941-1D187BCAE72D}"/>
              </a:ext>
            </a:extLst>
          </p:cNvPr>
          <p:cNvSpPr>
            <a:spLocks noGrp="1"/>
          </p:cNvSpPr>
          <p:nvPr>
            <p:ph type="body" sz="quarter" idx="14" hasCustomPrompt="1"/>
          </p:nvPr>
        </p:nvSpPr>
        <p:spPr>
          <a:xfrm>
            <a:off x="838200" y="2868613"/>
            <a:ext cx="8023796" cy="2514678"/>
          </a:xfrm>
        </p:spPr>
        <p:txBody>
          <a:bodyPr>
            <a:noAutofit/>
          </a:bodyPr>
          <a:lstStyle>
            <a:lvl1pPr>
              <a:defRPr sz="1400"/>
            </a:lvl1pPr>
          </a:lstStyle>
          <a:p>
            <a:pPr lvl="0"/>
            <a:r>
              <a:rPr lang="en-US"/>
              <a:t>This budgeting should be done in a strategic manner to ensure the company is able to achieve its desired outcomes. When creating a budget for a CSR project, it is important to consider the project goals, resources needed to complete the project, and the potential return on investment. Additionally, it is important to consider potential risks associated with the project, such as the potential for cost overruns. After establishing a budget, it is important to track progress and adjust the budget as needed to ensure the desired results are achieved.</a:t>
            </a:r>
          </a:p>
        </p:txBody>
      </p:sp>
      <p:sp>
        <p:nvSpPr>
          <p:cNvPr id="5" name="Text Placeholder 15">
            <a:extLst>
              <a:ext uri="{FF2B5EF4-FFF2-40B4-BE49-F238E27FC236}">
                <a16:creationId xmlns:a16="http://schemas.microsoft.com/office/drawing/2014/main" id="{18D94FBE-ABD1-EA69-4B6B-33A96C765DE1}"/>
              </a:ext>
            </a:extLst>
          </p:cNvPr>
          <p:cNvSpPr>
            <a:spLocks noGrp="1"/>
          </p:cNvSpPr>
          <p:nvPr>
            <p:ph type="body" sz="quarter" idx="15" hasCustomPrompt="1"/>
          </p:nvPr>
        </p:nvSpPr>
        <p:spPr>
          <a:xfrm>
            <a:off x="838200" y="1857533"/>
            <a:ext cx="8023796" cy="822325"/>
          </a:xfrm>
        </p:spPr>
        <p:txBody>
          <a:bodyPr/>
          <a:lstStyle>
            <a:lvl1pPr>
              <a:buNone/>
              <a:defRPr sz="4400" b="1">
                <a:solidFill>
                  <a:schemeClr val="accent1"/>
                </a:solidFill>
              </a:defRPr>
            </a:lvl1pPr>
          </a:lstStyle>
          <a:p>
            <a:pPr lvl="0"/>
            <a:r>
              <a:rPr lang="en-US"/>
              <a:t>Budgeting</a:t>
            </a:r>
          </a:p>
        </p:txBody>
      </p:sp>
    </p:spTree>
    <p:extLst>
      <p:ext uri="{BB962C8B-B14F-4D97-AF65-F5344CB8AC3E}">
        <p14:creationId xmlns:p14="http://schemas.microsoft.com/office/powerpoint/2010/main" val="2035242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inal Description Slide v1">
    <p:spTree>
      <p:nvGrpSpPr>
        <p:cNvPr id="1" name=""/>
        <p:cNvGrpSpPr/>
        <p:nvPr/>
      </p:nvGrpSpPr>
      <p:grpSpPr>
        <a:xfrm>
          <a:off x="0" y="0"/>
          <a:ext cx="0" cy="0"/>
          <a:chOff x="0" y="0"/>
          <a:chExt cx="0" cy="0"/>
        </a:xfrm>
      </p:grpSpPr>
      <p:sp>
        <p:nvSpPr>
          <p:cNvPr id="5" name="Freeform 6">
            <a:extLst>
              <a:ext uri="{FF2B5EF4-FFF2-40B4-BE49-F238E27FC236}">
                <a16:creationId xmlns:a16="http://schemas.microsoft.com/office/drawing/2014/main" id="{5FFE82F3-E439-5937-E1BC-850D8CDEEBC7}"/>
              </a:ext>
            </a:extLst>
          </p:cNvPr>
          <p:cNvSpPr/>
          <p:nvPr userDrawn="1"/>
        </p:nvSpPr>
        <p:spPr>
          <a:xfrm>
            <a:off x="0" y="2649448"/>
            <a:ext cx="12192000" cy="1559103"/>
          </a:xfrm>
          <a:custGeom>
            <a:avLst/>
            <a:gdLst/>
            <a:ahLst/>
            <a:cxnLst/>
            <a:rect l="l" t="t" r="r" b="b"/>
            <a:pathLst>
              <a:path w="16230600" h="8410426">
                <a:moveTo>
                  <a:pt x="0" y="0"/>
                </a:moveTo>
                <a:lnTo>
                  <a:pt x="16230600" y="0"/>
                </a:lnTo>
                <a:lnTo>
                  <a:pt x="16230600" y="8410426"/>
                </a:lnTo>
                <a:lnTo>
                  <a:pt x="0" y="8410426"/>
                </a:lnTo>
                <a:lnTo>
                  <a:pt x="0" y="0"/>
                </a:lnTo>
                <a:close/>
              </a:path>
            </a:pathLst>
          </a:custGeom>
          <a:solidFill>
            <a:schemeClr val="accent1"/>
          </a:solidFill>
        </p:spPr>
        <p:txBody>
          <a:bodyPr/>
          <a:lstStyle/>
          <a:p>
            <a:endParaRPr lang="en-US"/>
          </a:p>
        </p:txBody>
      </p:sp>
      <p:sp>
        <p:nvSpPr>
          <p:cNvPr id="6" name="Freeform 6">
            <a:extLst>
              <a:ext uri="{FF2B5EF4-FFF2-40B4-BE49-F238E27FC236}">
                <a16:creationId xmlns:a16="http://schemas.microsoft.com/office/drawing/2014/main" id="{E0C1EEF2-7B09-5700-8292-01D114DB17DC}"/>
              </a:ext>
            </a:extLst>
          </p:cNvPr>
          <p:cNvSpPr/>
          <p:nvPr userDrawn="1"/>
        </p:nvSpPr>
        <p:spPr>
          <a:xfrm>
            <a:off x="671245" y="1075645"/>
            <a:ext cx="10849510" cy="5109397"/>
          </a:xfrm>
          <a:custGeom>
            <a:avLst/>
            <a:gdLst/>
            <a:ahLst/>
            <a:cxnLst/>
            <a:rect l="l" t="t" r="r" b="b"/>
            <a:pathLst>
              <a:path w="16230600" h="8410426">
                <a:moveTo>
                  <a:pt x="0" y="0"/>
                </a:moveTo>
                <a:lnTo>
                  <a:pt x="16230600" y="0"/>
                </a:lnTo>
                <a:lnTo>
                  <a:pt x="16230600" y="8410426"/>
                </a:lnTo>
                <a:lnTo>
                  <a:pt x="0" y="8410426"/>
                </a:lnTo>
                <a:lnTo>
                  <a:pt x="0" y="0"/>
                </a:lnTo>
                <a:close/>
              </a:path>
            </a:pathLst>
          </a:custGeom>
          <a:solidFill>
            <a:schemeClr val="accent3"/>
          </a:solidFill>
        </p:spPr>
        <p:txBody>
          <a:bodyPr/>
          <a:lstStyle/>
          <a:p>
            <a:endParaRPr lang="en-US"/>
          </a:p>
        </p:txBody>
      </p:sp>
      <p:sp>
        <p:nvSpPr>
          <p:cNvPr id="7" name="Freeform 13">
            <a:extLst>
              <a:ext uri="{FF2B5EF4-FFF2-40B4-BE49-F238E27FC236}">
                <a16:creationId xmlns:a16="http://schemas.microsoft.com/office/drawing/2014/main" id="{83A001ED-B3E2-8FAC-DB3B-AC41CC358A16}"/>
              </a:ext>
            </a:extLst>
          </p:cNvPr>
          <p:cNvSpPr/>
          <p:nvPr userDrawn="1"/>
        </p:nvSpPr>
        <p:spPr>
          <a:xfrm>
            <a:off x="9224210" y="222453"/>
            <a:ext cx="2765596" cy="585269"/>
          </a:xfrm>
          <a:custGeom>
            <a:avLst/>
            <a:gdLst/>
            <a:ahLst/>
            <a:cxnLst/>
            <a:rect l="l" t="t" r="r" b="b"/>
            <a:pathLst>
              <a:path w="5127752" h="1092581">
                <a:moveTo>
                  <a:pt x="0" y="0"/>
                </a:moveTo>
                <a:lnTo>
                  <a:pt x="5127752" y="0"/>
                </a:lnTo>
                <a:lnTo>
                  <a:pt x="5127752" y="1092581"/>
                </a:lnTo>
                <a:lnTo>
                  <a:pt x="0" y="1092581"/>
                </a:lnTo>
                <a:lnTo>
                  <a:pt x="0" y="0"/>
                </a:lnTo>
                <a:close/>
              </a:path>
            </a:pathLst>
          </a:custGeom>
          <a:blipFill>
            <a:blip r:embed="rId2"/>
            <a:stretch>
              <a:fillRect b="1"/>
            </a:stretch>
          </a:blipFill>
        </p:spPr>
        <p:txBody>
          <a:bodyPr/>
          <a:lstStyle/>
          <a:p>
            <a:endParaRPr lang="en-US"/>
          </a:p>
        </p:txBody>
      </p:sp>
      <p:sp>
        <p:nvSpPr>
          <p:cNvPr id="14" name="Text Placeholder 15">
            <a:extLst>
              <a:ext uri="{FF2B5EF4-FFF2-40B4-BE49-F238E27FC236}">
                <a16:creationId xmlns:a16="http://schemas.microsoft.com/office/drawing/2014/main" id="{26C5FC49-0A10-58B9-0329-0BC4CAE026C2}"/>
              </a:ext>
            </a:extLst>
          </p:cNvPr>
          <p:cNvSpPr>
            <a:spLocks noGrp="1"/>
          </p:cNvSpPr>
          <p:nvPr>
            <p:ph type="body" sz="quarter" idx="16" hasCustomPrompt="1"/>
          </p:nvPr>
        </p:nvSpPr>
        <p:spPr>
          <a:xfrm>
            <a:off x="2199688" y="1339973"/>
            <a:ext cx="7792624" cy="822325"/>
          </a:xfrm>
        </p:spPr>
        <p:txBody>
          <a:bodyPr/>
          <a:lstStyle>
            <a:lvl1pPr algn="ctr">
              <a:buNone/>
              <a:defRPr sz="4400" b="1">
                <a:solidFill>
                  <a:schemeClr val="accent1"/>
                </a:solidFill>
              </a:defRPr>
            </a:lvl1pPr>
          </a:lstStyle>
          <a:p>
            <a:pPr lvl="0"/>
            <a:r>
              <a:rPr lang="en-US"/>
              <a:t>Our Latest Project</a:t>
            </a:r>
          </a:p>
        </p:txBody>
      </p:sp>
      <p:sp>
        <p:nvSpPr>
          <p:cNvPr id="4" name="Text Placeholder 3">
            <a:extLst>
              <a:ext uri="{FF2B5EF4-FFF2-40B4-BE49-F238E27FC236}">
                <a16:creationId xmlns:a16="http://schemas.microsoft.com/office/drawing/2014/main" id="{326077DB-D0C2-91E6-1B40-668B15ACB264}"/>
              </a:ext>
            </a:extLst>
          </p:cNvPr>
          <p:cNvSpPr>
            <a:spLocks noGrp="1"/>
          </p:cNvSpPr>
          <p:nvPr>
            <p:ph type="body" sz="quarter" idx="17"/>
          </p:nvPr>
        </p:nvSpPr>
        <p:spPr>
          <a:xfrm>
            <a:off x="1017270" y="2435225"/>
            <a:ext cx="10173018"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4212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al Description Slide v2">
    <p:spTree>
      <p:nvGrpSpPr>
        <p:cNvPr id="1" name=""/>
        <p:cNvGrpSpPr/>
        <p:nvPr/>
      </p:nvGrpSpPr>
      <p:grpSpPr>
        <a:xfrm>
          <a:off x="0" y="0"/>
          <a:ext cx="0" cy="0"/>
          <a:chOff x="0" y="0"/>
          <a:chExt cx="0" cy="0"/>
        </a:xfrm>
      </p:grpSpPr>
      <p:sp>
        <p:nvSpPr>
          <p:cNvPr id="5" name="Freeform 6">
            <a:extLst>
              <a:ext uri="{FF2B5EF4-FFF2-40B4-BE49-F238E27FC236}">
                <a16:creationId xmlns:a16="http://schemas.microsoft.com/office/drawing/2014/main" id="{5FFE82F3-E439-5937-E1BC-850D8CDEEBC7}"/>
              </a:ext>
            </a:extLst>
          </p:cNvPr>
          <p:cNvSpPr/>
          <p:nvPr userDrawn="1"/>
        </p:nvSpPr>
        <p:spPr>
          <a:xfrm>
            <a:off x="0" y="2649448"/>
            <a:ext cx="12192000" cy="1559103"/>
          </a:xfrm>
          <a:custGeom>
            <a:avLst/>
            <a:gdLst/>
            <a:ahLst/>
            <a:cxnLst/>
            <a:rect l="l" t="t" r="r" b="b"/>
            <a:pathLst>
              <a:path w="16230600" h="8410426">
                <a:moveTo>
                  <a:pt x="0" y="0"/>
                </a:moveTo>
                <a:lnTo>
                  <a:pt x="16230600" y="0"/>
                </a:lnTo>
                <a:lnTo>
                  <a:pt x="16230600" y="8410426"/>
                </a:lnTo>
                <a:lnTo>
                  <a:pt x="0" y="8410426"/>
                </a:lnTo>
                <a:lnTo>
                  <a:pt x="0" y="0"/>
                </a:lnTo>
                <a:close/>
              </a:path>
            </a:pathLst>
          </a:custGeom>
          <a:solidFill>
            <a:schemeClr val="accent1"/>
          </a:solidFill>
        </p:spPr>
        <p:txBody>
          <a:bodyPr/>
          <a:lstStyle/>
          <a:p>
            <a:endParaRPr lang="en-US"/>
          </a:p>
        </p:txBody>
      </p:sp>
      <p:sp>
        <p:nvSpPr>
          <p:cNvPr id="6" name="Freeform 6">
            <a:extLst>
              <a:ext uri="{FF2B5EF4-FFF2-40B4-BE49-F238E27FC236}">
                <a16:creationId xmlns:a16="http://schemas.microsoft.com/office/drawing/2014/main" id="{E0C1EEF2-7B09-5700-8292-01D114DB17DC}"/>
              </a:ext>
            </a:extLst>
          </p:cNvPr>
          <p:cNvSpPr/>
          <p:nvPr userDrawn="1"/>
        </p:nvSpPr>
        <p:spPr>
          <a:xfrm>
            <a:off x="671245" y="1075645"/>
            <a:ext cx="10849510" cy="5109397"/>
          </a:xfrm>
          <a:custGeom>
            <a:avLst/>
            <a:gdLst/>
            <a:ahLst/>
            <a:cxnLst/>
            <a:rect l="l" t="t" r="r" b="b"/>
            <a:pathLst>
              <a:path w="16230600" h="8410426">
                <a:moveTo>
                  <a:pt x="0" y="0"/>
                </a:moveTo>
                <a:lnTo>
                  <a:pt x="16230600" y="0"/>
                </a:lnTo>
                <a:lnTo>
                  <a:pt x="16230600" y="8410426"/>
                </a:lnTo>
                <a:lnTo>
                  <a:pt x="0" y="8410426"/>
                </a:lnTo>
                <a:lnTo>
                  <a:pt x="0" y="0"/>
                </a:lnTo>
                <a:close/>
              </a:path>
            </a:pathLst>
          </a:custGeom>
          <a:solidFill>
            <a:schemeClr val="accent2"/>
          </a:solidFill>
        </p:spPr>
        <p:txBody>
          <a:bodyPr/>
          <a:lstStyle/>
          <a:p>
            <a:endParaRPr lang="en-US"/>
          </a:p>
        </p:txBody>
      </p:sp>
      <p:sp>
        <p:nvSpPr>
          <p:cNvPr id="7" name="Freeform 13">
            <a:extLst>
              <a:ext uri="{FF2B5EF4-FFF2-40B4-BE49-F238E27FC236}">
                <a16:creationId xmlns:a16="http://schemas.microsoft.com/office/drawing/2014/main" id="{83A001ED-B3E2-8FAC-DB3B-AC41CC358A16}"/>
              </a:ext>
            </a:extLst>
          </p:cNvPr>
          <p:cNvSpPr/>
          <p:nvPr userDrawn="1"/>
        </p:nvSpPr>
        <p:spPr>
          <a:xfrm>
            <a:off x="9224210" y="222453"/>
            <a:ext cx="2765596" cy="585269"/>
          </a:xfrm>
          <a:custGeom>
            <a:avLst/>
            <a:gdLst/>
            <a:ahLst/>
            <a:cxnLst/>
            <a:rect l="l" t="t" r="r" b="b"/>
            <a:pathLst>
              <a:path w="5127752" h="1092581">
                <a:moveTo>
                  <a:pt x="0" y="0"/>
                </a:moveTo>
                <a:lnTo>
                  <a:pt x="5127752" y="0"/>
                </a:lnTo>
                <a:lnTo>
                  <a:pt x="5127752" y="1092581"/>
                </a:lnTo>
                <a:lnTo>
                  <a:pt x="0" y="1092581"/>
                </a:lnTo>
                <a:lnTo>
                  <a:pt x="0" y="0"/>
                </a:lnTo>
                <a:close/>
              </a:path>
            </a:pathLst>
          </a:custGeom>
          <a:blipFill>
            <a:blip r:embed="rId2"/>
            <a:stretch>
              <a:fillRect b="1"/>
            </a:stretch>
          </a:blipFill>
        </p:spPr>
        <p:txBody>
          <a:bodyPr/>
          <a:lstStyle/>
          <a:p>
            <a:endParaRPr lang="en-US"/>
          </a:p>
        </p:txBody>
      </p:sp>
      <p:sp>
        <p:nvSpPr>
          <p:cNvPr id="14" name="Text Placeholder 15">
            <a:extLst>
              <a:ext uri="{FF2B5EF4-FFF2-40B4-BE49-F238E27FC236}">
                <a16:creationId xmlns:a16="http://schemas.microsoft.com/office/drawing/2014/main" id="{26C5FC49-0A10-58B9-0329-0BC4CAE026C2}"/>
              </a:ext>
            </a:extLst>
          </p:cNvPr>
          <p:cNvSpPr>
            <a:spLocks noGrp="1"/>
          </p:cNvSpPr>
          <p:nvPr>
            <p:ph type="body" sz="quarter" idx="16" hasCustomPrompt="1"/>
          </p:nvPr>
        </p:nvSpPr>
        <p:spPr>
          <a:xfrm>
            <a:off x="2199688" y="1339973"/>
            <a:ext cx="7792624" cy="822325"/>
          </a:xfrm>
        </p:spPr>
        <p:txBody>
          <a:bodyPr/>
          <a:lstStyle>
            <a:lvl1pPr algn="ctr">
              <a:buNone/>
              <a:defRPr sz="4400" b="1">
                <a:solidFill>
                  <a:schemeClr val="bg1"/>
                </a:solidFill>
              </a:defRPr>
            </a:lvl1pPr>
          </a:lstStyle>
          <a:p>
            <a:pPr lvl="0"/>
            <a:r>
              <a:rPr lang="en-US"/>
              <a:t>Our Latest Project</a:t>
            </a:r>
          </a:p>
        </p:txBody>
      </p:sp>
      <p:sp>
        <p:nvSpPr>
          <p:cNvPr id="2" name="Text Placeholder 3">
            <a:extLst>
              <a:ext uri="{FF2B5EF4-FFF2-40B4-BE49-F238E27FC236}">
                <a16:creationId xmlns:a16="http://schemas.microsoft.com/office/drawing/2014/main" id="{6AEC35F9-0898-BF34-4423-7D95586CB681}"/>
              </a:ext>
            </a:extLst>
          </p:cNvPr>
          <p:cNvSpPr>
            <a:spLocks noGrp="1"/>
          </p:cNvSpPr>
          <p:nvPr>
            <p:ph type="body" sz="quarter" idx="17"/>
          </p:nvPr>
        </p:nvSpPr>
        <p:spPr>
          <a:xfrm>
            <a:off x="1028700" y="2435225"/>
            <a:ext cx="10161588"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9721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ur Latest Project Slide v1">
    <p:spTree>
      <p:nvGrpSpPr>
        <p:cNvPr id="1" name=""/>
        <p:cNvGrpSpPr/>
        <p:nvPr/>
      </p:nvGrpSpPr>
      <p:grpSpPr>
        <a:xfrm>
          <a:off x="0" y="0"/>
          <a:ext cx="0" cy="0"/>
          <a:chOff x="0" y="0"/>
          <a:chExt cx="0" cy="0"/>
        </a:xfrm>
      </p:grpSpPr>
      <p:sp>
        <p:nvSpPr>
          <p:cNvPr id="5" name="Freeform 6">
            <a:extLst>
              <a:ext uri="{FF2B5EF4-FFF2-40B4-BE49-F238E27FC236}">
                <a16:creationId xmlns:a16="http://schemas.microsoft.com/office/drawing/2014/main" id="{5FFE82F3-E439-5937-E1BC-850D8CDEEBC7}"/>
              </a:ext>
            </a:extLst>
          </p:cNvPr>
          <p:cNvSpPr/>
          <p:nvPr userDrawn="1"/>
        </p:nvSpPr>
        <p:spPr>
          <a:xfrm>
            <a:off x="0" y="2649448"/>
            <a:ext cx="12192000" cy="1559103"/>
          </a:xfrm>
          <a:custGeom>
            <a:avLst/>
            <a:gdLst/>
            <a:ahLst/>
            <a:cxnLst/>
            <a:rect l="l" t="t" r="r" b="b"/>
            <a:pathLst>
              <a:path w="16230600" h="8410426">
                <a:moveTo>
                  <a:pt x="0" y="0"/>
                </a:moveTo>
                <a:lnTo>
                  <a:pt x="16230600" y="0"/>
                </a:lnTo>
                <a:lnTo>
                  <a:pt x="16230600" y="8410426"/>
                </a:lnTo>
                <a:lnTo>
                  <a:pt x="0" y="8410426"/>
                </a:lnTo>
                <a:lnTo>
                  <a:pt x="0" y="0"/>
                </a:lnTo>
                <a:close/>
              </a:path>
            </a:pathLst>
          </a:custGeom>
          <a:solidFill>
            <a:schemeClr val="accent1"/>
          </a:solidFill>
        </p:spPr>
        <p:txBody>
          <a:bodyPr/>
          <a:lstStyle/>
          <a:p>
            <a:endParaRPr lang="en-US"/>
          </a:p>
        </p:txBody>
      </p:sp>
      <p:sp>
        <p:nvSpPr>
          <p:cNvPr id="6" name="Freeform 6">
            <a:extLst>
              <a:ext uri="{FF2B5EF4-FFF2-40B4-BE49-F238E27FC236}">
                <a16:creationId xmlns:a16="http://schemas.microsoft.com/office/drawing/2014/main" id="{E0C1EEF2-7B09-5700-8292-01D114DB17DC}"/>
              </a:ext>
            </a:extLst>
          </p:cNvPr>
          <p:cNvSpPr/>
          <p:nvPr userDrawn="1"/>
        </p:nvSpPr>
        <p:spPr>
          <a:xfrm>
            <a:off x="671245" y="1075645"/>
            <a:ext cx="10849510" cy="5109397"/>
          </a:xfrm>
          <a:custGeom>
            <a:avLst/>
            <a:gdLst/>
            <a:ahLst/>
            <a:cxnLst/>
            <a:rect l="l" t="t" r="r" b="b"/>
            <a:pathLst>
              <a:path w="16230600" h="8410426">
                <a:moveTo>
                  <a:pt x="0" y="0"/>
                </a:moveTo>
                <a:lnTo>
                  <a:pt x="16230600" y="0"/>
                </a:lnTo>
                <a:lnTo>
                  <a:pt x="16230600" y="8410426"/>
                </a:lnTo>
                <a:lnTo>
                  <a:pt x="0" y="8410426"/>
                </a:lnTo>
                <a:lnTo>
                  <a:pt x="0" y="0"/>
                </a:lnTo>
                <a:close/>
              </a:path>
            </a:pathLst>
          </a:custGeom>
          <a:solidFill>
            <a:schemeClr val="accent3"/>
          </a:solidFill>
        </p:spPr>
        <p:txBody>
          <a:bodyPr/>
          <a:lstStyle/>
          <a:p>
            <a:endParaRPr lang="en-US"/>
          </a:p>
        </p:txBody>
      </p:sp>
      <p:sp>
        <p:nvSpPr>
          <p:cNvPr id="7" name="Freeform 13">
            <a:extLst>
              <a:ext uri="{FF2B5EF4-FFF2-40B4-BE49-F238E27FC236}">
                <a16:creationId xmlns:a16="http://schemas.microsoft.com/office/drawing/2014/main" id="{83A001ED-B3E2-8FAC-DB3B-AC41CC358A16}"/>
              </a:ext>
            </a:extLst>
          </p:cNvPr>
          <p:cNvSpPr/>
          <p:nvPr userDrawn="1"/>
        </p:nvSpPr>
        <p:spPr>
          <a:xfrm>
            <a:off x="9224210" y="222453"/>
            <a:ext cx="2765596" cy="585269"/>
          </a:xfrm>
          <a:custGeom>
            <a:avLst/>
            <a:gdLst/>
            <a:ahLst/>
            <a:cxnLst/>
            <a:rect l="l" t="t" r="r" b="b"/>
            <a:pathLst>
              <a:path w="5127752" h="1092581">
                <a:moveTo>
                  <a:pt x="0" y="0"/>
                </a:moveTo>
                <a:lnTo>
                  <a:pt x="5127752" y="0"/>
                </a:lnTo>
                <a:lnTo>
                  <a:pt x="5127752" y="1092581"/>
                </a:lnTo>
                <a:lnTo>
                  <a:pt x="0" y="1092581"/>
                </a:lnTo>
                <a:lnTo>
                  <a:pt x="0" y="0"/>
                </a:lnTo>
                <a:close/>
              </a:path>
            </a:pathLst>
          </a:custGeom>
          <a:blipFill>
            <a:blip r:embed="rId2"/>
            <a:stretch>
              <a:fillRect b="1"/>
            </a:stretch>
          </a:blipFill>
        </p:spPr>
        <p:txBody>
          <a:bodyPr/>
          <a:lstStyle/>
          <a:p>
            <a:endParaRPr lang="en-US"/>
          </a:p>
        </p:txBody>
      </p:sp>
      <p:sp>
        <p:nvSpPr>
          <p:cNvPr id="8" name="Picture Placeholder 16">
            <a:extLst>
              <a:ext uri="{FF2B5EF4-FFF2-40B4-BE49-F238E27FC236}">
                <a16:creationId xmlns:a16="http://schemas.microsoft.com/office/drawing/2014/main" id="{3FE2A1B2-1470-954B-FF00-6636BCAD9607}"/>
              </a:ext>
            </a:extLst>
          </p:cNvPr>
          <p:cNvSpPr>
            <a:spLocks noGrp="1"/>
          </p:cNvSpPr>
          <p:nvPr>
            <p:ph type="pic" sz="quarter" idx="10"/>
          </p:nvPr>
        </p:nvSpPr>
        <p:spPr>
          <a:xfrm>
            <a:off x="2199688" y="2426626"/>
            <a:ext cx="2382586" cy="1634876"/>
          </a:xfrm>
          <a:effectLst>
            <a:outerShdw blurRad="50800" dist="38100" dir="5400000" algn="t" rotWithShape="0">
              <a:prstClr val="black">
                <a:alpha val="40000"/>
              </a:prstClr>
            </a:outerShdw>
          </a:effectLst>
        </p:spPr>
        <p:txBody>
          <a:bodyPr/>
          <a:lstStyle/>
          <a:p>
            <a:endParaRPr lang="en-US"/>
          </a:p>
        </p:txBody>
      </p:sp>
      <p:sp>
        <p:nvSpPr>
          <p:cNvPr id="9" name="Picture Placeholder 16">
            <a:extLst>
              <a:ext uri="{FF2B5EF4-FFF2-40B4-BE49-F238E27FC236}">
                <a16:creationId xmlns:a16="http://schemas.microsoft.com/office/drawing/2014/main" id="{C51C9E37-7845-D493-8F74-18C43A5C67EC}"/>
              </a:ext>
            </a:extLst>
          </p:cNvPr>
          <p:cNvSpPr>
            <a:spLocks noGrp="1"/>
          </p:cNvSpPr>
          <p:nvPr>
            <p:ph type="pic" sz="quarter" idx="11"/>
          </p:nvPr>
        </p:nvSpPr>
        <p:spPr>
          <a:xfrm>
            <a:off x="2199688" y="4268352"/>
            <a:ext cx="2382586" cy="1634876"/>
          </a:xfrm>
          <a:effectLst>
            <a:outerShdw blurRad="50800" dist="38100" dir="5400000" algn="t" rotWithShape="0">
              <a:prstClr val="black">
                <a:alpha val="40000"/>
              </a:prstClr>
            </a:outerShdw>
          </a:effectLst>
        </p:spPr>
        <p:txBody>
          <a:bodyPr/>
          <a:lstStyle/>
          <a:p>
            <a:endParaRPr lang="en-US"/>
          </a:p>
        </p:txBody>
      </p:sp>
      <p:sp>
        <p:nvSpPr>
          <p:cNvPr id="10" name="Picture Placeholder 16">
            <a:extLst>
              <a:ext uri="{FF2B5EF4-FFF2-40B4-BE49-F238E27FC236}">
                <a16:creationId xmlns:a16="http://schemas.microsoft.com/office/drawing/2014/main" id="{68FAB140-9646-1567-B2A4-C568A7815343}"/>
              </a:ext>
            </a:extLst>
          </p:cNvPr>
          <p:cNvSpPr>
            <a:spLocks noGrp="1"/>
          </p:cNvSpPr>
          <p:nvPr>
            <p:ph type="pic" sz="quarter" idx="12"/>
          </p:nvPr>
        </p:nvSpPr>
        <p:spPr>
          <a:xfrm>
            <a:off x="4904707" y="2426626"/>
            <a:ext cx="2382586" cy="1634876"/>
          </a:xfrm>
          <a:effectLst>
            <a:outerShdw blurRad="50800" dist="38100" dir="5400000" algn="t" rotWithShape="0">
              <a:prstClr val="black">
                <a:alpha val="40000"/>
              </a:prstClr>
            </a:outerShdw>
          </a:effectLst>
        </p:spPr>
        <p:txBody>
          <a:bodyPr/>
          <a:lstStyle/>
          <a:p>
            <a:endParaRPr lang="en-US"/>
          </a:p>
        </p:txBody>
      </p:sp>
      <p:sp>
        <p:nvSpPr>
          <p:cNvPr id="11" name="Picture Placeholder 16">
            <a:extLst>
              <a:ext uri="{FF2B5EF4-FFF2-40B4-BE49-F238E27FC236}">
                <a16:creationId xmlns:a16="http://schemas.microsoft.com/office/drawing/2014/main" id="{23BA4FFD-CCB3-DEA4-1696-0548222A0F6C}"/>
              </a:ext>
            </a:extLst>
          </p:cNvPr>
          <p:cNvSpPr>
            <a:spLocks noGrp="1"/>
          </p:cNvSpPr>
          <p:nvPr>
            <p:ph type="pic" sz="quarter" idx="13"/>
          </p:nvPr>
        </p:nvSpPr>
        <p:spPr>
          <a:xfrm>
            <a:off x="4904707" y="4268352"/>
            <a:ext cx="2382586" cy="1634876"/>
          </a:xfrm>
          <a:effectLst>
            <a:outerShdw blurRad="50800" dist="38100" dir="5400000" algn="t" rotWithShape="0">
              <a:prstClr val="black">
                <a:alpha val="40000"/>
              </a:prstClr>
            </a:outerShdw>
          </a:effectLst>
        </p:spPr>
        <p:txBody>
          <a:bodyPr/>
          <a:lstStyle/>
          <a:p>
            <a:endParaRPr lang="en-US"/>
          </a:p>
        </p:txBody>
      </p:sp>
      <p:sp>
        <p:nvSpPr>
          <p:cNvPr id="12" name="Picture Placeholder 16">
            <a:extLst>
              <a:ext uri="{FF2B5EF4-FFF2-40B4-BE49-F238E27FC236}">
                <a16:creationId xmlns:a16="http://schemas.microsoft.com/office/drawing/2014/main" id="{D39FF38B-6FE5-865A-4C0E-9B24157A2291}"/>
              </a:ext>
            </a:extLst>
          </p:cNvPr>
          <p:cNvSpPr>
            <a:spLocks noGrp="1"/>
          </p:cNvSpPr>
          <p:nvPr>
            <p:ph type="pic" sz="quarter" idx="14"/>
          </p:nvPr>
        </p:nvSpPr>
        <p:spPr>
          <a:xfrm>
            <a:off x="7609726" y="2426626"/>
            <a:ext cx="2382586" cy="1634876"/>
          </a:xfrm>
          <a:effectLst>
            <a:outerShdw blurRad="50800" dist="38100" dir="5400000" algn="t" rotWithShape="0">
              <a:prstClr val="black">
                <a:alpha val="40000"/>
              </a:prstClr>
            </a:outerShdw>
          </a:effectLst>
        </p:spPr>
        <p:txBody>
          <a:bodyPr/>
          <a:lstStyle/>
          <a:p>
            <a:endParaRPr lang="en-US"/>
          </a:p>
        </p:txBody>
      </p:sp>
      <p:sp>
        <p:nvSpPr>
          <p:cNvPr id="13" name="Picture Placeholder 16">
            <a:extLst>
              <a:ext uri="{FF2B5EF4-FFF2-40B4-BE49-F238E27FC236}">
                <a16:creationId xmlns:a16="http://schemas.microsoft.com/office/drawing/2014/main" id="{9BA37C08-B85E-EF3A-1F74-1B121B127B96}"/>
              </a:ext>
            </a:extLst>
          </p:cNvPr>
          <p:cNvSpPr>
            <a:spLocks noGrp="1"/>
          </p:cNvSpPr>
          <p:nvPr>
            <p:ph type="pic" sz="quarter" idx="15"/>
          </p:nvPr>
        </p:nvSpPr>
        <p:spPr>
          <a:xfrm>
            <a:off x="7609726" y="4268352"/>
            <a:ext cx="2382586" cy="1634876"/>
          </a:xfrm>
          <a:effectLst>
            <a:outerShdw blurRad="50800" dist="38100" dir="5400000" algn="t" rotWithShape="0">
              <a:prstClr val="black">
                <a:alpha val="40000"/>
              </a:prstClr>
            </a:outerShdw>
          </a:effectLst>
        </p:spPr>
        <p:txBody>
          <a:bodyPr/>
          <a:lstStyle/>
          <a:p>
            <a:endParaRPr lang="en-US"/>
          </a:p>
        </p:txBody>
      </p:sp>
      <p:sp>
        <p:nvSpPr>
          <p:cNvPr id="14" name="Text Placeholder 15">
            <a:extLst>
              <a:ext uri="{FF2B5EF4-FFF2-40B4-BE49-F238E27FC236}">
                <a16:creationId xmlns:a16="http://schemas.microsoft.com/office/drawing/2014/main" id="{26C5FC49-0A10-58B9-0329-0BC4CAE026C2}"/>
              </a:ext>
            </a:extLst>
          </p:cNvPr>
          <p:cNvSpPr>
            <a:spLocks noGrp="1"/>
          </p:cNvSpPr>
          <p:nvPr>
            <p:ph type="body" sz="quarter" idx="16" hasCustomPrompt="1"/>
          </p:nvPr>
        </p:nvSpPr>
        <p:spPr>
          <a:xfrm>
            <a:off x="2199688" y="1339973"/>
            <a:ext cx="7792624" cy="822325"/>
          </a:xfrm>
        </p:spPr>
        <p:txBody>
          <a:bodyPr/>
          <a:lstStyle>
            <a:lvl1pPr algn="ctr">
              <a:buNone/>
              <a:defRPr sz="4400" b="1">
                <a:solidFill>
                  <a:schemeClr val="accent1"/>
                </a:solidFill>
              </a:defRPr>
            </a:lvl1pPr>
          </a:lstStyle>
          <a:p>
            <a:pPr lvl="0"/>
            <a:r>
              <a:rPr lang="en-US"/>
              <a:t>Our Latest Project</a:t>
            </a:r>
          </a:p>
        </p:txBody>
      </p:sp>
    </p:spTree>
    <p:extLst>
      <p:ext uri="{BB962C8B-B14F-4D97-AF65-F5344CB8AC3E}">
        <p14:creationId xmlns:p14="http://schemas.microsoft.com/office/powerpoint/2010/main" val="32890051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ur Latest Project Slide v2">
    <p:spTree>
      <p:nvGrpSpPr>
        <p:cNvPr id="1" name=""/>
        <p:cNvGrpSpPr/>
        <p:nvPr/>
      </p:nvGrpSpPr>
      <p:grpSpPr>
        <a:xfrm>
          <a:off x="0" y="0"/>
          <a:ext cx="0" cy="0"/>
          <a:chOff x="0" y="0"/>
          <a:chExt cx="0" cy="0"/>
        </a:xfrm>
      </p:grpSpPr>
      <p:sp>
        <p:nvSpPr>
          <p:cNvPr id="5" name="Freeform 6">
            <a:extLst>
              <a:ext uri="{FF2B5EF4-FFF2-40B4-BE49-F238E27FC236}">
                <a16:creationId xmlns:a16="http://schemas.microsoft.com/office/drawing/2014/main" id="{5FFE82F3-E439-5937-E1BC-850D8CDEEBC7}"/>
              </a:ext>
            </a:extLst>
          </p:cNvPr>
          <p:cNvSpPr/>
          <p:nvPr userDrawn="1"/>
        </p:nvSpPr>
        <p:spPr>
          <a:xfrm>
            <a:off x="0" y="2649448"/>
            <a:ext cx="12192000" cy="1559103"/>
          </a:xfrm>
          <a:custGeom>
            <a:avLst/>
            <a:gdLst/>
            <a:ahLst/>
            <a:cxnLst/>
            <a:rect l="l" t="t" r="r" b="b"/>
            <a:pathLst>
              <a:path w="16230600" h="8410426">
                <a:moveTo>
                  <a:pt x="0" y="0"/>
                </a:moveTo>
                <a:lnTo>
                  <a:pt x="16230600" y="0"/>
                </a:lnTo>
                <a:lnTo>
                  <a:pt x="16230600" y="8410426"/>
                </a:lnTo>
                <a:lnTo>
                  <a:pt x="0" y="8410426"/>
                </a:lnTo>
                <a:lnTo>
                  <a:pt x="0" y="0"/>
                </a:lnTo>
                <a:close/>
              </a:path>
            </a:pathLst>
          </a:custGeom>
          <a:solidFill>
            <a:schemeClr val="accent1"/>
          </a:solidFill>
        </p:spPr>
        <p:txBody>
          <a:bodyPr/>
          <a:lstStyle/>
          <a:p>
            <a:endParaRPr lang="en-US"/>
          </a:p>
        </p:txBody>
      </p:sp>
      <p:sp>
        <p:nvSpPr>
          <p:cNvPr id="6" name="Freeform 6">
            <a:extLst>
              <a:ext uri="{FF2B5EF4-FFF2-40B4-BE49-F238E27FC236}">
                <a16:creationId xmlns:a16="http://schemas.microsoft.com/office/drawing/2014/main" id="{E0C1EEF2-7B09-5700-8292-01D114DB17DC}"/>
              </a:ext>
            </a:extLst>
          </p:cNvPr>
          <p:cNvSpPr/>
          <p:nvPr userDrawn="1"/>
        </p:nvSpPr>
        <p:spPr>
          <a:xfrm>
            <a:off x="671245" y="1075645"/>
            <a:ext cx="10849510" cy="5109397"/>
          </a:xfrm>
          <a:custGeom>
            <a:avLst/>
            <a:gdLst/>
            <a:ahLst/>
            <a:cxnLst/>
            <a:rect l="l" t="t" r="r" b="b"/>
            <a:pathLst>
              <a:path w="16230600" h="8410426">
                <a:moveTo>
                  <a:pt x="0" y="0"/>
                </a:moveTo>
                <a:lnTo>
                  <a:pt x="16230600" y="0"/>
                </a:lnTo>
                <a:lnTo>
                  <a:pt x="16230600" y="8410426"/>
                </a:lnTo>
                <a:lnTo>
                  <a:pt x="0" y="8410426"/>
                </a:lnTo>
                <a:lnTo>
                  <a:pt x="0" y="0"/>
                </a:lnTo>
                <a:close/>
              </a:path>
            </a:pathLst>
          </a:custGeom>
          <a:solidFill>
            <a:schemeClr val="accent2"/>
          </a:solidFill>
        </p:spPr>
        <p:txBody>
          <a:bodyPr/>
          <a:lstStyle/>
          <a:p>
            <a:endParaRPr lang="en-US"/>
          </a:p>
        </p:txBody>
      </p:sp>
      <p:sp>
        <p:nvSpPr>
          <p:cNvPr id="7" name="Freeform 13">
            <a:extLst>
              <a:ext uri="{FF2B5EF4-FFF2-40B4-BE49-F238E27FC236}">
                <a16:creationId xmlns:a16="http://schemas.microsoft.com/office/drawing/2014/main" id="{83A001ED-B3E2-8FAC-DB3B-AC41CC358A16}"/>
              </a:ext>
            </a:extLst>
          </p:cNvPr>
          <p:cNvSpPr/>
          <p:nvPr userDrawn="1"/>
        </p:nvSpPr>
        <p:spPr>
          <a:xfrm>
            <a:off x="9224210" y="222453"/>
            <a:ext cx="2765596" cy="585269"/>
          </a:xfrm>
          <a:custGeom>
            <a:avLst/>
            <a:gdLst/>
            <a:ahLst/>
            <a:cxnLst/>
            <a:rect l="l" t="t" r="r" b="b"/>
            <a:pathLst>
              <a:path w="5127752" h="1092581">
                <a:moveTo>
                  <a:pt x="0" y="0"/>
                </a:moveTo>
                <a:lnTo>
                  <a:pt x="5127752" y="0"/>
                </a:lnTo>
                <a:lnTo>
                  <a:pt x="5127752" y="1092581"/>
                </a:lnTo>
                <a:lnTo>
                  <a:pt x="0" y="1092581"/>
                </a:lnTo>
                <a:lnTo>
                  <a:pt x="0" y="0"/>
                </a:lnTo>
                <a:close/>
              </a:path>
            </a:pathLst>
          </a:custGeom>
          <a:blipFill>
            <a:blip r:embed="rId2"/>
            <a:stretch>
              <a:fillRect b="1"/>
            </a:stretch>
          </a:blipFill>
        </p:spPr>
        <p:txBody>
          <a:bodyPr/>
          <a:lstStyle/>
          <a:p>
            <a:endParaRPr lang="en-US"/>
          </a:p>
        </p:txBody>
      </p:sp>
      <p:sp>
        <p:nvSpPr>
          <p:cNvPr id="8" name="Picture Placeholder 16">
            <a:extLst>
              <a:ext uri="{FF2B5EF4-FFF2-40B4-BE49-F238E27FC236}">
                <a16:creationId xmlns:a16="http://schemas.microsoft.com/office/drawing/2014/main" id="{3FE2A1B2-1470-954B-FF00-6636BCAD9607}"/>
              </a:ext>
            </a:extLst>
          </p:cNvPr>
          <p:cNvSpPr>
            <a:spLocks noGrp="1"/>
          </p:cNvSpPr>
          <p:nvPr>
            <p:ph type="pic" sz="quarter" idx="10"/>
          </p:nvPr>
        </p:nvSpPr>
        <p:spPr>
          <a:xfrm>
            <a:off x="2199688" y="2426626"/>
            <a:ext cx="2382586" cy="1634876"/>
          </a:xfrm>
          <a:effectLst>
            <a:outerShdw blurRad="50800" dist="38100" dir="5400000" algn="t" rotWithShape="0">
              <a:prstClr val="black">
                <a:alpha val="40000"/>
              </a:prstClr>
            </a:outerShdw>
          </a:effectLst>
        </p:spPr>
        <p:txBody>
          <a:bodyPr/>
          <a:lstStyle/>
          <a:p>
            <a:endParaRPr lang="en-US"/>
          </a:p>
        </p:txBody>
      </p:sp>
      <p:sp>
        <p:nvSpPr>
          <p:cNvPr id="9" name="Picture Placeholder 16">
            <a:extLst>
              <a:ext uri="{FF2B5EF4-FFF2-40B4-BE49-F238E27FC236}">
                <a16:creationId xmlns:a16="http://schemas.microsoft.com/office/drawing/2014/main" id="{C51C9E37-7845-D493-8F74-18C43A5C67EC}"/>
              </a:ext>
            </a:extLst>
          </p:cNvPr>
          <p:cNvSpPr>
            <a:spLocks noGrp="1"/>
          </p:cNvSpPr>
          <p:nvPr>
            <p:ph type="pic" sz="quarter" idx="11"/>
          </p:nvPr>
        </p:nvSpPr>
        <p:spPr>
          <a:xfrm>
            <a:off x="2199688" y="4268352"/>
            <a:ext cx="2382586" cy="1634876"/>
          </a:xfrm>
          <a:effectLst>
            <a:outerShdw blurRad="50800" dist="38100" dir="5400000" algn="t" rotWithShape="0">
              <a:prstClr val="black">
                <a:alpha val="40000"/>
              </a:prstClr>
            </a:outerShdw>
          </a:effectLst>
        </p:spPr>
        <p:txBody>
          <a:bodyPr/>
          <a:lstStyle/>
          <a:p>
            <a:endParaRPr lang="en-US"/>
          </a:p>
        </p:txBody>
      </p:sp>
      <p:sp>
        <p:nvSpPr>
          <p:cNvPr id="10" name="Picture Placeholder 16">
            <a:extLst>
              <a:ext uri="{FF2B5EF4-FFF2-40B4-BE49-F238E27FC236}">
                <a16:creationId xmlns:a16="http://schemas.microsoft.com/office/drawing/2014/main" id="{68FAB140-9646-1567-B2A4-C568A7815343}"/>
              </a:ext>
            </a:extLst>
          </p:cNvPr>
          <p:cNvSpPr>
            <a:spLocks noGrp="1"/>
          </p:cNvSpPr>
          <p:nvPr>
            <p:ph type="pic" sz="quarter" idx="12"/>
          </p:nvPr>
        </p:nvSpPr>
        <p:spPr>
          <a:xfrm>
            <a:off x="4904707" y="2426626"/>
            <a:ext cx="2382586" cy="1634876"/>
          </a:xfrm>
          <a:effectLst>
            <a:outerShdw blurRad="50800" dist="38100" dir="5400000" algn="t" rotWithShape="0">
              <a:prstClr val="black">
                <a:alpha val="40000"/>
              </a:prstClr>
            </a:outerShdw>
          </a:effectLst>
        </p:spPr>
        <p:txBody>
          <a:bodyPr/>
          <a:lstStyle/>
          <a:p>
            <a:endParaRPr lang="en-US"/>
          </a:p>
        </p:txBody>
      </p:sp>
      <p:sp>
        <p:nvSpPr>
          <p:cNvPr id="11" name="Picture Placeholder 16">
            <a:extLst>
              <a:ext uri="{FF2B5EF4-FFF2-40B4-BE49-F238E27FC236}">
                <a16:creationId xmlns:a16="http://schemas.microsoft.com/office/drawing/2014/main" id="{23BA4FFD-CCB3-DEA4-1696-0548222A0F6C}"/>
              </a:ext>
            </a:extLst>
          </p:cNvPr>
          <p:cNvSpPr>
            <a:spLocks noGrp="1"/>
          </p:cNvSpPr>
          <p:nvPr>
            <p:ph type="pic" sz="quarter" idx="13"/>
          </p:nvPr>
        </p:nvSpPr>
        <p:spPr>
          <a:xfrm>
            <a:off x="4904707" y="4268352"/>
            <a:ext cx="2382586" cy="1634876"/>
          </a:xfrm>
          <a:effectLst>
            <a:outerShdw blurRad="50800" dist="38100" dir="5400000" algn="t" rotWithShape="0">
              <a:prstClr val="black">
                <a:alpha val="40000"/>
              </a:prstClr>
            </a:outerShdw>
          </a:effectLst>
        </p:spPr>
        <p:txBody>
          <a:bodyPr/>
          <a:lstStyle/>
          <a:p>
            <a:endParaRPr lang="en-US"/>
          </a:p>
        </p:txBody>
      </p:sp>
      <p:sp>
        <p:nvSpPr>
          <p:cNvPr id="12" name="Picture Placeholder 16">
            <a:extLst>
              <a:ext uri="{FF2B5EF4-FFF2-40B4-BE49-F238E27FC236}">
                <a16:creationId xmlns:a16="http://schemas.microsoft.com/office/drawing/2014/main" id="{D39FF38B-6FE5-865A-4C0E-9B24157A2291}"/>
              </a:ext>
            </a:extLst>
          </p:cNvPr>
          <p:cNvSpPr>
            <a:spLocks noGrp="1"/>
          </p:cNvSpPr>
          <p:nvPr>
            <p:ph type="pic" sz="quarter" idx="14"/>
          </p:nvPr>
        </p:nvSpPr>
        <p:spPr>
          <a:xfrm>
            <a:off x="7609726" y="2426626"/>
            <a:ext cx="2382586" cy="1634876"/>
          </a:xfrm>
          <a:effectLst>
            <a:outerShdw blurRad="50800" dist="38100" dir="5400000" algn="t" rotWithShape="0">
              <a:prstClr val="black">
                <a:alpha val="40000"/>
              </a:prstClr>
            </a:outerShdw>
          </a:effectLst>
        </p:spPr>
        <p:txBody>
          <a:bodyPr/>
          <a:lstStyle/>
          <a:p>
            <a:endParaRPr lang="en-US"/>
          </a:p>
        </p:txBody>
      </p:sp>
      <p:sp>
        <p:nvSpPr>
          <p:cNvPr id="13" name="Picture Placeholder 16">
            <a:extLst>
              <a:ext uri="{FF2B5EF4-FFF2-40B4-BE49-F238E27FC236}">
                <a16:creationId xmlns:a16="http://schemas.microsoft.com/office/drawing/2014/main" id="{9BA37C08-B85E-EF3A-1F74-1B121B127B96}"/>
              </a:ext>
            </a:extLst>
          </p:cNvPr>
          <p:cNvSpPr>
            <a:spLocks noGrp="1"/>
          </p:cNvSpPr>
          <p:nvPr>
            <p:ph type="pic" sz="quarter" idx="15"/>
          </p:nvPr>
        </p:nvSpPr>
        <p:spPr>
          <a:xfrm>
            <a:off x="7609726" y="4268352"/>
            <a:ext cx="2382586" cy="1634876"/>
          </a:xfrm>
          <a:effectLst>
            <a:outerShdw blurRad="50800" dist="38100" dir="5400000" algn="t" rotWithShape="0">
              <a:prstClr val="black">
                <a:alpha val="40000"/>
              </a:prstClr>
            </a:outerShdw>
          </a:effectLst>
        </p:spPr>
        <p:txBody>
          <a:bodyPr/>
          <a:lstStyle/>
          <a:p>
            <a:endParaRPr lang="en-US"/>
          </a:p>
        </p:txBody>
      </p:sp>
      <p:sp>
        <p:nvSpPr>
          <p:cNvPr id="14" name="Text Placeholder 15">
            <a:extLst>
              <a:ext uri="{FF2B5EF4-FFF2-40B4-BE49-F238E27FC236}">
                <a16:creationId xmlns:a16="http://schemas.microsoft.com/office/drawing/2014/main" id="{26C5FC49-0A10-58B9-0329-0BC4CAE026C2}"/>
              </a:ext>
            </a:extLst>
          </p:cNvPr>
          <p:cNvSpPr>
            <a:spLocks noGrp="1"/>
          </p:cNvSpPr>
          <p:nvPr>
            <p:ph type="body" sz="quarter" idx="16" hasCustomPrompt="1"/>
          </p:nvPr>
        </p:nvSpPr>
        <p:spPr>
          <a:xfrm>
            <a:off x="2199688" y="1339973"/>
            <a:ext cx="7792624" cy="822325"/>
          </a:xfrm>
        </p:spPr>
        <p:txBody>
          <a:bodyPr/>
          <a:lstStyle>
            <a:lvl1pPr algn="ctr">
              <a:buNone/>
              <a:defRPr sz="4400" b="1">
                <a:solidFill>
                  <a:schemeClr val="bg1"/>
                </a:solidFill>
              </a:defRPr>
            </a:lvl1pPr>
          </a:lstStyle>
          <a:p>
            <a:pPr lvl="0"/>
            <a:r>
              <a:rPr lang="en-US"/>
              <a:t>Our Latest Project</a:t>
            </a:r>
          </a:p>
        </p:txBody>
      </p:sp>
    </p:spTree>
    <p:extLst>
      <p:ext uri="{BB962C8B-B14F-4D97-AF65-F5344CB8AC3E}">
        <p14:creationId xmlns:p14="http://schemas.microsoft.com/office/powerpoint/2010/main" val="15776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Us Slide v1">
    <p:spTree>
      <p:nvGrpSpPr>
        <p:cNvPr id="1" name=""/>
        <p:cNvGrpSpPr/>
        <p:nvPr/>
      </p:nvGrpSpPr>
      <p:grpSpPr>
        <a:xfrm>
          <a:off x="0" y="0"/>
          <a:ext cx="0" cy="0"/>
          <a:chOff x="0" y="0"/>
          <a:chExt cx="0" cy="0"/>
        </a:xfrm>
      </p:grpSpPr>
      <p:sp>
        <p:nvSpPr>
          <p:cNvPr id="26" name="Freeform 5">
            <a:extLst>
              <a:ext uri="{FF2B5EF4-FFF2-40B4-BE49-F238E27FC236}">
                <a16:creationId xmlns:a16="http://schemas.microsoft.com/office/drawing/2014/main" id="{0B4B7DB6-F236-F8BE-871B-ABBCDDE6814D}"/>
              </a:ext>
            </a:extLst>
          </p:cNvPr>
          <p:cNvSpPr/>
          <p:nvPr userDrawn="1"/>
        </p:nvSpPr>
        <p:spPr>
          <a:xfrm>
            <a:off x="6630954" y="4090900"/>
            <a:ext cx="571500" cy="571500"/>
          </a:xfrm>
          <a:custGeom>
            <a:avLst/>
            <a:gdLst/>
            <a:ahLst/>
            <a:cxnLst/>
            <a:rect l="l" t="t" r="r" b="b"/>
            <a:pathLst>
              <a:path w="562977" h="562977">
                <a:moveTo>
                  <a:pt x="0" y="0"/>
                </a:moveTo>
                <a:lnTo>
                  <a:pt x="562977" y="0"/>
                </a:lnTo>
                <a:lnTo>
                  <a:pt x="562977" y="562977"/>
                </a:lnTo>
                <a:lnTo>
                  <a:pt x="0" y="562977"/>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9" name="Freeform 6">
            <a:extLst>
              <a:ext uri="{FF2B5EF4-FFF2-40B4-BE49-F238E27FC236}">
                <a16:creationId xmlns:a16="http://schemas.microsoft.com/office/drawing/2014/main" id="{E46EE926-DA71-B02C-EADD-14231F035D82}"/>
              </a:ext>
            </a:extLst>
          </p:cNvPr>
          <p:cNvSpPr/>
          <p:nvPr userDrawn="1"/>
        </p:nvSpPr>
        <p:spPr>
          <a:xfrm>
            <a:off x="1" y="1"/>
            <a:ext cx="6096000" cy="6858000"/>
          </a:xfrm>
          <a:custGeom>
            <a:avLst/>
            <a:gdLst/>
            <a:ahLst/>
            <a:cxnLst/>
            <a:rect l="l" t="t" r="r" b="b"/>
            <a:pathLst>
              <a:path w="16230600" h="8410426">
                <a:moveTo>
                  <a:pt x="0" y="0"/>
                </a:moveTo>
                <a:lnTo>
                  <a:pt x="16230600" y="0"/>
                </a:lnTo>
                <a:lnTo>
                  <a:pt x="16230600" y="8410426"/>
                </a:lnTo>
                <a:lnTo>
                  <a:pt x="0" y="8410426"/>
                </a:lnTo>
                <a:lnTo>
                  <a:pt x="0" y="0"/>
                </a:lnTo>
                <a:close/>
              </a:path>
            </a:pathLst>
          </a:custGeom>
          <a:solidFill>
            <a:schemeClr val="accent3"/>
          </a:solidFill>
        </p:spPr>
        <p:txBody>
          <a:bodyPr/>
          <a:lstStyle/>
          <a:p>
            <a:endParaRPr lang="en-US"/>
          </a:p>
        </p:txBody>
      </p:sp>
      <p:sp>
        <p:nvSpPr>
          <p:cNvPr id="10" name="Freeform 13">
            <a:extLst>
              <a:ext uri="{FF2B5EF4-FFF2-40B4-BE49-F238E27FC236}">
                <a16:creationId xmlns:a16="http://schemas.microsoft.com/office/drawing/2014/main" id="{FDC23050-014F-E892-5BDB-4D62F54E3D6C}"/>
              </a:ext>
            </a:extLst>
          </p:cNvPr>
          <p:cNvSpPr/>
          <p:nvPr userDrawn="1"/>
        </p:nvSpPr>
        <p:spPr>
          <a:xfrm>
            <a:off x="9224210" y="222453"/>
            <a:ext cx="2765596" cy="585269"/>
          </a:xfrm>
          <a:custGeom>
            <a:avLst/>
            <a:gdLst/>
            <a:ahLst/>
            <a:cxnLst/>
            <a:rect l="l" t="t" r="r" b="b"/>
            <a:pathLst>
              <a:path w="5127752" h="1092581">
                <a:moveTo>
                  <a:pt x="0" y="0"/>
                </a:moveTo>
                <a:lnTo>
                  <a:pt x="5127752" y="0"/>
                </a:lnTo>
                <a:lnTo>
                  <a:pt x="5127752" y="1092581"/>
                </a:lnTo>
                <a:lnTo>
                  <a:pt x="0" y="1092581"/>
                </a:lnTo>
                <a:lnTo>
                  <a:pt x="0" y="0"/>
                </a:lnTo>
                <a:close/>
              </a:path>
            </a:pathLst>
          </a:custGeom>
          <a:blipFill>
            <a:blip r:embed="rId3"/>
            <a:stretch>
              <a:fillRect b="1"/>
            </a:stretch>
          </a:blipFill>
        </p:spPr>
        <p:txBody>
          <a:bodyPr/>
          <a:lstStyle/>
          <a:p>
            <a:endParaRPr lang="en-US"/>
          </a:p>
        </p:txBody>
      </p:sp>
      <p:sp>
        <p:nvSpPr>
          <p:cNvPr id="13" name="TextBox 12">
            <a:extLst>
              <a:ext uri="{FF2B5EF4-FFF2-40B4-BE49-F238E27FC236}">
                <a16:creationId xmlns:a16="http://schemas.microsoft.com/office/drawing/2014/main" id="{89082F09-2F29-D1D2-B7FF-61E226C594AB}"/>
              </a:ext>
            </a:extLst>
          </p:cNvPr>
          <p:cNvSpPr txBox="1"/>
          <p:nvPr userDrawn="1"/>
        </p:nvSpPr>
        <p:spPr>
          <a:xfrm>
            <a:off x="369870" y="2311685"/>
            <a:ext cx="5291191" cy="830997"/>
          </a:xfrm>
          <a:prstGeom prst="rect">
            <a:avLst/>
          </a:prstGeom>
          <a:noFill/>
        </p:spPr>
        <p:txBody>
          <a:bodyPr wrap="square" rtlCol="0">
            <a:spAutoFit/>
          </a:bodyPr>
          <a:lstStyle/>
          <a:p>
            <a:r>
              <a:rPr lang="en-US" sz="4800" b="1" spc="300">
                <a:solidFill>
                  <a:schemeClr val="accent1"/>
                </a:solidFill>
              </a:rPr>
              <a:t>Contact Us</a:t>
            </a:r>
          </a:p>
        </p:txBody>
      </p:sp>
      <p:sp>
        <p:nvSpPr>
          <p:cNvPr id="14" name="TextBox 13">
            <a:extLst>
              <a:ext uri="{FF2B5EF4-FFF2-40B4-BE49-F238E27FC236}">
                <a16:creationId xmlns:a16="http://schemas.microsoft.com/office/drawing/2014/main" id="{291C306D-742A-406E-BD69-E69143C7C740}"/>
              </a:ext>
            </a:extLst>
          </p:cNvPr>
          <p:cNvSpPr txBox="1"/>
          <p:nvPr userDrawn="1"/>
        </p:nvSpPr>
        <p:spPr>
          <a:xfrm>
            <a:off x="369870" y="3161876"/>
            <a:ext cx="5291191" cy="369332"/>
          </a:xfrm>
          <a:prstGeom prst="rect">
            <a:avLst/>
          </a:prstGeom>
          <a:noFill/>
        </p:spPr>
        <p:txBody>
          <a:bodyPr wrap="square" rtlCol="0">
            <a:spAutoFit/>
          </a:bodyPr>
          <a:lstStyle/>
          <a:p>
            <a:r>
              <a:rPr lang="en-US"/>
              <a:t>Kindly contact us if you have any questions</a:t>
            </a:r>
          </a:p>
        </p:txBody>
      </p:sp>
      <p:sp>
        <p:nvSpPr>
          <p:cNvPr id="15" name="TextBox 14">
            <a:extLst>
              <a:ext uri="{FF2B5EF4-FFF2-40B4-BE49-F238E27FC236}">
                <a16:creationId xmlns:a16="http://schemas.microsoft.com/office/drawing/2014/main" id="{80905CE0-2970-D8FD-1D26-CB9E62132BEC}"/>
              </a:ext>
            </a:extLst>
          </p:cNvPr>
          <p:cNvSpPr txBox="1"/>
          <p:nvPr userDrawn="1"/>
        </p:nvSpPr>
        <p:spPr>
          <a:xfrm>
            <a:off x="6578614" y="1899003"/>
            <a:ext cx="5291191" cy="523220"/>
          </a:xfrm>
          <a:prstGeom prst="rect">
            <a:avLst/>
          </a:prstGeom>
          <a:noFill/>
        </p:spPr>
        <p:txBody>
          <a:bodyPr wrap="square" rtlCol="0">
            <a:spAutoFit/>
          </a:bodyPr>
          <a:lstStyle/>
          <a:p>
            <a:r>
              <a:rPr lang="en-US" sz="2800" b="1" spc="0">
                <a:solidFill>
                  <a:schemeClr val="accent1"/>
                </a:solidFill>
              </a:rPr>
              <a:t>Office Address</a:t>
            </a:r>
          </a:p>
        </p:txBody>
      </p:sp>
      <p:sp>
        <p:nvSpPr>
          <p:cNvPr id="16" name="TextBox 15">
            <a:extLst>
              <a:ext uri="{FF2B5EF4-FFF2-40B4-BE49-F238E27FC236}">
                <a16:creationId xmlns:a16="http://schemas.microsoft.com/office/drawing/2014/main" id="{6819839E-3E90-86B0-FB30-B8A8E041BA4A}"/>
              </a:ext>
            </a:extLst>
          </p:cNvPr>
          <p:cNvSpPr txBox="1"/>
          <p:nvPr userDrawn="1"/>
        </p:nvSpPr>
        <p:spPr>
          <a:xfrm>
            <a:off x="7325474" y="2445532"/>
            <a:ext cx="4544331" cy="646331"/>
          </a:xfrm>
          <a:prstGeom prst="rect">
            <a:avLst/>
          </a:prstGeom>
          <a:noFill/>
        </p:spPr>
        <p:txBody>
          <a:bodyPr wrap="square" rtlCol="0">
            <a:spAutoFit/>
          </a:bodyPr>
          <a:lstStyle/>
          <a:p>
            <a:r>
              <a:rPr lang="en-US"/>
              <a:t>1401 East 7</a:t>
            </a:r>
            <a:r>
              <a:rPr lang="en-US" baseline="30000"/>
              <a:t>th</a:t>
            </a:r>
            <a:r>
              <a:rPr lang="en-US"/>
              <a:t> Street</a:t>
            </a:r>
          </a:p>
          <a:p>
            <a:r>
              <a:rPr lang="en-US"/>
              <a:t>Charlotte, NC 28204</a:t>
            </a:r>
          </a:p>
        </p:txBody>
      </p:sp>
      <p:grpSp>
        <p:nvGrpSpPr>
          <p:cNvPr id="20" name="Group 19">
            <a:extLst>
              <a:ext uri="{FF2B5EF4-FFF2-40B4-BE49-F238E27FC236}">
                <a16:creationId xmlns:a16="http://schemas.microsoft.com/office/drawing/2014/main" id="{A7F5344C-F4C0-743C-C7EF-8809F23FD0B8}"/>
              </a:ext>
            </a:extLst>
          </p:cNvPr>
          <p:cNvGrpSpPr/>
          <p:nvPr userDrawn="1"/>
        </p:nvGrpSpPr>
        <p:grpSpPr>
          <a:xfrm>
            <a:off x="6604784" y="2456999"/>
            <a:ext cx="571500" cy="571500"/>
            <a:chOff x="6741855" y="1746892"/>
            <a:chExt cx="571500" cy="571500"/>
          </a:xfrm>
        </p:grpSpPr>
        <p:sp>
          <p:nvSpPr>
            <p:cNvPr id="17" name="Freeform 7">
              <a:extLst>
                <a:ext uri="{FF2B5EF4-FFF2-40B4-BE49-F238E27FC236}">
                  <a16:creationId xmlns:a16="http://schemas.microsoft.com/office/drawing/2014/main" id="{58BBCBD6-8139-89E6-6F7C-E9D4316842B4}"/>
                </a:ext>
              </a:extLst>
            </p:cNvPr>
            <p:cNvSpPr/>
            <p:nvPr userDrawn="1"/>
          </p:nvSpPr>
          <p:spPr>
            <a:xfrm>
              <a:off x="6741855" y="1746892"/>
              <a:ext cx="571500" cy="571500"/>
            </a:xfrm>
            <a:custGeom>
              <a:avLst/>
              <a:gdLst/>
              <a:ahLst/>
              <a:cxnLst/>
              <a:rect l="l" t="t" r="r" b="b"/>
              <a:pathLst>
                <a:path w="571500" h="571500">
                  <a:moveTo>
                    <a:pt x="0" y="0"/>
                  </a:moveTo>
                  <a:lnTo>
                    <a:pt x="571500" y="0"/>
                  </a:lnTo>
                  <a:lnTo>
                    <a:pt x="571500" y="571500"/>
                  </a:lnTo>
                  <a:lnTo>
                    <a:pt x="0" y="57150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9" name="Freeform 8">
              <a:extLst>
                <a:ext uri="{FF2B5EF4-FFF2-40B4-BE49-F238E27FC236}">
                  <a16:creationId xmlns:a16="http://schemas.microsoft.com/office/drawing/2014/main" id="{A4B3B811-FCD1-3060-CCB3-AB2AEAF6565E}"/>
                </a:ext>
              </a:extLst>
            </p:cNvPr>
            <p:cNvSpPr/>
            <p:nvPr userDrawn="1"/>
          </p:nvSpPr>
          <p:spPr>
            <a:xfrm>
              <a:off x="6890534" y="1844873"/>
              <a:ext cx="274142" cy="375538"/>
            </a:xfrm>
            <a:custGeom>
              <a:avLst/>
              <a:gdLst/>
              <a:ahLst/>
              <a:cxnLst/>
              <a:rect l="l" t="t" r="r" b="b"/>
              <a:pathLst>
                <a:path w="274142" h="375538">
                  <a:moveTo>
                    <a:pt x="0" y="0"/>
                  </a:moveTo>
                  <a:lnTo>
                    <a:pt x="274143" y="0"/>
                  </a:lnTo>
                  <a:lnTo>
                    <a:pt x="274143" y="375538"/>
                  </a:lnTo>
                  <a:lnTo>
                    <a:pt x="0" y="375538"/>
                  </a:lnTo>
                  <a:lnTo>
                    <a:pt x="0" y="0"/>
                  </a:lnTo>
                  <a:close/>
                </a:path>
              </a:pathLst>
            </a:custGeom>
            <a:blipFill>
              <a:blip>
                <a:extLst>
                  <a:ext uri="{96DAC541-7B7A-43D3-8B79-37D633B846F1}">
                    <asvg:svgBlip xmlns:asvg="http://schemas.microsoft.com/office/drawing/2016/SVG/main" r:embed="rId5"/>
                  </a:ext>
                </a:extLst>
              </a:blip>
              <a:stretch>
                <a:fillRect t="-344" b="-344"/>
              </a:stretch>
            </a:blipFill>
          </p:spPr>
          <p:txBody>
            <a:bodyPr/>
            <a:lstStyle/>
            <a:p>
              <a:endParaRPr lang="en-US"/>
            </a:p>
          </p:txBody>
        </p:sp>
      </p:grpSp>
      <p:sp>
        <p:nvSpPr>
          <p:cNvPr id="21" name="TextBox 20">
            <a:extLst>
              <a:ext uri="{FF2B5EF4-FFF2-40B4-BE49-F238E27FC236}">
                <a16:creationId xmlns:a16="http://schemas.microsoft.com/office/drawing/2014/main" id="{8769B0AF-199B-3163-3104-37FA5775F873}"/>
              </a:ext>
            </a:extLst>
          </p:cNvPr>
          <p:cNvSpPr txBox="1"/>
          <p:nvPr userDrawn="1"/>
        </p:nvSpPr>
        <p:spPr>
          <a:xfrm>
            <a:off x="6604784" y="3522167"/>
            <a:ext cx="5291191" cy="523220"/>
          </a:xfrm>
          <a:prstGeom prst="rect">
            <a:avLst/>
          </a:prstGeom>
          <a:noFill/>
        </p:spPr>
        <p:txBody>
          <a:bodyPr wrap="square" rtlCol="0">
            <a:spAutoFit/>
          </a:bodyPr>
          <a:lstStyle/>
          <a:p>
            <a:r>
              <a:rPr lang="en-US" sz="2800" b="1" spc="0">
                <a:solidFill>
                  <a:schemeClr val="accent1"/>
                </a:solidFill>
              </a:rPr>
              <a:t>Hotline</a:t>
            </a:r>
          </a:p>
        </p:txBody>
      </p:sp>
      <p:sp>
        <p:nvSpPr>
          <p:cNvPr id="22" name="TextBox 21">
            <a:extLst>
              <a:ext uri="{FF2B5EF4-FFF2-40B4-BE49-F238E27FC236}">
                <a16:creationId xmlns:a16="http://schemas.microsoft.com/office/drawing/2014/main" id="{60CE60E7-A8AF-6332-79F7-689DEC98C2C2}"/>
              </a:ext>
            </a:extLst>
          </p:cNvPr>
          <p:cNvSpPr txBox="1"/>
          <p:nvPr userDrawn="1"/>
        </p:nvSpPr>
        <p:spPr>
          <a:xfrm>
            <a:off x="7351644" y="4191984"/>
            <a:ext cx="4544331" cy="369332"/>
          </a:xfrm>
          <a:prstGeom prst="rect">
            <a:avLst/>
          </a:prstGeom>
          <a:noFill/>
        </p:spPr>
        <p:txBody>
          <a:bodyPr wrap="square" rtlCol="0">
            <a:spAutoFit/>
          </a:bodyPr>
          <a:lstStyle/>
          <a:p>
            <a:r>
              <a:rPr lang="en-US"/>
              <a:t>1-855-733-7762</a:t>
            </a:r>
          </a:p>
        </p:txBody>
      </p:sp>
      <p:sp>
        <p:nvSpPr>
          <p:cNvPr id="27" name="Freeform 6">
            <a:extLst>
              <a:ext uri="{FF2B5EF4-FFF2-40B4-BE49-F238E27FC236}">
                <a16:creationId xmlns:a16="http://schemas.microsoft.com/office/drawing/2014/main" id="{201D4713-23D5-B689-21D9-BFC032137B8F}"/>
              </a:ext>
            </a:extLst>
          </p:cNvPr>
          <p:cNvSpPr/>
          <p:nvPr userDrawn="1"/>
        </p:nvSpPr>
        <p:spPr>
          <a:xfrm>
            <a:off x="6630953" y="4889766"/>
            <a:ext cx="571500" cy="571500"/>
          </a:xfrm>
          <a:custGeom>
            <a:avLst/>
            <a:gdLst/>
            <a:ahLst/>
            <a:cxnLst/>
            <a:rect l="l" t="t" r="r" b="b"/>
            <a:pathLst>
              <a:path w="562977" h="562977">
                <a:moveTo>
                  <a:pt x="0" y="0"/>
                </a:moveTo>
                <a:lnTo>
                  <a:pt x="562977" y="0"/>
                </a:lnTo>
                <a:lnTo>
                  <a:pt x="562977" y="562977"/>
                </a:lnTo>
                <a:lnTo>
                  <a:pt x="0" y="562977"/>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2" name="Text Placeholder 31">
            <a:extLst>
              <a:ext uri="{FF2B5EF4-FFF2-40B4-BE49-F238E27FC236}">
                <a16:creationId xmlns:a16="http://schemas.microsoft.com/office/drawing/2014/main" id="{1FE72505-A713-1959-1140-C9FD87B7BB84}"/>
              </a:ext>
            </a:extLst>
          </p:cNvPr>
          <p:cNvSpPr>
            <a:spLocks noGrp="1"/>
          </p:cNvSpPr>
          <p:nvPr>
            <p:ph type="body" sz="quarter" idx="10" hasCustomPrompt="1"/>
          </p:nvPr>
        </p:nvSpPr>
        <p:spPr>
          <a:xfrm>
            <a:off x="7351713" y="5033963"/>
            <a:ext cx="4518025" cy="369887"/>
          </a:xfrm>
        </p:spPr>
        <p:txBody>
          <a:bodyPr>
            <a:noAutofit/>
          </a:bodyPr>
          <a:lstStyle>
            <a:lvl1pPr>
              <a:buNone/>
              <a:defRPr sz="1800"/>
            </a:lvl1pPr>
          </a:lstStyle>
          <a:p>
            <a:pPr lvl="0"/>
            <a:r>
              <a:rPr lang="en-US"/>
              <a:t>[Insert]@promiseresourcenetwork.org</a:t>
            </a:r>
          </a:p>
        </p:txBody>
      </p:sp>
    </p:spTree>
    <p:extLst>
      <p:ext uri="{BB962C8B-B14F-4D97-AF65-F5344CB8AC3E}">
        <p14:creationId xmlns:p14="http://schemas.microsoft.com/office/powerpoint/2010/main" val="987652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v2">
    <p:bg>
      <p:bgPr>
        <a:solidFill>
          <a:srgbClr val="2B1C43"/>
        </a:solidFill>
        <a:effectLst/>
      </p:bgPr>
    </p:bg>
    <p:spTree>
      <p:nvGrpSpPr>
        <p:cNvPr id="1" name=""/>
        <p:cNvGrpSpPr/>
        <p:nvPr/>
      </p:nvGrpSpPr>
      <p:grpSpPr>
        <a:xfrm>
          <a:off x="0" y="0"/>
          <a:ext cx="0" cy="0"/>
          <a:chOff x="0" y="0"/>
          <a:chExt cx="0" cy="0"/>
        </a:xfrm>
      </p:grpSpPr>
      <p:sp>
        <p:nvSpPr>
          <p:cNvPr id="40" name="Freeform 3">
            <a:extLst>
              <a:ext uri="{FF2B5EF4-FFF2-40B4-BE49-F238E27FC236}">
                <a16:creationId xmlns:a16="http://schemas.microsoft.com/office/drawing/2014/main" id="{C03E6128-825B-CADA-56BF-550B2F934593}"/>
              </a:ext>
            </a:extLst>
          </p:cNvPr>
          <p:cNvSpPr/>
          <p:nvPr userDrawn="1"/>
        </p:nvSpPr>
        <p:spPr>
          <a:xfrm>
            <a:off x="9063789" y="-160422"/>
            <a:ext cx="3128211" cy="3155297"/>
          </a:xfrm>
          <a:custGeom>
            <a:avLst/>
            <a:gdLst/>
            <a:ahLst/>
            <a:cxnLst/>
            <a:rect l="l" t="t" r="r" b="b"/>
            <a:pathLst>
              <a:path w="4827839" h="6679622">
                <a:moveTo>
                  <a:pt x="0" y="0"/>
                </a:moveTo>
                <a:lnTo>
                  <a:pt x="4827839" y="0"/>
                </a:lnTo>
                <a:lnTo>
                  <a:pt x="4827839" y="6679622"/>
                </a:lnTo>
                <a:lnTo>
                  <a:pt x="0" y="667962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9" name="Freeform 2">
            <a:extLst>
              <a:ext uri="{FF2B5EF4-FFF2-40B4-BE49-F238E27FC236}">
                <a16:creationId xmlns:a16="http://schemas.microsoft.com/office/drawing/2014/main" id="{EFDBFC38-8564-B32A-049F-F9D33AB51439}"/>
              </a:ext>
            </a:extLst>
          </p:cNvPr>
          <p:cNvSpPr>
            <a:spLocks/>
          </p:cNvSpPr>
          <p:nvPr userDrawn="1"/>
        </p:nvSpPr>
        <p:spPr>
          <a:xfrm>
            <a:off x="0" y="0"/>
            <a:ext cx="3638332" cy="6858000"/>
          </a:xfrm>
          <a:custGeom>
            <a:avLst/>
            <a:gdLst/>
            <a:ahLst/>
            <a:cxnLst/>
            <a:rect l="l" t="t" r="r" b="b"/>
            <a:pathLst>
              <a:path w="5546693" h="11563223">
                <a:moveTo>
                  <a:pt x="0" y="0"/>
                </a:moveTo>
                <a:lnTo>
                  <a:pt x="5546693" y="0"/>
                </a:lnTo>
                <a:lnTo>
                  <a:pt x="5546693" y="11563223"/>
                </a:lnTo>
                <a:lnTo>
                  <a:pt x="0" y="11563223"/>
                </a:lnTo>
                <a:lnTo>
                  <a:pt x="0" y="0"/>
                </a:lnTo>
                <a:close/>
              </a:path>
            </a:pathLst>
          </a:custGeom>
          <a:solidFill>
            <a:schemeClr val="accent2"/>
          </a:solidFill>
        </p:spPr>
        <p:txBody>
          <a:bodyPr/>
          <a:lstStyle/>
          <a:p>
            <a:endParaRPr lang="en-US"/>
          </a:p>
        </p:txBody>
      </p:sp>
      <p:sp>
        <p:nvSpPr>
          <p:cNvPr id="41" name="Freeform 6">
            <a:extLst>
              <a:ext uri="{FF2B5EF4-FFF2-40B4-BE49-F238E27FC236}">
                <a16:creationId xmlns:a16="http://schemas.microsoft.com/office/drawing/2014/main" id="{02DEED1D-BBBC-E556-4E3F-A5D849A06298}"/>
              </a:ext>
            </a:extLst>
          </p:cNvPr>
          <p:cNvSpPr/>
          <p:nvPr userDrawn="1"/>
        </p:nvSpPr>
        <p:spPr>
          <a:xfrm>
            <a:off x="864986" y="978568"/>
            <a:ext cx="10462028" cy="5241758"/>
          </a:xfrm>
          <a:custGeom>
            <a:avLst/>
            <a:gdLst/>
            <a:ahLst/>
            <a:cxnLst/>
            <a:rect l="l" t="t" r="r" b="b"/>
            <a:pathLst>
              <a:path w="16230600" h="8410426">
                <a:moveTo>
                  <a:pt x="0" y="0"/>
                </a:moveTo>
                <a:lnTo>
                  <a:pt x="16230600" y="0"/>
                </a:lnTo>
                <a:lnTo>
                  <a:pt x="16230600" y="8410426"/>
                </a:lnTo>
                <a:lnTo>
                  <a:pt x="0" y="8410426"/>
                </a:lnTo>
                <a:lnTo>
                  <a:pt x="0" y="0"/>
                </a:lnTo>
                <a:close/>
              </a:path>
            </a:pathLst>
          </a:custGeom>
          <a:solidFill>
            <a:schemeClr val="accent3"/>
          </a:solidFill>
        </p:spPr>
        <p:txBody>
          <a:bodyPr/>
          <a:lstStyle/>
          <a:p>
            <a:endParaRPr lang="en-US"/>
          </a:p>
        </p:txBody>
      </p:sp>
      <p:sp>
        <p:nvSpPr>
          <p:cNvPr id="2" name="Title 1">
            <a:extLst>
              <a:ext uri="{FF2B5EF4-FFF2-40B4-BE49-F238E27FC236}">
                <a16:creationId xmlns:a16="http://schemas.microsoft.com/office/drawing/2014/main" id="{9A4A1696-8E87-034F-0749-FCCED7624109}"/>
              </a:ext>
            </a:extLst>
          </p:cNvPr>
          <p:cNvSpPr>
            <a:spLocks noGrp="1"/>
          </p:cNvSpPr>
          <p:nvPr>
            <p:ph type="ctrTitle"/>
          </p:nvPr>
        </p:nvSpPr>
        <p:spPr>
          <a:xfrm>
            <a:off x="4327920" y="1130161"/>
            <a:ext cx="6776503" cy="2238682"/>
          </a:xfrm>
        </p:spPr>
        <p:txBody>
          <a:bodyPr anchor="b"/>
          <a:lstStyle>
            <a:lvl1pPr algn="ctr">
              <a:defRPr sz="6000" b="1">
                <a:solidFill>
                  <a:schemeClr val="tx1"/>
                </a:solidFill>
                <a:latin typeface="Neue Haas Grotesk Text Pro" panose="020F0502020204030204" pitchFamily="34" charset="0"/>
              </a:defRPr>
            </a:lvl1pPr>
          </a:lstStyle>
          <a:p>
            <a:r>
              <a:rPr lang="en-US"/>
              <a:t>Click to edit Master title style</a:t>
            </a:r>
          </a:p>
        </p:txBody>
      </p:sp>
      <p:sp>
        <p:nvSpPr>
          <p:cNvPr id="42" name="Freeform 7">
            <a:extLst>
              <a:ext uri="{FF2B5EF4-FFF2-40B4-BE49-F238E27FC236}">
                <a16:creationId xmlns:a16="http://schemas.microsoft.com/office/drawing/2014/main" id="{381B3BDE-E3ED-A9B1-5889-5DA3E9D25FFF}"/>
              </a:ext>
            </a:extLst>
          </p:cNvPr>
          <p:cNvSpPr/>
          <p:nvPr userDrawn="1"/>
        </p:nvSpPr>
        <p:spPr>
          <a:xfrm>
            <a:off x="4327921" y="3594318"/>
            <a:ext cx="6999094" cy="993724"/>
          </a:xfrm>
          <a:custGeom>
            <a:avLst/>
            <a:gdLst/>
            <a:ahLst/>
            <a:cxnLst/>
            <a:rect l="l" t="t" r="r" b="b"/>
            <a:pathLst>
              <a:path w="10038813" h="872523">
                <a:moveTo>
                  <a:pt x="0" y="0"/>
                </a:moveTo>
                <a:lnTo>
                  <a:pt x="10038813" y="0"/>
                </a:lnTo>
                <a:lnTo>
                  <a:pt x="10038813" y="872523"/>
                </a:lnTo>
                <a:lnTo>
                  <a:pt x="0" y="87252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5" name="Freeform 11">
            <a:extLst>
              <a:ext uri="{FF2B5EF4-FFF2-40B4-BE49-F238E27FC236}">
                <a16:creationId xmlns:a16="http://schemas.microsoft.com/office/drawing/2014/main" id="{3D74C608-D00B-890D-5692-799650341EF5}"/>
              </a:ext>
            </a:extLst>
          </p:cNvPr>
          <p:cNvSpPr/>
          <p:nvPr userDrawn="1"/>
        </p:nvSpPr>
        <p:spPr>
          <a:xfrm>
            <a:off x="9923985" y="5665726"/>
            <a:ext cx="1024802" cy="256200"/>
          </a:xfrm>
          <a:custGeom>
            <a:avLst/>
            <a:gdLst/>
            <a:ahLst/>
            <a:cxnLst/>
            <a:rect l="l" t="t" r="r" b="b"/>
            <a:pathLst>
              <a:path w="1024802" h="256200">
                <a:moveTo>
                  <a:pt x="0" y="0"/>
                </a:moveTo>
                <a:lnTo>
                  <a:pt x="1024802" y="0"/>
                </a:lnTo>
                <a:lnTo>
                  <a:pt x="1024802" y="256200"/>
                </a:lnTo>
                <a:lnTo>
                  <a:pt x="0" y="25620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6" name="TextBox 17">
            <a:extLst>
              <a:ext uri="{FF2B5EF4-FFF2-40B4-BE49-F238E27FC236}">
                <a16:creationId xmlns:a16="http://schemas.microsoft.com/office/drawing/2014/main" id="{BD2D593F-091C-FDEB-27DB-E9360593E84D}"/>
              </a:ext>
            </a:extLst>
          </p:cNvPr>
          <p:cNvSpPr txBox="1"/>
          <p:nvPr userDrawn="1"/>
        </p:nvSpPr>
        <p:spPr>
          <a:xfrm>
            <a:off x="4777308" y="5665727"/>
            <a:ext cx="4768450" cy="347675"/>
          </a:xfrm>
          <a:prstGeom prst="rect">
            <a:avLst/>
          </a:prstGeom>
        </p:spPr>
        <p:txBody>
          <a:bodyPr lIns="0" tIns="0" rIns="0" bIns="0" rtlCol="0" anchor="t">
            <a:spAutoFit/>
          </a:bodyPr>
          <a:lstStyle/>
          <a:p>
            <a:pPr algn="l">
              <a:lnSpc>
                <a:spcPts val="2888"/>
              </a:lnSpc>
            </a:pPr>
            <a:r>
              <a:rPr lang="en-US" sz="2063">
                <a:solidFill>
                  <a:schemeClr val="tx1"/>
                </a:solidFill>
                <a:latin typeface="Neue Haas Grotesk Text Pro" panose="020B0504020202020204" pitchFamily="34" charset="0"/>
                <a:ea typeface="Lato"/>
                <a:cs typeface="Lato"/>
                <a:sym typeface="Lato"/>
              </a:rPr>
              <a:t>www.promiseresourcenetwork.org</a:t>
            </a:r>
          </a:p>
        </p:txBody>
      </p:sp>
      <p:sp>
        <p:nvSpPr>
          <p:cNvPr id="47" name="Picture Placeholder 46">
            <a:extLst>
              <a:ext uri="{FF2B5EF4-FFF2-40B4-BE49-F238E27FC236}">
                <a16:creationId xmlns:a16="http://schemas.microsoft.com/office/drawing/2014/main" id="{4ABAAE6D-F4C9-9B68-4482-41E35715C99E}"/>
              </a:ext>
            </a:extLst>
          </p:cNvPr>
          <p:cNvSpPr>
            <a:spLocks noGrp="1"/>
          </p:cNvSpPr>
          <p:nvPr>
            <p:ph type="pic" sz="quarter" idx="10"/>
          </p:nvPr>
        </p:nvSpPr>
        <p:spPr>
          <a:xfrm>
            <a:off x="1106905" y="1155032"/>
            <a:ext cx="2959769" cy="4812632"/>
          </a:xfrm>
        </p:spPr>
        <p:txBody>
          <a:bodyPr/>
          <a:lstStyle/>
          <a:p>
            <a:endParaRPr lang="en-US"/>
          </a:p>
        </p:txBody>
      </p:sp>
      <p:sp>
        <p:nvSpPr>
          <p:cNvPr id="3" name="Subtitle 2">
            <a:extLst>
              <a:ext uri="{FF2B5EF4-FFF2-40B4-BE49-F238E27FC236}">
                <a16:creationId xmlns:a16="http://schemas.microsoft.com/office/drawing/2014/main" id="{6493E169-7027-C92D-3D02-179FB3181588}"/>
              </a:ext>
            </a:extLst>
          </p:cNvPr>
          <p:cNvSpPr>
            <a:spLocks noGrp="1"/>
          </p:cNvSpPr>
          <p:nvPr>
            <p:ph type="subTitle" idx="1"/>
          </p:nvPr>
        </p:nvSpPr>
        <p:spPr>
          <a:xfrm>
            <a:off x="4439216" y="3871948"/>
            <a:ext cx="6776503" cy="716094"/>
          </a:xfrm>
        </p:spPr>
        <p:txBody>
          <a:bodyPr/>
          <a:lstStyle>
            <a:lvl1pPr marL="0" indent="0" algn="ctr">
              <a:buNone/>
              <a:defRPr sz="2400" b="0">
                <a:solidFill>
                  <a:schemeClr val="tx1"/>
                </a:solidFill>
                <a:latin typeface="Neue Haas Grotesk Text Pro"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Freeform 13">
            <a:extLst>
              <a:ext uri="{FF2B5EF4-FFF2-40B4-BE49-F238E27FC236}">
                <a16:creationId xmlns:a16="http://schemas.microsoft.com/office/drawing/2014/main" id="{C1107715-8AB3-E003-968D-B3A9095D25D0}"/>
              </a:ext>
            </a:extLst>
          </p:cNvPr>
          <p:cNvSpPr/>
          <p:nvPr userDrawn="1"/>
        </p:nvSpPr>
        <p:spPr>
          <a:xfrm>
            <a:off x="9377601" y="214332"/>
            <a:ext cx="2519873" cy="511039"/>
          </a:xfrm>
          <a:custGeom>
            <a:avLst/>
            <a:gdLst/>
            <a:ahLst/>
            <a:cxnLst/>
            <a:rect l="l" t="t" r="r" b="b"/>
            <a:pathLst>
              <a:path w="5127752" h="1092581">
                <a:moveTo>
                  <a:pt x="0" y="0"/>
                </a:moveTo>
                <a:lnTo>
                  <a:pt x="5127752" y="0"/>
                </a:lnTo>
                <a:lnTo>
                  <a:pt x="5127752" y="1092581"/>
                </a:lnTo>
                <a:lnTo>
                  <a:pt x="0" y="1092581"/>
                </a:lnTo>
                <a:lnTo>
                  <a:pt x="0" y="0"/>
                </a:lnTo>
                <a:close/>
              </a:path>
            </a:pathLst>
          </a:custGeom>
          <a:blipFill>
            <a:blip r:embed="rId5"/>
            <a:stretch>
              <a:fillRect b="1"/>
            </a:stretch>
          </a:blipFill>
        </p:spPr>
        <p:txBody>
          <a:bodyPr/>
          <a:lstStyle/>
          <a:p>
            <a:endParaRPr lang="en-US"/>
          </a:p>
        </p:txBody>
      </p:sp>
    </p:spTree>
    <p:extLst>
      <p:ext uri="{BB962C8B-B14F-4D97-AF65-F5344CB8AC3E}">
        <p14:creationId xmlns:p14="http://schemas.microsoft.com/office/powerpoint/2010/main" val="8415078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Us Slide v2">
    <p:spTree>
      <p:nvGrpSpPr>
        <p:cNvPr id="1" name=""/>
        <p:cNvGrpSpPr/>
        <p:nvPr/>
      </p:nvGrpSpPr>
      <p:grpSpPr>
        <a:xfrm>
          <a:off x="0" y="0"/>
          <a:ext cx="0" cy="0"/>
          <a:chOff x="0" y="0"/>
          <a:chExt cx="0" cy="0"/>
        </a:xfrm>
      </p:grpSpPr>
      <p:sp>
        <p:nvSpPr>
          <p:cNvPr id="26" name="Freeform 5">
            <a:extLst>
              <a:ext uri="{FF2B5EF4-FFF2-40B4-BE49-F238E27FC236}">
                <a16:creationId xmlns:a16="http://schemas.microsoft.com/office/drawing/2014/main" id="{0B4B7DB6-F236-F8BE-871B-ABBCDDE6814D}"/>
              </a:ext>
            </a:extLst>
          </p:cNvPr>
          <p:cNvSpPr/>
          <p:nvPr userDrawn="1"/>
        </p:nvSpPr>
        <p:spPr>
          <a:xfrm>
            <a:off x="6630954" y="4090900"/>
            <a:ext cx="571500" cy="571500"/>
          </a:xfrm>
          <a:custGeom>
            <a:avLst/>
            <a:gdLst/>
            <a:ahLst/>
            <a:cxnLst/>
            <a:rect l="l" t="t" r="r" b="b"/>
            <a:pathLst>
              <a:path w="562977" h="562977">
                <a:moveTo>
                  <a:pt x="0" y="0"/>
                </a:moveTo>
                <a:lnTo>
                  <a:pt x="562977" y="0"/>
                </a:lnTo>
                <a:lnTo>
                  <a:pt x="562977" y="562977"/>
                </a:lnTo>
                <a:lnTo>
                  <a:pt x="0" y="562977"/>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9" name="Freeform 6">
            <a:extLst>
              <a:ext uri="{FF2B5EF4-FFF2-40B4-BE49-F238E27FC236}">
                <a16:creationId xmlns:a16="http://schemas.microsoft.com/office/drawing/2014/main" id="{E46EE926-DA71-B02C-EADD-14231F035D82}"/>
              </a:ext>
            </a:extLst>
          </p:cNvPr>
          <p:cNvSpPr/>
          <p:nvPr userDrawn="1"/>
        </p:nvSpPr>
        <p:spPr>
          <a:xfrm>
            <a:off x="1" y="1"/>
            <a:ext cx="6096000" cy="6858000"/>
          </a:xfrm>
          <a:custGeom>
            <a:avLst/>
            <a:gdLst/>
            <a:ahLst/>
            <a:cxnLst/>
            <a:rect l="l" t="t" r="r" b="b"/>
            <a:pathLst>
              <a:path w="16230600" h="8410426">
                <a:moveTo>
                  <a:pt x="0" y="0"/>
                </a:moveTo>
                <a:lnTo>
                  <a:pt x="16230600" y="0"/>
                </a:lnTo>
                <a:lnTo>
                  <a:pt x="16230600" y="8410426"/>
                </a:lnTo>
                <a:lnTo>
                  <a:pt x="0" y="8410426"/>
                </a:lnTo>
                <a:lnTo>
                  <a:pt x="0" y="0"/>
                </a:lnTo>
                <a:close/>
              </a:path>
            </a:pathLst>
          </a:custGeom>
          <a:solidFill>
            <a:schemeClr val="accent2"/>
          </a:solidFill>
        </p:spPr>
        <p:txBody>
          <a:bodyPr/>
          <a:lstStyle/>
          <a:p>
            <a:endParaRPr lang="en-US"/>
          </a:p>
        </p:txBody>
      </p:sp>
      <p:sp>
        <p:nvSpPr>
          <p:cNvPr id="10" name="Freeform 13">
            <a:extLst>
              <a:ext uri="{FF2B5EF4-FFF2-40B4-BE49-F238E27FC236}">
                <a16:creationId xmlns:a16="http://schemas.microsoft.com/office/drawing/2014/main" id="{FDC23050-014F-E892-5BDB-4D62F54E3D6C}"/>
              </a:ext>
            </a:extLst>
          </p:cNvPr>
          <p:cNvSpPr/>
          <p:nvPr userDrawn="1"/>
        </p:nvSpPr>
        <p:spPr>
          <a:xfrm>
            <a:off x="9224210" y="222453"/>
            <a:ext cx="2765596" cy="585269"/>
          </a:xfrm>
          <a:custGeom>
            <a:avLst/>
            <a:gdLst/>
            <a:ahLst/>
            <a:cxnLst/>
            <a:rect l="l" t="t" r="r" b="b"/>
            <a:pathLst>
              <a:path w="5127752" h="1092581">
                <a:moveTo>
                  <a:pt x="0" y="0"/>
                </a:moveTo>
                <a:lnTo>
                  <a:pt x="5127752" y="0"/>
                </a:lnTo>
                <a:lnTo>
                  <a:pt x="5127752" y="1092581"/>
                </a:lnTo>
                <a:lnTo>
                  <a:pt x="0" y="1092581"/>
                </a:lnTo>
                <a:lnTo>
                  <a:pt x="0" y="0"/>
                </a:lnTo>
                <a:close/>
              </a:path>
            </a:pathLst>
          </a:custGeom>
          <a:blipFill>
            <a:blip r:embed="rId3"/>
            <a:stretch>
              <a:fillRect b="1"/>
            </a:stretch>
          </a:blipFill>
        </p:spPr>
        <p:txBody>
          <a:bodyPr/>
          <a:lstStyle/>
          <a:p>
            <a:endParaRPr lang="en-US"/>
          </a:p>
        </p:txBody>
      </p:sp>
      <p:sp>
        <p:nvSpPr>
          <p:cNvPr id="13" name="TextBox 12">
            <a:extLst>
              <a:ext uri="{FF2B5EF4-FFF2-40B4-BE49-F238E27FC236}">
                <a16:creationId xmlns:a16="http://schemas.microsoft.com/office/drawing/2014/main" id="{89082F09-2F29-D1D2-B7FF-61E226C594AB}"/>
              </a:ext>
            </a:extLst>
          </p:cNvPr>
          <p:cNvSpPr txBox="1"/>
          <p:nvPr userDrawn="1"/>
        </p:nvSpPr>
        <p:spPr>
          <a:xfrm>
            <a:off x="369870" y="2311685"/>
            <a:ext cx="5291191" cy="830997"/>
          </a:xfrm>
          <a:prstGeom prst="rect">
            <a:avLst/>
          </a:prstGeom>
          <a:noFill/>
        </p:spPr>
        <p:txBody>
          <a:bodyPr wrap="square" rtlCol="0">
            <a:spAutoFit/>
          </a:bodyPr>
          <a:lstStyle/>
          <a:p>
            <a:r>
              <a:rPr lang="en-US" sz="4800" b="1" spc="300">
                <a:solidFill>
                  <a:schemeClr val="accent1"/>
                </a:solidFill>
              </a:rPr>
              <a:t>Contact Us</a:t>
            </a:r>
          </a:p>
        </p:txBody>
      </p:sp>
      <p:sp>
        <p:nvSpPr>
          <p:cNvPr id="14" name="TextBox 13">
            <a:extLst>
              <a:ext uri="{FF2B5EF4-FFF2-40B4-BE49-F238E27FC236}">
                <a16:creationId xmlns:a16="http://schemas.microsoft.com/office/drawing/2014/main" id="{291C306D-742A-406E-BD69-E69143C7C740}"/>
              </a:ext>
            </a:extLst>
          </p:cNvPr>
          <p:cNvSpPr txBox="1"/>
          <p:nvPr userDrawn="1"/>
        </p:nvSpPr>
        <p:spPr>
          <a:xfrm>
            <a:off x="369870" y="3161876"/>
            <a:ext cx="5291191" cy="369332"/>
          </a:xfrm>
          <a:prstGeom prst="rect">
            <a:avLst/>
          </a:prstGeom>
          <a:noFill/>
        </p:spPr>
        <p:txBody>
          <a:bodyPr wrap="square" rtlCol="0">
            <a:spAutoFit/>
          </a:bodyPr>
          <a:lstStyle/>
          <a:p>
            <a:r>
              <a:rPr lang="en-US"/>
              <a:t>Kindly contact us if you have any questions</a:t>
            </a:r>
          </a:p>
        </p:txBody>
      </p:sp>
      <p:sp>
        <p:nvSpPr>
          <p:cNvPr id="15" name="TextBox 14">
            <a:extLst>
              <a:ext uri="{FF2B5EF4-FFF2-40B4-BE49-F238E27FC236}">
                <a16:creationId xmlns:a16="http://schemas.microsoft.com/office/drawing/2014/main" id="{80905CE0-2970-D8FD-1D26-CB9E62132BEC}"/>
              </a:ext>
            </a:extLst>
          </p:cNvPr>
          <p:cNvSpPr txBox="1"/>
          <p:nvPr userDrawn="1"/>
        </p:nvSpPr>
        <p:spPr>
          <a:xfrm>
            <a:off x="6578614" y="1899003"/>
            <a:ext cx="5291191" cy="523220"/>
          </a:xfrm>
          <a:prstGeom prst="rect">
            <a:avLst/>
          </a:prstGeom>
          <a:noFill/>
        </p:spPr>
        <p:txBody>
          <a:bodyPr wrap="square" rtlCol="0">
            <a:spAutoFit/>
          </a:bodyPr>
          <a:lstStyle/>
          <a:p>
            <a:r>
              <a:rPr lang="en-US" sz="2800" b="1" spc="0">
                <a:solidFill>
                  <a:schemeClr val="accent1"/>
                </a:solidFill>
              </a:rPr>
              <a:t>Office Address</a:t>
            </a:r>
          </a:p>
        </p:txBody>
      </p:sp>
      <p:sp>
        <p:nvSpPr>
          <p:cNvPr id="16" name="TextBox 15">
            <a:extLst>
              <a:ext uri="{FF2B5EF4-FFF2-40B4-BE49-F238E27FC236}">
                <a16:creationId xmlns:a16="http://schemas.microsoft.com/office/drawing/2014/main" id="{6819839E-3E90-86B0-FB30-B8A8E041BA4A}"/>
              </a:ext>
            </a:extLst>
          </p:cNvPr>
          <p:cNvSpPr txBox="1"/>
          <p:nvPr userDrawn="1"/>
        </p:nvSpPr>
        <p:spPr>
          <a:xfrm>
            <a:off x="7325474" y="2445532"/>
            <a:ext cx="4544331" cy="646331"/>
          </a:xfrm>
          <a:prstGeom prst="rect">
            <a:avLst/>
          </a:prstGeom>
          <a:noFill/>
        </p:spPr>
        <p:txBody>
          <a:bodyPr wrap="square" rtlCol="0">
            <a:spAutoFit/>
          </a:bodyPr>
          <a:lstStyle/>
          <a:p>
            <a:r>
              <a:rPr lang="en-US"/>
              <a:t>1401 East 7</a:t>
            </a:r>
            <a:r>
              <a:rPr lang="en-US" baseline="30000"/>
              <a:t>th</a:t>
            </a:r>
            <a:r>
              <a:rPr lang="en-US"/>
              <a:t> Street</a:t>
            </a:r>
          </a:p>
          <a:p>
            <a:r>
              <a:rPr lang="en-US"/>
              <a:t>Charlotte, NC 28204</a:t>
            </a:r>
          </a:p>
        </p:txBody>
      </p:sp>
      <p:grpSp>
        <p:nvGrpSpPr>
          <p:cNvPr id="20" name="Group 19">
            <a:extLst>
              <a:ext uri="{FF2B5EF4-FFF2-40B4-BE49-F238E27FC236}">
                <a16:creationId xmlns:a16="http://schemas.microsoft.com/office/drawing/2014/main" id="{A7F5344C-F4C0-743C-C7EF-8809F23FD0B8}"/>
              </a:ext>
            </a:extLst>
          </p:cNvPr>
          <p:cNvGrpSpPr/>
          <p:nvPr userDrawn="1"/>
        </p:nvGrpSpPr>
        <p:grpSpPr>
          <a:xfrm>
            <a:off x="6604784" y="2456999"/>
            <a:ext cx="571500" cy="571500"/>
            <a:chOff x="6741855" y="1746892"/>
            <a:chExt cx="571500" cy="571500"/>
          </a:xfrm>
        </p:grpSpPr>
        <p:sp>
          <p:nvSpPr>
            <p:cNvPr id="17" name="Freeform 7">
              <a:extLst>
                <a:ext uri="{FF2B5EF4-FFF2-40B4-BE49-F238E27FC236}">
                  <a16:creationId xmlns:a16="http://schemas.microsoft.com/office/drawing/2014/main" id="{58BBCBD6-8139-89E6-6F7C-E9D4316842B4}"/>
                </a:ext>
              </a:extLst>
            </p:cNvPr>
            <p:cNvSpPr/>
            <p:nvPr userDrawn="1"/>
          </p:nvSpPr>
          <p:spPr>
            <a:xfrm>
              <a:off x="6741855" y="1746892"/>
              <a:ext cx="571500" cy="571500"/>
            </a:xfrm>
            <a:custGeom>
              <a:avLst/>
              <a:gdLst/>
              <a:ahLst/>
              <a:cxnLst/>
              <a:rect l="l" t="t" r="r" b="b"/>
              <a:pathLst>
                <a:path w="571500" h="571500">
                  <a:moveTo>
                    <a:pt x="0" y="0"/>
                  </a:moveTo>
                  <a:lnTo>
                    <a:pt x="571500" y="0"/>
                  </a:lnTo>
                  <a:lnTo>
                    <a:pt x="571500" y="571500"/>
                  </a:lnTo>
                  <a:lnTo>
                    <a:pt x="0" y="57150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9" name="Freeform 8">
              <a:extLst>
                <a:ext uri="{FF2B5EF4-FFF2-40B4-BE49-F238E27FC236}">
                  <a16:creationId xmlns:a16="http://schemas.microsoft.com/office/drawing/2014/main" id="{A4B3B811-FCD1-3060-CCB3-AB2AEAF6565E}"/>
                </a:ext>
              </a:extLst>
            </p:cNvPr>
            <p:cNvSpPr/>
            <p:nvPr userDrawn="1"/>
          </p:nvSpPr>
          <p:spPr>
            <a:xfrm>
              <a:off x="6890534" y="1844873"/>
              <a:ext cx="274142" cy="375538"/>
            </a:xfrm>
            <a:custGeom>
              <a:avLst/>
              <a:gdLst/>
              <a:ahLst/>
              <a:cxnLst/>
              <a:rect l="l" t="t" r="r" b="b"/>
              <a:pathLst>
                <a:path w="274142" h="375538">
                  <a:moveTo>
                    <a:pt x="0" y="0"/>
                  </a:moveTo>
                  <a:lnTo>
                    <a:pt x="274143" y="0"/>
                  </a:lnTo>
                  <a:lnTo>
                    <a:pt x="274143" y="375538"/>
                  </a:lnTo>
                  <a:lnTo>
                    <a:pt x="0" y="375538"/>
                  </a:lnTo>
                  <a:lnTo>
                    <a:pt x="0" y="0"/>
                  </a:lnTo>
                  <a:close/>
                </a:path>
              </a:pathLst>
            </a:custGeom>
            <a:blipFill>
              <a:blip>
                <a:extLst>
                  <a:ext uri="{96DAC541-7B7A-43D3-8B79-37D633B846F1}">
                    <asvg:svgBlip xmlns:asvg="http://schemas.microsoft.com/office/drawing/2016/SVG/main" r:embed="rId5"/>
                  </a:ext>
                </a:extLst>
              </a:blip>
              <a:stretch>
                <a:fillRect t="-344" b="-344"/>
              </a:stretch>
            </a:blipFill>
          </p:spPr>
          <p:txBody>
            <a:bodyPr/>
            <a:lstStyle/>
            <a:p>
              <a:endParaRPr lang="en-US"/>
            </a:p>
          </p:txBody>
        </p:sp>
      </p:grpSp>
      <p:sp>
        <p:nvSpPr>
          <p:cNvPr id="21" name="TextBox 20">
            <a:extLst>
              <a:ext uri="{FF2B5EF4-FFF2-40B4-BE49-F238E27FC236}">
                <a16:creationId xmlns:a16="http://schemas.microsoft.com/office/drawing/2014/main" id="{8769B0AF-199B-3163-3104-37FA5775F873}"/>
              </a:ext>
            </a:extLst>
          </p:cNvPr>
          <p:cNvSpPr txBox="1"/>
          <p:nvPr userDrawn="1"/>
        </p:nvSpPr>
        <p:spPr>
          <a:xfrm>
            <a:off x="6604784" y="3522167"/>
            <a:ext cx="5291191" cy="523220"/>
          </a:xfrm>
          <a:prstGeom prst="rect">
            <a:avLst/>
          </a:prstGeom>
          <a:noFill/>
        </p:spPr>
        <p:txBody>
          <a:bodyPr wrap="square" rtlCol="0">
            <a:spAutoFit/>
          </a:bodyPr>
          <a:lstStyle/>
          <a:p>
            <a:r>
              <a:rPr lang="en-US" sz="2800" b="1" spc="0">
                <a:solidFill>
                  <a:schemeClr val="accent1"/>
                </a:solidFill>
              </a:rPr>
              <a:t>Hotline</a:t>
            </a:r>
          </a:p>
        </p:txBody>
      </p:sp>
      <p:sp>
        <p:nvSpPr>
          <p:cNvPr id="22" name="TextBox 21">
            <a:extLst>
              <a:ext uri="{FF2B5EF4-FFF2-40B4-BE49-F238E27FC236}">
                <a16:creationId xmlns:a16="http://schemas.microsoft.com/office/drawing/2014/main" id="{60CE60E7-A8AF-6332-79F7-689DEC98C2C2}"/>
              </a:ext>
            </a:extLst>
          </p:cNvPr>
          <p:cNvSpPr txBox="1"/>
          <p:nvPr userDrawn="1"/>
        </p:nvSpPr>
        <p:spPr>
          <a:xfrm>
            <a:off x="7351644" y="4191984"/>
            <a:ext cx="4544331" cy="369332"/>
          </a:xfrm>
          <a:prstGeom prst="rect">
            <a:avLst/>
          </a:prstGeom>
          <a:noFill/>
        </p:spPr>
        <p:txBody>
          <a:bodyPr wrap="square" rtlCol="0">
            <a:spAutoFit/>
          </a:bodyPr>
          <a:lstStyle/>
          <a:p>
            <a:r>
              <a:rPr lang="en-US"/>
              <a:t>1-855-733-7762</a:t>
            </a:r>
          </a:p>
        </p:txBody>
      </p:sp>
      <p:sp>
        <p:nvSpPr>
          <p:cNvPr id="27" name="Freeform 6">
            <a:extLst>
              <a:ext uri="{FF2B5EF4-FFF2-40B4-BE49-F238E27FC236}">
                <a16:creationId xmlns:a16="http://schemas.microsoft.com/office/drawing/2014/main" id="{201D4713-23D5-B689-21D9-BFC032137B8F}"/>
              </a:ext>
            </a:extLst>
          </p:cNvPr>
          <p:cNvSpPr/>
          <p:nvPr userDrawn="1"/>
        </p:nvSpPr>
        <p:spPr>
          <a:xfrm>
            <a:off x="6630953" y="4889766"/>
            <a:ext cx="571500" cy="571500"/>
          </a:xfrm>
          <a:custGeom>
            <a:avLst/>
            <a:gdLst/>
            <a:ahLst/>
            <a:cxnLst/>
            <a:rect l="l" t="t" r="r" b="b"/>
            <a:pathLst>
              <a:path w="562977" h="562977">
                <a:moveTo>
                  <a:pt x="0" y="0"/>
                </a:moveTo>
                <a:lnTo>
                  <a:pt x="562977" y="0"/>
                </a:lnTo>
                <a:lnTo>
                  <a:pt x="562977" y="562977"/>
                </a:lnTo>
                <a:lnTo>
                  <a:pt x="0" y="562977"/>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Text Placeholder 31">
            <a:extLst>
              <a:ext uri="{FF2B5EF4-FFF2-40B4-BE49-F238E27FC236}">
                <a16:creationId xmlns:a16="http://schemas.microsoft.com/office/drawing/2014/main" id="{32BCF799-5A62-102E-B478-621AFDB82A2A}"/>
              </a:ext>
            </a:extLst>
          </p:cNvPr>
          <p:cNvSpPr>
            <a:spLocks noGrp="1"/>
          </p:cNvSpPr>
          <p:nvPr>
            <p:ph type="body" sz="quarter" idx="10" hasCustomPrompt="1"/>
          </p:nvPr>
        </p:nvSpPr>
        <p:spPr>
          <a:xfrm>
            <a:off x="7351713" y="5033963"/>
            <a:ext cx="4518025" cy="369887"/>
          </a:xfrm>
        </p:spPr>
        <p:txBody>
          <a:bodyPr>
            <a:noAutofit/>
          </a:bodyPr>
          <a:lstStyle>
            <a:lvl1pPr>
              <a:buNone/>
              <a:defRPr sz="1800"/>
            </a:lvl1pPr>
          </a:lstStyle>
          <a:p>
            <a:pPr lvl="0"/>
            <a:r>
              <a:rPr lang="en-US"/>
              <a:t>[Insert]@promiseresourcenetwork.org</a:t>
            </a:r>
          </a:p>
        </p:txBody>
      </p:sp>
    </p:spTree>
    <p:extLst>
      <p:ext uri="{BB962C8B-B14F-4D97-AF65-F5344CB8AC3E}">
        <p14:creationId xmlns:p14="http://schemas.microsoft.com/office/powerpoint/2010/main" val="2674137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Slide v1">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6FF4699A-4FD5-30DE-90CB-E0AC07F091EB}"/>
              </a:ext>
            </a:extLst>
          </p:cNvPr>
          <p:cNvSpPr/>
          <p:nvPr userDrawn="1"/>
        </p:nvSpPr>
        <p:spPr>
          <a:xfrm>
            <a:off x="0" y="1641303"/>
            <a:ext cx="12191999" cy="2650733"/>
          </a:xfrm>
          <a:custGeom>
            <a:avLst/>
            <a:gdLst/>
            <a:ahLst/>
            <a:cxnLst/>
            <a:rect l="l" t="t" r="r" b="b"/>
            <a:pathLst>
              <a:path w="16230600" h="8410426">
                <a:moveTo>
                  <a:pt x="0" y="0"/>
                </a:moveTo>
                <a:lnTo>
                  <a:pt x="16230600" y="0"/>
                </a:lnTo>
                <a:lnTo>
                  <a:pt x="16230600" y="8410426"/>
                </a:lnTo>
                <a:lnTo>
                  <a:pt x="0" y="8410426"/>
                </a:lnTo>
                <a:lnTo>
                  <a:pt x="0" y="0"/>
                </a:lnTo>
                <a:close/>
              </a:path>
            </a:pathLst>
          </a:custGeom>
          <a:solidFill>
            <a:schemeClr val="accent2"/>
          </a:solidFill>
        </p:spPr>
        <p:txBody>
          <a:bodyPr/>
          <a:lstStyle/>
          <a:p>
            <a:endParaRPr lang="en-US"/>
          </a:p>
        </p:txBody>
      </p:sp>
      <p:sp>
        <p:nvSpPr>
          <p:cNvPr id="9" name="Freeform 6">
            <a:extLst>
              <a:ext uri="{FF2B5EF4-FFF2-40B4-BE49-F238E27FC236}">
                <a16:creationId xmlns:a16="http://schemas.microsoft.com/office/drawing/2014/main" id="{492DFF2E-79BE-F25F-BA0D-D5DE3064F7DF}"/>
              </a:ext>
            </a:extLst>
          </p:cNvPr>
          <p:cNvSpPr/>
          <p:nvPr userDrawn="1"/>
        </p:nvSpPr>
        <p:spPr>
          <a:xfrm>
            <a:off x="-1" y="4292036"/>
            <a:ext cx="12191999" cy="203771"/>
          </a:xfrm>
          <a:custGeom>
            <a:avLst/>
            <a:gdLst/>
            <a:ahLst/>
            <a:cxnLst/>
            <a:rect l="l" t="t" r="r" b="b"/>
            <a:pathLst>
              <a:path w="16230600" h="8410426">
                <a:moveTo>
                  <a:pt x="0" y="0"/>
                </a:moveTo>
                <a:lnTo>
                  <a:pt x="16230600" y="0"/>
                </a:lnTo>
                <a:lnTo>
                  <a:pt x="16230600" y="8410426"/>
                </a:lnTo>
                <a:lnTo>
                  <a:pt x="0" y="8410426"/>
                </a:lnTo>
                <a:lnTo>
                  <a:pt x="0" y="0"/>
                </a:lnTo>
                <a:close/>
              </a:path>
            </a:pathLst>
          </a:custGeom>
          <a:solidFill>
            <a:schemeClr val="accent1"/>
          </a:solidFill>
        </p:spPr>
        <p:txBody>
          <a:bodyPr/>
          <a:lstStyle/>
          <a:p>
            <a:endParaRPr lang="en-US"/>
          </a:p>
        </p:txBody>
      </p:sp>
      <p:sp>
        <p:nvSpPr>
          <p:cNvPr id="10" name="Freeform 6">
            <a:extLst>
              <a:ext uri="{FF2B5EF4-FFF2-40B4-BE49-F238E27FC236}">
                <a16:creationId xmlns:a16="http://schemas.microsoft.com/office/drawing/2014/main" id="{3D7E55A8-5B92-E025-AE03-D5C6EB5A127A}"/>
              </a:ext>
            </a:extLst>
          </p:cNvPr>
          <p:cNvSpPr/>
          <p:nvPr userDrawn="1"/>
        </p:nvSpPr>
        <p:spPr>
          <a:xfrm>
            <a:off x="1" y="1437532"/>
            <a:ext cx="12191999" cy="203771"/>
          </a:xfrm>
          <a:custGeom>
            <a:avLst/>
            <a:gdLst/>
            <a:ahLst/>
            <a:cxnLst/>
            <a:rect l="l" t="t" r="r" b="b"/>
            <a:pathLst>
              <a:path w="16230600" h="8410426">
                <a:moveTo>
                  <a:pt x="0" y="0"/>
                </a:moveTo>
                <a:lnTo>
                  <a:pt x="16230600" y="0"/>
                </a:lnTo>
                <a:lnTo>
                  <a:pt x="16230600" y="8410426"/>
                </a:lnTo>
                <a:lnTo>
                  <a:pt x="0" y="8410426"/>
                </a:lnTo>
                <a:lnTo>
                  <a:pt x="0" y="0"/>
                </a:lnTo>
                <a:close/>
              </a:path>
            </a:pathLst>
          </a:custGeom>
          <a:solidFill>
            <a:schemeClr val="accent1"/>
          </a:solidFill>
        </p:spPr>
        <p:txBody>
          <a:bodyPr/>
          <a:lstStyle/>
          <a:p>
            <a:endParaRPr lang="en-US"/>
          </a:p>
        </p:txBody>
      </p:sp>
      <p:sp>
        <p:nvSpPr>
          <p:cNvPr id="11" name="Freeform 13">
            <a:extLst>
              <a:ext uri="{FF2B5EF4-FFF2-40B4-BE49-F238E27FC236}">
                <a16:creationId xmlns:a16="http://schemas.microsoft.com/office/drawing/2014/main" id="{D5C5CC93-62AD-9648-06B7-3D52BF301CF0}"/>
              </a:ext>
            </a:extLst>
          </p:cNvPr>
          <p:cNvSpPr/>
          <p:nvPr userDrawn="1"/>
        </p:nvSpPr>
        <p:spPr>
          <a:xfrm>
            <a:off x="4252839" y="5060315"/>
            <a:ext cx="3686317" cy="720306"/>
          </a:xfrm>
          <a:custGeom>
            <a:avLst/>
            <a:gdLst/>
            <a:ahLst/>
            <a:cxnLst/>
            <a:rect l="l" t="t" r="r" b="b"/>
            <a:pathLst>
              <a:path w="5127752" h="1092581">
                <a:moveTo>
                  <a:pt x="0" y="0"/>
                </a:moveTo>
                <a:lnTo>
                  <a:pt x="5127752" y="0"/>
                </a:lnTo>
                <a:lnTo>
                  <a:pt x="5127752" y="1092581"/>
                </a:lnTo>
                <a:lnTo>
                  <a:pt x="0" y="1092581"/>
                </a:lnTo>
                <a:lnTo>
                  <a:pt x="0" y="0"/>
                </a:lnTo>
                <a:close/>
              </a:path>
            </a:pathLst>
          </a:custGeom>
          <a:blipFill>
            <a:blip r:embed="rId2"/>
            <a:stretch>
              <a:fillRect b="1"/>
            </a:stretch>
          </a:blipFill>
        </p:spPr>
        <p:txBody>
          <a:bodyPr/>
          <a:lstStyle/>
          <a:p>
            <a:endParaRPr lang="en-US"/>
          </a:p>
        </p:txBody>
      </p:sp>
      <p:sp>
        <p:nvSpPr>
          <p:cNvPr id="12" name="TextBox 11">
            <a:extLst>
              <a:ext uri="{FF2B5EF4-FFF2-40B4-BE49-F238E27FC236}">
                <a16:creationId xmlns:a16="http://schemas.microsoft.com/office/drawing/2014/main" id="{0078285E-DDA3-8CD9-D2D3-E126DDE09E87}"/>
              </a:ext>
            </a:extLst>
          </p:cNvPr>
          <p:cNvSpPr txBox="1"/>
          <p:nvPr userDrawn="1"/>
        </p:nvSpPr>
        <p:spPr>
          <a:xfrm>
            <a:off x="3450401" y="2366504"/>
            <a:ext cx="5291191" cy="1200329"/>
          </a:xfrm>
          <a:prstGeom prst="rect">
            <a:avLst/>
          </a:prstGeom>
          <a:noFill/>
        </p:spPr>
        <p:txBody>
          <a:bodyPr wrap="square" rtlCol="0">
            <a:spAutoFit/>
          </a:bodyPr>
          <a:lstStyle/>
          <a:p>
            <a:pPr algn="ctr"/>
            <a:r>
              <a:rPr lang="en-US" sz="7200" b="1" spc="300">
                <a:solidFill>
                  <a:schemeClr val="bg1"/>
                </a:solidFill>
              </a:rPr>
              <a:t>Thank You</a:t>
            </a:r>
          </a:p>
        </p:txBody>
      </p:sp>
    </p:spTree>
    <p:extLst>
      <p:ext uri="{BB962C8B-B14F-4D97-AF65-F5344CB8AC3E}">
        <p14:creationId xmlns:p14="http://schemas.microsoft.com/office/powerpoint/2010/main" val="2031823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Slide v2">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6FF4699A-4FD5-30DE-90CB-E0AC07F091EB}"/>
              </a:ext>
            </a:extLst>
          </p:cNvPr>
          <p:cNvSpPr/>
          <p:nvPr userDrawn="1"/>
        </p:nvSpPr>
        <p:spPr>
          <a:xfrm>
            <a:off x="0" y="1641303"/>
            <a:ext cx="12191999" cy="2650733"/>
          </a:xfrm>
          <a:custGeom>
            <a:avLst/>
            <a:gdLst/>
            <a:ahLst/>
            <a:cxnLst/>
            <a:rect l="l" t="t" r="r" b="b"/>
            <a:pathLst>
              <a:path w="16230600" h="8410426">
                <a:moveTo>
                  <a:pt x="0" y="0"/>
                </a:moveTo>
                <a:lnTo>
                  <a:pt x="16230600" y="0"/>
                </a:lnTo>
                <a:lnTo>
                  <a:pt x="16230600" y="8410426"/>
                </a:lnTo>
                <a:lnTo>
                  <a:pt x="0" y="8410426"/>
                </a:lnTo>
                <a:lnTo>
                  <a:pt x="0" y="0"/>
                </a:lnTo>
                <a:close/>
              </a:path>
            </a:pathLst>
          </a:custGeom>
          <a:solidFill>
            <a:schemeClr val="accent3"/>
          </a:solidFill>
        </p:spPr>
        <p:txBody>
          <a:bodyPr/>
          <a:lstStyle/>
          <a:p>
            <a:endParaRPr lang="en-US"/>
          </a:p>
        </p:txBody>
      </p:sp>
      <p:sp>
        <p:nvSpPr>
          <p:cNvPr id="9" name="Freeform 6">
            <a:extLst>
              <a:ext uri="{FF2B5EF4-FFF2-40B4-BE49-F238E27FC236}">
                <a16:creationId xmlns:a16="http://schemas.microsoft.com/office/drawing/2014/main" id="{492DFF2E-79BE-F25F-BA0D-D5DE3064F7DF}"/>
              </a:ext>
            </a:extLst>
          </p:cNvPr>
          <p:cNvSpPr/>
          <p:nvPr userDrawn="1"/>
        </p:nvSpPr>
        <p:spPr>
          <a:xfrm>
            <a:off x="-1" y="4292036"/>
            <a:ext cx="12191999" cy="203771"/>
          </a:xfrm>
          <a:custGeom>
            <a:avLst/>
            <a:gdLst/>
            <a:ahLst/>
            <a:cxnLst/>
            <a:rect l="l" t="t" r="r" b="b"/>
            <a:pathLst>
              <a:path w="16230600" h="8410426">
                <a:moveTo>
                  <a:pt x="0" y="0"/>
                </a:moveTo>
                <a:lnTo>
                  <a:pt x="16230600" y="0"/>
                </a:lnTo>
                <a:lnTo>
                  <a:pt x="16230600" y="8410426"/>
                </a:lnTo>
                <a:lnTo>
                  <a:pt x="0" y="8410426"/>
                </a:lnTo>
                <a:lnTo>
                  <a:pt x="0" y="0"/>
                </a:lnTo>
                <a:close/>
              </a:path>
            </a:pathLst>
          </a:custGeom>
          <a:solidFill>
            <a:schemeClr val="accent2"/>
          </a:solidFill>
        </p:spPr>
        <p:txBody>
          <a:bodyPr/>
          <a:lstStyle/>
          <a:p>
            <a:endParaRPr lang="en-US"/>
          </a:p>
        </p:txBody>
      </p:sp>
      <p:sp>
        <p:nvSpPr>
          <p:cNvPr id="10" name="Freeform 6">
            <a:extLst>
              <a:ext uri="{FF2B5EF4-FFF2-40B4-BE49-F238E27FC236}">
                <a16:creationId xmlns:a16="http://schemas.microsoft.com/office/drawing/2014/main" id="{3D7E55A8-5B92-E025-AE03-D5C6EB5A127A}"/>
              </a:ext>
            </a:extLst>
          </p:cNvPr>
          <p:cNvSpPr/>
          <p:nvPr userDrawn="1"/>
        </p:nvSpPr>
        <p:spPr>
          <a:xfrm>
            <a:off x="1" y="1437532"/>
            <a:ext cx="12191999" cy="203771"/>
          </a:xfrm>
          <a:custGeom>
            <a:avLst/>
            <a:gdLst/>
            <a:ahLst/>
            <a:cxnLst/>
            <a:rect l="l" t="t" r="r" b="b"/>
            <a:pathLst>
              <a:path w="16230600" h="8410426">
                <a:moveTo>
                  <a:pt x="0" y="0"/>
                </a:moveTo>
                <a:lnTo>
                  <a:pt x="16230600" y="0"/>
                </a:lnTo>
                <a:lnTo>
                  <a:pt x="16230600" y="8410426"/>
                </a:lnTo>
                <a:lnTo>
                  <a:pt x="0" y="8410426"/>
                </a:lnTo>
                <a:lnTo>
                  <a:pt x="0" y="0"/>
                </a:lnTo>
                <a:close/>
              </a:path>
            </a:pathLst>
          </a:custGeom>
          <a:solidFill>
            <a:schemeClr val="accent2"/>
          </a:solidFill>
        </p:spPr>
        <p:txBody>
          <a:bodyPr/>
          <a:lstStyle/>
          <a:p>
            <a:endParaRPr lang="en-US"/>
          </a:p>
        </p:txBody>
      </p:sp>
      <p:sp>
        <p:nvSpPr>
          <p:cNvPr id="11" name="Freeform 13">
            <a:extLst>
              <a:ext uri="{FF2B5EF4-FFF2-40B4-BE49-F238E27FC236}">
                <a16:creationId xmlns:a16="http://schemas.microsoft.com/office/drawing/2014/main" id="{D5C5CC93-62AD-9648-06B7-3D52BF301CF0}"/>
              </a:ext>
            </a:extLst>
          </p:cNvPr>
          <p:cNvSpPr/>
          <p:nvPr userDrawn="1"/>
        </p:nvSpPr>
        <p:spPr>
          <a:xfrm>
            <a:off x="4252839" y="5060315"/>
            <a:ext cx="3686317" cy="720306"/>
          </a:xfrm>
          <a:custGeom>
            <a:avLst/>
            <a:gdLst/>
            <a:ahLst/>
            <a:cxnLst/>
            <a:rect l="l" t="t" r="r" b="b"/>
            <a:pathLst>
              <a:path w="5127752" h="1092581">
                <a:moveTo>
                  <a:pt x="0" y="0"/>
                </a:moveTo>
                <a:lnTo>
                  <a:pt x="5127752" y="0"/>
                </a:lnTo>
                <a:lnTo>
                  <a:pt x="5127752" y="1092581"/>
                </a:lnTo>
                <a:lnTo>
                  <a:pt x="0" y="1092581"/>
                </a:lnTo>
                <a:lnTo>
                  <a:pt x="0" y="0"/>
                </a:lnTo>
                <a:close/>
              </a:path>
            </a:pathLst>
          </a:custGeom>
          <a:blipFill>
            <a:blip r:embed="rId2"/>
            <a:stretch>
              <a:fillRect b="1"/>
            </a:stretch>
          </a:blipFill>
        </p:spPr>
        <p:txBody>
          <a:bodyPr/>
          <a:lstStyle/>
          <a:p>
            <a:endParaRPr lang="en-US"/>
          </a:p>
        </p:txBody>
      </p:sp>
      <p:sp>
        <p:nvSpPr>
          <p:cNvPr id="12" name="TextBox 11">
            <a:extLst>
              <a:ext uri="{FF2B5EF4-FFF2-40B4-BE49-F238E27FC236}">
                <a16:creationId xmlns:a16="http://schemas.microsoft.com/office/drawing/2014/main" id="{0078285E-DDA3-8CD9-D2D3-E126DDE09E87}"/>
              </a:ext>
            </a:extLst>
          </p:cNvPr>
          <p:cNvSpPr txBox="1"/>
          <p:nvPr userDrawn="1"/>
        </p:nvSpPr>
        <p:spPr>
          <a:xfrm>
            <a:off x="3450401" y="2366504"/>
            <a:ext cx="5291191" cy="1200329"/>
          </a:xfrm>
          <a:prstGeom prst="rect">
            <a:avLst/>
          </a:prstGeom>
          <a:noFill/>
        </p:spPr>
        <p:txBody>
          <a:bodyPr wrap="square" rtlCol="0">
            <a:spAutoFit/>
          </a:bodyPr>
          <a:lstStyle/>
          <a:p>
            <a:pPr algn="ctr"/>
            <a:r>
              <a:rPr lang="en-US" sz="7200" b="1" spc="300">
                <a:solidFill>
                  <a:schemeClr val="accent1"/>
                </a:solidFill>
              </a:rPr>
              <a:t>Thank You</a:t>
            </a:r>
          </a:p>
        </p:txBody>
      </p:sp>
    </p:spTree>
    <p:extLst>
      <p:ext uri="{BB962C8B-B14F-4D97-AF65-F5344CB8AC3E}">
        <p14:creationId xmlns:p14="http://schemas.microsoft.com/office/powerpoint/2010/main" val="4088988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Slide v1">
    <p:spTree>
      <p:nvGrpSpPr>
        <p:cNvPr id="1" name=""/>
        <p:cNvGrpSpPr/>
        <p:nvPr/>
      </p:nvGrpSpPr>
      <p:grpSpPr>
        <a:xfrm>
          <a:off x="0" y="0"/>
          <a:ext cx="0" cy="0"/>
          <a:chOff x="0" y="0"/>
          <a:chExt cx="0" cy="0"/>
        </a:xfrm>
      </p:grpSpPr>
      <p:sp>
        <p:nvSpPr>
          <p:cNvPr id="8" name="Freeform 2">
            <a:extLst>
              <a:ext uri="{FF2B5EF4-FFF2-40B4-BE49-F238E27FC236}">
                <a16:creationId xmlns:a16="http://schemas.microsoft.com/office/drawing/2014/main" id="{EB56D4A1-7A00-48C5-BAD4-D1127CFAEA6D}"/>
              </a:ext>
            </a:extLst>
          </p:cNvPr>
          <p:cNvSpPr/>
          <p:nvPr userDrawn="1"/>
        </p:nvSpPr>
        <p:spPr>
          <a:xfrm>
            <a:off x="1" y="4469579"/>
            <a:ext cx="12192000" cy="1417874"/>
          </a:xfrm>
          <a:custGeom>
            <a:avLst/>
            <a:gdLst/>
            <a:ahLst/>
            <a:cxnLst/>
            <a:rect l="l" t="t" r="r" b="b"/>
            <a:pathLst>
              <a:path w="20412037" h="1292712">
                <a:moveTo>
                  <a:pt x="0" y="0"/>
                </a:moveTo>
                <a:lnTo>
                  <a:pt x="20412037" y="0"/>
                </a:lnTo>
                <a:lnTo>
                  <a:pt x="20412037" y="1292712"/>
                </a:lnTo>
                <a:lnTo>
                  <a:pt x="0" y="129271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7" name="Freeform 3">
            <a:extLst>
              <a:ext uri="{FF2B5EF4-FFF2-40B4-BE49-F238E27FC236}">
                <a16:creationId xmlns:a16="http://schemas.microsoft.com/office/drawing/2014/main" id="{29DCE381-D0F7-D42B-1A95-C052EC810C1A}"/>
              </a:ext>
            </a:extLst>
          </p:cNvPr>
          <p:cNvSpPr/>
          <p:nvPr userDrawn="1"/>
        </p:nvSpPr>
        <p:spPr>
          <a:xfrm>
            <a:off x="0" y="1825624"/>
            <a:ext cx="12192000" cy="3660776"/>
          </a:xfrm>
          <a:custGeom>
            <a:avLst/>
            <a:gdLst/>
            <a:ahLst/>
            <a:cxnLst/>
            <a:rect l="l" t="t" r="r" b="b"/>
            <a:pathLst>
              <a:path w="19545300" h="5407842">
                <a:moveTo>
                  <a:pt x="0" y="0"/>
                </a:moveTo>
                <a:lnTo>
                  <a:pt x="19545300" y="0"/>
                </a:lnTo>
                <a:lnTo>
                  <a:pt x="19545300" y="5407842"/>
                </a:lnTo>
                <a:lnTo>
                  <a:pt x="0" y="5407842"/>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 name="Title 1">
            <a:extLst>
              <a:ext uri="{FF2B5EF4-FFF2-40B4-BE49-F238E27FC236}">
                <a16:creationId xmlns:a16="http://schemas.microsoft.com/office/drawing/2014/main" id="{6A369539-24A6-6D6C-8F5E-562097EB931B}"/>
              </a:ext>
            </a:extLst>
          </p:cNvPr>
          <p:cNvSpPr>
            <a:spLocks noGrp="1"/>
          </p:cNvSpPr>
          <p:nvPr>
            <p:ph type="title"/>
          </p:nvPr>
        </p:nvSpPr>
        <p:spPr/>
        <p:txBody>
          <a:bodyPr/>
          <a:lstStyle>
            <a:lvl1pPr>
              <a:defRPr b="1">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DB1D90B-CFD5-9D89-1A97-4623BAB0918E}"/>
              </a:ext>
            </a:extLst>
          </p:cNvPr>
          <p:cNvSpPr>
            <a:spLocks noGrp="1"/>
          </p:cNvSpPr>
          <p:nvPr>
            <p:ph idx="1"/>
          </p:nvPr>
        </p:nvSpPr>
        <p:spPr>
          <a:xfrm>
            <a:off x="838200" y="2101515"/>
            <a:ext cx="10515600" cy="316029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reeform 13">
            <a:extLst>
              <a:ext uri="{FF2B5EF4-FFF2-40B4-BE49-F238E27FC236}">
                <a16:creationId xmlns:a16="http://schemas.microsoft.com/office/drawing/2014/main" id="{27931B66-4D50-9F02-271C-118BE8098065}"/>
              </a:ext>
            </a:extLst>
          </p:cNvPr>
          <p:cNvSpPr/>
          <p:nvPr userDrawn="1"/>
        </p:nvSpPr>
        <p:spPr>
          <a:xfrm>
            <a:off x="641682" y="6079958"/>
            <a:ext cx="2765596" cy="585269"/>
          </a:xfrm>
          <a:custGeom>
            <a:avLst/>
            <a:gdLst/>
            <a:ahLst/>
            <a:cxnLst/>
            <a:rect l="l" t="t" r="r" b="b"/>
            <a:pathLst>
              <a:path w="5127752" h="1092581">
                <a:moveTo>
                  <a:pt x="0" y="0"/>
                </a:moveTo>
                <a:lnTo>
                  <a:pt x="5127752" y="0"/>
                </a:lnTo>
                <a:lnTo>
                  <a:pt x="5127752" y="1092581"/>
                </a:lnTo>
                <a:lnTo>
                  <a:pt x="0" y="1092581"/>
                </a:lnTo>
                <a:lnTo>
                  <a:pt x="0" y="0"/>
                </a:lnTo>
                <a:close/>
              </a:path>
            </a:pathLst>
          </a:custGeom>
          <a:blipFill>
            <a:blip r:embed="rId4"/>
            <a:stretch>
              <a:fillRect b="1"/>
            </a:stretch>
          </a:blipFill>
        </p:spPr>
        <p:txBody>
          <a:bodyPr/>
          <a:lstStyle/>
          <a:p>
            <a:endParaRPr lang="en-US"/>
          </a:p>
        </p:txBody>
      </p:sp>
      <p:sp>
        <p:nvSpPr>
          <p:cNvPr id="12" name="TextBox 11">
            <a:extLst>
              <a:ext uri="{FF2B5EF4-FFF2-40B4-BE49-F238E27FC236}">
                <a16:creationId xmlns:a16="http://schemas.microsoft.com/office/drawing/2014/main" id="{A0967581-A4A8-9EBA-FF7A-5C82D0202F5F}"/>
              </a:ext>
            </a:extLst>
          </p:cNvPr>
          <p:cNvSpPr txBox="1"/>
          <p:nvPr userDrawn="1"/>
        </p:nvSpPr>
        <p:spPr>
          <a:xfrm>
            <a:off x="3769894" y="6064672"/>
            <a:ext cx="8085222" cy="577081"/>
          </a:xfrm>
          <a:prstGeom prst="rect">
            <a:avLst/>
          </a:prstGeom>
          <a:noFill/>
        </p:spPr>
        <p:txBody>
          <a:bodyPr wrap="square" rtlCol="0">
            <a:spAutoFit/>
          </a:bodyPr>
          <a:lstStyle/>
          <a:p>
            <a:pPr algn="ctr">
              <a:lnSpc>
                <a:spcPct val="100000"/>
              </a:lnSpc>
            </a:pPr>
            <a:r>
              <a:rPr lang="en-US" sz="1050">
                <a:solidFill>
                  <a:srgbClr val="301B46"/>
                </a:solidFill>
                <a:latin typeface="+mj-lt"/>
                <a:ea typeface="Lato"/>
                <a:cs typeface="Lato"/>
                <a:sym typeface="Lato"/>
              </a:rPr>
              <a:t>Confidentiality Notice</a:t>
            </a:r>
          </a:p>
          <a:p>
            <a:pPr algn="ctr">
              <a:lnSpc>
                <a:spcPct val="100000"/>
              </a:lnSpc>
            </a:pPr>
            <a:r>
              <a:rPr lang="en-US" sz="1050">
                <a:solidFill>
                  <a:srgbClr val="301B46"/>
                </a:solidFill>
                <a:latin typeface="+mj-lt"/>
                <a:ea typeface="Lato"/>
                <a:cs typeface="Lato"/>
                <a:sym typeface="Lato"/>
              </a:rPr>
              <a:t>This presentation contains proprietary and confidential information intended solely for the designated audience. Unauthorized distribution, reproduction, or use of this material is strictly prohibited.​</a:t>
            </a:r>
          </a:p>
        </p:txBody>
      </p:sp>
    </p:spTree>
    <p:extLst>
      <p:ext uri="{BB962C8B-B14F-4D97-AF65-F5344CB8AC3E}">
        <p14:creationId xmlns:p14="http://schemas.microsoft.com/office/powerpoint/2010/main" val="229651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 Slide v2">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FAAD8C-2C35-B44E-1E2D-603B0BB2410A}"/>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41682" y="6052491"/>
            <a:ext cx="2765596" cy="589261"/>
          </a:xfrm>
          <a:prstGeom prst="rect">
            <a:avLst/>
          </a:prstGeom>
        </p:spPr>
      </p:pic>
      <p:sp>
        <p:nvSpPr>
          <p:cNvPr id="8" name="Freeform 2">
            <a:extLst>
              <a:ext uri="{FF2B5EF4-FFF2-40B4-BE49-F238E27FC236}">
                <a16:creationId xmlns:a16="http://schemas.microsoft.com/office/drawing/2014/main" id="{EB56D4A1-7A00-48C5-BAD4-D1127CFAEA6D}"/>
              </a:ext>
            </a:extLst>
          </p:cNvPr>
          <p:cNvSpPr/>
          <p:nvPr userDrawn="1"/>
        </p:nvSpPr>
        <p:spPr>
          <a:xfrm>
            <a:off x="1" y="4469579"/>
            <a:ext cx="12192000" cy="1417874"/>
          </a:xfrm>
          <a:custGeom>
            <a:avLst/>
            <a:gdLst/>
            <a:ahLst/>
            <a:cxnLst/>
            <a:rect l="l" t="t" r="r" b="b"/>
            <a:pathLst>
              <a:path w="20412037" h="1292712">
                <a:moveTo>
                  <a:pt x="0" y="0"/>
                </a:moveTo>
                <a:lnTo>
                  <a:pt x="20412037" y="0"/>
                </a:lnTo>
                <a:lnTo>
                  <a:pt x="20412037" y="1292712"/>
                </a:lnTo>
                <a:lnTo>
                  <a:pt x="0" y="1292712"/>
                </a:lnTo>
                <a:lnTo>
                  <a:pt x="0" y="0"/>
                </a:lnTo>
                <a:close/>
              </a:path>
            </a:pathLst>
          </a:custGeom>
          <a:solidFill>
            <a:schemeClr val="accent4"/>
          </a:solidFill>
        </p:spPr>
        <p:txBody>
          <a:bodyPr/>
          <a:lstStyle/>
          <a:p>
            <a:endParaRPr lang="en-US"/>
          </a:p>
        </p:txBody>
      </p:sp>
      <p:sp>
        <p:nvSpPr>
          <p:cNvPr id="7" name="Freeform 3">
            <a:extLst>
              <a:ext uri="{FF2B5EF4-FFF2-40B4-BE49-F238E27FC236}">
                <a16:creationId xmlns:a16="http://schemas.microsoft.com/office/drawing/2014/main" id="{29DCE381-D0F7-D42B-1A95-C052EC810C1A}"/>
              </a:ext>
            </a:extLst>
          </p:cNvPr>
          <p:cNvSpPr/>
          <p:nvPr userDrawn="1"/>
        </p:nvSpPr>
        <p:spPr>
          <a:xfrm>
            <a:off x="0" y="1957137"/>
            <a:ext cx="12192000" cy="3529262"/>
          </a:xfrm>
          <a:custGeom>
            <a:avLst/>
            <a:gdLst/>
            <a:ahLst/>
            <a:cxnLst/>
            <a:rect l="l" t="t" r="r" b="b"/>
            <a:pathLst>
              <a:path w="19545300" h="5407842">
                <a:moveTo>
                  <a:pt x="0" y="0"/>
                </a:moveTo>
                <a:lnTo>
                  <a:pt x="19545300" y="0"/>
                </a:lnTo>
                <a:lnTo>
                  <a:pt x="19545300" y="5407842"/>
                </a:lnTo>
                <a:lnTo>
                  <a:pt x="0" y="5407842"/>
                </a:lnTo>
                <a:lnTo>
                  <a:pt x="0" y="0"/>
                </a:lnTo>
                <a:close/>
              </a:path>
            </a:pathLst>
          </a:custGeom>
          <a:solidFill>
            <a:schemeClr val="accent5"/>
          </a:solidFill>
        </p:spPr>
        <p:txBody>
          <a:bodyPr/>
          <a:lstStyle/>
          <a:p>
            <a:endParaRPr lang="en-US"/>
          </a:p>
        </p:txBody>
      </p:sp>
      <p:sp>
        <p:nvSpPr>
          <p:cNvPr id="2" name="Title 1">
            <a:extLst>
              <a:ext uri="{FF2B5EF4-FFF2-40B4-BE49-F238E27FC236}">
                <a16:creationId xmlns:a16="http://schemas.microsoft.com/office/drawing/2014/main" id="{6A369539-24A6-6D6C-8F5E-562097EB931B}"/>
              </a:ext>
            </a:extLst>
          </p:cNvPr>
          <p:cNvSpPr>
            <a:spLocks noGrp="1"/>
          </p:cNvSpPr>
          <p:nvPr>
            <p:ph type="title"/>
          </p:nvPr>
        </p:nvSpPr>
        <p:spPr/>
        <p:txBody>
          <a:bodyPr/>
          <a:lstStyle>
            <a:lvl1pP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DB1D90B-CFD5-9D89-1A97-4623BAB0918E}"/>
              </a:ext>
            </a:extLst>
          </p:cNvPr>
          <p:cNvSpPr>
            <a:spLocks noGrp="1"/>
          </p:cNvSpPr>
          <p:nvPr>
            <p:ph idx="1"/>
          </p:nvPr>
        </p:nvSpPr>
        <p:spPr>
          <a:xfrm>
            <a:off x="838200" y="2101515"/>
            <a:ext cx="10515600" cy="316029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A0967581-A4A8-9EBA-FF7A-5C82D0202F5F}"/>
              </a:ext>
            </a:extLst>
          </p:cNvPr>
          <p:cNvSpPr txBox="1"/>
          <p:nvPr userDrawn="1"/>
        </p:nvSpPr>
        <p:spPr>
          <a:xfrm>
            <a:off x="3769894" y="6064672"/>
            <a:ext cx="8085222" cy="577081"/>
          </a:xfrm>
          <a:prstGeom prst="rect">
            <a:avLst/>
          </a:prstGeom>
          <a:noFill/>
        </p:spPr>
        <p:txBody>
          <a:bodyPr wrap="square" rtlCol="0">
            <a:spAutoFit/>
          </a:bodyPr>
          <a:lstStyle/>
          <a:p>
            <a:pPr algn="ctr">
              <a:lnSpc>
                <a:spcPct val="100000"/>
              </a:lnSpc>
            </a:pPr>
            <a:r>
              <a:rPr lang="en-US" sz="1050">
                <a:solidFill>
                  <a:schemeClr val="bg1"/>
                </a:solidFill>
                <a:latin typeface="+mj-lt"/>
                <a:ea typeface="Lato"/>
                <a:cs typeface="Lato"/>
                <a:sym typeface="Lato"/>
              </a:rPr>
              <a:t>Confidentiality Notice</a:t>
            </a:r>
          </a:p>
          <a:p>
            <a:pPr algn="ctr">
              <a:lnSpc>
                <a:spcPct val="100000"/>
              </a:lnSpc>
            </a:pPr>
            <a:r>
              <a:rPr lang="en-US" sz="1050">
                <a:solidFill>
                  <a:schemeClr val="bg1"/>
                </a:solidFill>
                <a:latin typeface="+mj-lt"/>
                <a:ea typeface="Lato"/>
                <a:cs typeface="Lato"/>
                <a:sym typeface="Lato"/>
              </a:rPr>
              <a:t>This presentation contains proprietary and confidential information intended solely for the designated audience. Unauthorized distribution, reproduction, or use of this material is strictly prohibited.​</a:t>
            </a:r>
          </a:p>
        </p:txBody>
      </p:sp>
    </p:spTree>
    <p:extLst>
      <p:ext uri="{BB962C8B-B14F-4D97-AF65-F5344CB8AC3E}">
        <p14:creationId xmlns:p14="http://schemas.microsoft.com/office/powerpoint/2010/main" val="3745336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r Vision Slide v1">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03DB025-30B2-156D-9D0C-DFD722D8A499}"/>
              </a:ext>
            </a:extLst>
          </p:cNvPr>
          <p:cNvSpPr/>
          <p:nvPr userDrawn="1"/>
        </p:nvSpPr>
        <p:spPr>
          <a:xfrm>
            <a:off x="0" y="0"/>
            <a:ext cx="3581400" cy="6858000"/>
          </a:xfrm>
          <a:custGeom>
            <a:avLst/>
            <a:gdLst/>
            <a:ahLst/>
            <a:cxnLst/>
            <a:rect l="l" t="t" r="r" b="b"/>
            <a:pathLst>
              <a:path w="16230600" h="8410426">
                <a:moveTo>
                  <a:pt x="0" y="0"/>
                </a:moveTo>
                <a:lnTo>
                  <a:pt x="16230600" y="0"/>
                </a:lnTo>
                <a:lnTo>
                  <a:pt x="16230600" y="8410426"/>
                </a:lnTo>
                <a:lnTo>
                  <a:pt x="0" y="8410426"/>
                </a:lnTo>
                <a:lnTo>
                  <a:pt x="0" y="0"/>
                </a:lnTo>
                <a:close/>
              </a:path>
            </a:pathLst>
          </a:custGeom>
          <a:solidFill>
            <a:schemeClr val="accent3"/>
          </a:solidFill>
        </p:spPr>
        <p:txBody>
          <a:bodyPr/>
          <a:lstStyle/>
          <a:p>
            <a:endParaRPr lang="en-US"/>
          </a:p>
        </p:txBody>
      </p:sp>
      <p:sp>
        <p:nvSpPr>
          <p:cNvPr id="2" name="Title 1">
            <a:extLst>
              <a:ext uri="{FF2B5EF4-FFF2-40B4-BE49-F238E27FC236}">
                <a16:creationId xmlns:a16="http://schemas.microsoft.com/office/drawing/2014/main" id="{9B1D3E4E-2A9E-2C11-E4E4-3B26258E5AC8}"/>
              </a:ext>
            </a:extLst>
          </p:cNvPr>
          <p:cNvSpPr>
            <a:spLocks noGrp="1"/>
          </p:cNvSpPr>
          <p:nvPr>
            <p:ph type="title"/>
          </p:nvPr>
        </p:nvSpPr>
        <p:spPr>
          <a:xfrm>
            <a:off x="3934326" y="1155033"/>
            <a:ext cx="7413123" cy="1500187"/>
          </a:xfrm>
        </p:spPr>
        <p:txBody>
          <a:bodyPr anchor="b"/>
          <a:lstStyle>
            <a:lvl1pPr>
              <a:defRPr sz="4800" b="1">
                <a:solidFill>
                  <a:schemeClr val="accent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80945AB-905F-79AD-DFF5-D6FF64192A2D}"/>
              </a:ext>
            </a:extLst>
          </p:cNvPr>
          <p:cNvSpPr>
            <a:spLocks noGrp="1"/>
          </p:cNvSpPr>
          <p:nvPr>
            <p:ph type="body" idx="1"/>
          </p:nvPr>
        </p:nvSpPr>
        <p:spPr>
          <a:xfrm>
            <a:off x="3940676" y="2887579"/>
            <a:ext cx="7413123" cy="3080085"/>
          </a:xfrm>
        </p:spPr>
        <p:txBody>
          <a:bodyPr/>
          <a:lstStyle>
            <a:lvl1pPr marL="0" indent="0">
              <a:buFont typeface="Arial" panose="020B0604020202020204" pitchFamily="34" charset="0"/>
              <a:buChar char="•"/>
              <a:defRPr sz="20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8" name="Picture Placeholder 46">
            <a:extLst>
              <a:ext uri="{FF2B5EF4-FFF2-40B4-BE49-F238E27FC236}">
                <a16:creationId xmlns:a16="http://schemas.microsoft.com/office/drawing/2014/main" id="{D7FE2607-93C8-DC7D-1B69-6464C9E375AF}"/>
              </a:ext>
            </a:extLst>
          </p:cNvPr>
          <p:cNvSpPr>
            <a:spLocks noGrp="1"/>
          </p:cNvSpPr>
          <p:nvPr>
            <p:ph type="pic" sz="quarter" idx="13"/>
          </p:nvPr>
        </p:nvSpPr>
        <p:spPr>
          <a:xfrm>
            <a:off x="352926" y="1155033"/>
            <a:ext cx="2881764" cy="4812632"/>
          </a:xfrm>
        </p:spPr>
        <p:txBody>
          <a:bodyPr/>
          <a:lstStyle/>
          <a:p>
            <a:endParaRPr lang="en-US"/>
          </a:p>
        </p:txBody>
      </p:sp>
      <p:sp>
        <p:nvSpPr>
          <p:cNvPr id="9" name="Freeform 13">
            <a:extLst>
              <a:ext uri="{FF2B5EF4-FFF2-40B4-BE49-F238E27FC236}">
                <a16:creationId xmlns:a16="http://schemas.microsoft.com/office/drawing/2014/main" id="{893E5A32-7472-7CE4-7C29-BB9B540C431D}"/>
              </a:ext>
            </a:extLst>
          </p:cNvPr>
          <p:cNvSpPr/>
          <p:nvPr userDrawn="1"/>
        </p:nvSpPr>
        <p:spPr>
          <a:xfrm>
            <a:off x="8614614" y="272715"/>
            <a:ext cx="2765596" cy="585269"/>
          </a:xfrm>
          <a:custGeom>
            <a:avLst/>
            <a:gdLst/>
            <a:ahLst/>
            <a:cxnLst/>
            <a:rect l="l" t="t" r="r" b="b"/>
            <a:pathLst>
              <a:path w="5127752" h="1092581">
                <a:moveTo>
                  <a:pt x="0" y="0"/>
                </a:moveTo>
                <a:lnTo>
                  <a:pt x="5127752" y="0"/>
                </a:lnTo>
                <a:lnTo>
                  <a:pt x="5127752" y="1092581"/>
                </a:lnTo>
                <a:lnTo>
                  <a:pt x="0" y="1092581"/>
                </a:lnTo>
                <a:lnTo>
                  <a:pt x="0" y="0"/>
                </a:lnTo>
                <a:close/>
              </a:path>
            </a:pathLst>
          </a:custGeom>
          <a:blipFill>
            <a:blip r:embed="rId2"/>
            <a:stretch>
              <a:fillRect b="1"/>
            </a:stretch>
          </a:blipFill>
        </p:spPr>
        <p:txBody>
          <a:bodyPr/>
          <a:lstStyle/>
          <a:p>
            <a:endParaRPr lang="en-US"/>
          </a:p>
        </p:txBody>
      </p:sp>
      <p:sp>
        <p:nvSpPr>
          <p:cNvPr id="10" name="Freeform 6">
            <a:extLst>
              <a:ext uri="{FF2B5EF4-FFF2-40B4-BE49-F238E27FC236}">
                <a16:creationId xmlns:a16="http://schemas.microsoft.com/office/drawing/2014/main" id="{2012BDEE-3E36-3DC9-FBD3-404B33431A24}"/>
              </a:ext>
            </a:extLst>
          </p:cNvPr>
          <p:cNvSpPr/>
          <p:nvPr userDrawn="1"/>
        </p:nvSpPr>
        <p:spPr>
          <a:xfrm>
            <a:off x="11700375" y="0"/>
            <a:ext cx="491625" cy="6858000"/>
          </a:xfrm>
          <a:custGeom>
            <a:avLst/>
            <a:gdLst/>
            <a:ahLst/>
            <a:cxnLst/>
            <a:rect l="l" t="t" r="r" b="b"/>
            <a:pathLst>
              <a:path w="16230600" h="8410426">
                <a:moveTo>
                  <a:pt x="0" y="0"/>
                </a:moveTo>
                <a:lnTo>
                  <a:pt x="16230600" y="0"/>
                </a:lnTo>
                <a:lnTo>
                  <a:pt x="16230600" y="8410426"/>
                </a:lnTo>
                <a:lnTo>
                  <a:pt x="0" y="8410426"/>
                </a:lnTo>
                <a:lnTo>
                  <a:pt x="0" y="0"/>
                </a:lnTo>
                <a:close/>
              </a:path>
            </a:pathLst>
          </a:custGeom>
          <a:solidFill>
            <a:schemeClr val="accent4"/>
          </a:solidFill>
        </p:spPr>
        <p:txBody>
          <a:bodyPr/>
          <a:lstStyle/>
          <a:p>
            <a:endParaRPr lang="en-US"/>
          </a:p>
        </p:txBody>
      </p:sp>
      <p:sp>
        <p:nvSpPr>
          <p:cNvPr id="11" name="TextBox 10">
            <a:extLst>
              <a:ext uri="{FF2B5EF4-FFF2-40B4-BE49-F238E27FC236}">
                <a16:creationId xmlns:a16="http://schemas.microsoft.com/office/drawing/2014/main" id="{499FB2D5-BA8F-8841-45C8-A72A6DC7A414}"/>
              </a:ext>
            </a:extLst>
          </p:cNvPr>
          <p:cNvSpPr txBox="1"/>
          <p:nvPr userDrawn="1"/>
        </p:nvSpPr>
        <p:spPr>
          <a:xfrm>
            <a:off x="3901564" y="6160924"/>
            <a:ext cx="7478645" cy="577081"/>
          </a:xfrm>
          <a:prstGeom prst="rect">
            <a:avLst/>
          </a:prstGeom>
          <a:noFill/>
        </p:spPr>
        <p:txBody>
          <a:bodyPr wrap="square" rtlCol="0">
            <a:spAutoFit/>
          </a:bodyPr>
          <a:lstStyle/>
          <a:p>
            <a:pPr algn="ctr">
              <a:lnSpc>
                <a:spcPct val="100000"/>
              </a:lnSpc>
            </a:pPr>
            <a:r>
              <a:rPr lang="en-US" sz="1050">
                <a:solidFill>
                  <a:schemeClr val="tx1"/>
                </a:solidFill>
                <a:latin typeface="+mj-lt"/>
                <a:ea typeface="Lato"/>
                <a:cs typeface="Lato"/>
                <a:sym typeface="Lato"/>
              </a:rPr>
              <a:t>Confidentiality Notice</a:t>
            </a:r>
          </a:p>
          <a:p>
            <a:pPr algn="ctr">
              <a:lnSpc>
                <a:spcPct val="100000"/>
              </a:lnSpc>
            </a:pPr>
            <a:r>
              <a:rPr lang="en-US" sz="1050">
                <a:solidFill>
                  <a:schemeClr val="tx1"/>
                </a:solidFill>
                <a:latin typeface="+mj-lt"/>
                <a:ea typeface="Lato"/>
                <a:cs typeface="Lato"/>
                <a:sym typeface="Lato"/>
              </a:rPr>
              <a:t>This presentation contains proprietary and confidential information intended solely for the designated audience. Unauthorized distribution, reproduction, or use of this material is strictly prohibited.​</a:t>
            </a:r>
          </a:p>
        </p:txBody>
      </p:sp>
    </p:spTree>
    <p:extLst>
      <p:ext uri="{BB962C8B-B14F-4D97-AF65-F5344CB8AC3E}">
        <p14:creationId xmlns:p14="http://schemas.microsoft.com/office/powerpoint/2010/main" val="1106318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ur Vision Slide v2">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03DB025-30B2-156D-9D0C-DFD722D8A499}"/>
              </a:ext>
            </a:extLst>
          </p:cNvPr>
          <p:cNvSpPr/>
          <p:nvPr userDrawn="1"/>
        </p:nvSpPr>
        <p:spPr>
          <a:xfrm>
            <a:off x="0" y="0"/>
            <a:ext cx="3581400" cy="6858000"/>
          </a:xfrm>
          <a:custGeom>
            <a:avLst/>
            <a:gdLst/>
            <a:ahLst/>
            <a:cxnLst/>
            <a:rect l="l" t="t" r="r" b="b"/>
            <a:pathLst>
              <a:path w="16230600" h="8410426">
                <a:moveTo>
                  <a:pt x="0" y="0"/>
                </a:moveTo>
                <a:lnTo>
                  <a:pt x="16230600" y="0"/>
                </a:lnTo>
                <a:lnTo>
                  <a:pt x="16230600" y="8410426"/>
                </a:lnTo>
                <a:lnTo>
                  <a:pt x="0" y="8410426"/>
                </a:lnTo>
                <a:lnTo>
                  <a:pt x="0" y="0"/>
                </a:lnTo>
                <a:close/>
              </a:path>
            </a:pathLst>
          </a:custGeom>
          <a:solidFill>
            <a:schemeClr val="accent2"/>
          </a:solidFill>
        </p:spPr>
        <p:txBody>
          <a:bodyPr/>
          <a:lstStyle/>
          <a:p>
            <a:endParaRPr lang="en-US"/>
          </a:p>
        </p:txBody>
      </p:sp>
      <p:sp>
        <p:nvSpPr>
          <p:cNvPr id="2" name="Title 1">
            <a:extLst>
              <a:ext uri="{FF2B5EF4-FFF2-40B4-BE49-F238E27FC236}">
                <a16:creationId xmlns:a16="http://schemas.microsoft.com/office/drawing/2014/main" id="{9B1D3E4E-2A9E-2C11-E4E4-3B26258E5AC8}"/>
              </a:ext>
            </a:extLst>
          </p:cNvPr>
          <p:cNvSpPr>
            <a:spLocks noGrp="1"/>
          </p:cNvSpPr>
          <p:nvPr>
            <p:ph type="title"/>
          </p:nvPr>
        </p:nvSpPr>
        <p:spPr>
          <a:xfrm>
            <a:off x="3934326" y="1155033"/>
            <a:ext cx="7413123" cy="1500187"/>
          </a:xfrm>
        </p:spPr>
        <p:txBody>
          <a:bodyPr anchor="b"/>
          <a:lstStyle>
            <a:lvl1pPr>
              <a:defRPr sz="4800" b="1">
                <a:solidFill>
                  <a:schemeClr val="accent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80945AB-905F-79AD-DFF5-D6FF64192A2D}"/>
              </a:ext>
            </a:extLst>
          </p:cNvPr>
          <p:cNvSpPr>
            <a:spLocks noGrp="1"/>
          </p:cNvSpPr>
          <p:nvPr>
            <p:ph type="body" idx="1"/>
          </p:nvPr>
        </p:nvSpPr>
        <p:spPr>
          <a:xfrm>
            <a:off x="3934326" y="2887579"/>
            <a:ext cx="7419473" cy="3080085"/>
          </a:xfrm>
        </p:spPr>
        <p:txBody>
          <a:bodyPr/>
          <a:lstStyle>
            <a:lvl1pPr marL="0" indent="0">
              <a:buFont typeface="Arial" panose="020B0604020202020204" pitchFamily="34" charset="0"/>
              <a:buChar char="•"/>
              <a:defRPr sz="20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9" name="Freeform 13">
            <a:extLst>
              <a:ext uri="{FF2B5EF4-FFF2-40B4-BE49-F238E27FC236}">
                <a16:creationId xmlns:a16="http://schemas.microsoft.com/office/drawing/2014/main" id="{893E5A32-7472-7CE4-7C29-BB9B540C431D}"/>
              </a:ext>
            </a:extLst>
          </p:cNvPr>
          <p:cNvSpPr/>
          <p:nvPr userDrawn="1"/>
        </p:nvSpPr>
        <p:spPr>
          <a:xfrm>
            <a:off x="8614614" y="272715"/>
            <a:ext cx="2765596" cy="585269"/>
          </a:xfrm>
          <a:custGeom>
            <a:avLst/>
            <a:gdLst/>
            <a:ahLst/>
            <a:cxnLst/>
            <a:rect l="l" t="t" r="r" b="b"/>
            <a:pathLst>
              <a:path w="5127752" h="1092581">
                <a:moveTo>
                  <a:pt x="0" y="0"/>
                </a:moveTo>
                <a:lnTo>
                  <a:pt x="5127752" y="0"/>
                </a:lnTo>
                <a:lnTo>
                  <a:pt x="5127752" y="1092581"/>
                </a:lnTo>
                <a:lnTo>
                  <a:pt x="0" y="1092581"/>
                </a:lnTo>
                <a:lnTo>
                  <a:pt x="0" y="0"/>
                </a:lnTo>
                <a:close/>
              </a:path>
            </a:pathLst>
          </a:custGeom>
          <a:blipFill>
            <a:blip r:embed="rId2"/>
            <a:stretch>
              <a:fillRect b="1"/>
            </a:stretch>
          </a:blipFill>
        </p:spPr>
        <p:txBody>
          <a:bodyPr/>
          <a:lstStyle/>
          <a:p>
            <a:endParaRPr lang="en-US"/>
          </a:p>
        </p:txBody>
      </p:sp>
      <p:sp>
        <p:nvSpPr>
          <p:cNvPr id="10" name="Freeform 6">
            <a:extLst>
              <a:ext uri="{FF2B5EF4-FFF2-40B4-BE49-F238E27FC236}">
                <a16:creationId xmlns:a16="http://schemas.microsoft.com/office/drawing/2014/main" id="{2012BDEE-3E36-3DC9-FBD3-404B33431A24}"/>
              </a:ext>
            </a:extLst>
          </p:cNvPr>
          <p:cNvSpPr/>
          <p:nvPr userDrawn="1"/>
        </p:nvSpPr>
        <p:spPr>
          <a:xfrm>
            <a:off x="11700375" y="0"/>
            <a:ext cx="491625" cy="6858000"/>
          </a:xfrm>
          <a:custGeom>
            <a:avLst/>
            <a:gdLst/>
            <a:ahLst/>
            <a:cxnLst/>
            <a:rect l="l" t="t" r="r" b="b"/>
            <a:pathLst>
              <a:path w="16230600" h="8410426">
                <a:moveTo>
                  <a:pt x="0" y="0"/>
                </a:moveTo>
                <a:lnTo>
                  <a:pt x="16230600" y="0"/>
                </a:lnTo>
                <a:lnTo>
                  <a:pt x="16230600" y="8410426"/>
                </a:lnTo>
                <a:lnTo>
                  <a:pt x="0" y="8410426"/>
                </a:lnTo>
                <a:lnTo>
                  <a:pt x="0" y="0"/>
                </a:lnTo>
                <a:close/>
              </a:path>
            </a:pathLst>
          </a:custGeom>
          <a:solidFill>
            <a:schemeClr val="accent3"/>
          </a:solidFill>
        </p:spPr>
        <p:txBody>
          <a:bodyPr/>
          <a:lstStyle/>
          <a:p>
            <a:endParaRPr lang="en-US"/>
          </a:p>
        </p:txBody>
      </p:sp>
      <p:sp>
        <p:nvSpPr>
          <p:cNvPr id="11" name="TextBox 10">
            <a:extLst>
              <a:ext uri="{FF2B5EF4-FFF2-40B4-BE49-F238E27FC236}">
                <a16:creationId xmlns:a16="http://schemas.microsoft.com/office/drawing/2014/main" id="{499FB2D5-BA8F-8841-45C8-A72A6DC7A414}"/>
              </a:ext>
            </a:extLst>
          </p:cNvPr>
          <p:cNvSpPr txBox="1"/>
          <p:nvPr userDrawn="1"/>
        </p:nvSpPr>
        <p:spPr>
          <a:xfrm>
            <a:off x="3901564" y="6183784"/>
            <a:ext cx="7478645" cy="577081"/>
          </a:xfrm>
          <a:prstGeom prst="rect">
            <a:avLst/>
          </a:prstGeom>
          <a:noFill/>
        </p:spPr>
        <p:txBody>
          <a:bodyPr wrap="square" rtlCol="0">
            <a:spAutoFit/>
          </a:bodyPr>
          <a:lstStyle/>
          <a:p>
            <a:pPr algn="ctr">
              <a:lnSpc>
                <a:spcPct val="100000"/>
              </a:lnSpc>
            </a:pPr>
            <a:r>
              <a:rPr lang="en-US" sz="1050">
                <a:solidFill>
                  <a:schemeClr val="tx1"/>
                </a:solidFill>
                <a:latin typeface="+mj-lt"/>
                <a:ea typeface="Lato"/>
                <a:cs typeface="Lato"/>
                <a:sym typeface="Lato"/>
              </a:rPr>
              <a:t>Confidentiality Notice</a:t>
            </a:r>
          </a:p>
          <a:p>
            <a:pPr algn="ctr">
              <a:lnSpc>
                <a:spcPct val="100000"/>
              </a:lnSpc>
            </a:pPr>
            <a:r>
              <a:rPr lang="en-US" sz="1050">
                <a:solidFill>
                  <a:schemeClr val="tx1"/>
                </a:solidFill>
                <a:latin typeface="+mj-lt"/>
                <a:ea typeface="Lato"/>
                <a:cs typeface="Lato"/>
                <a:sym typeface="Lato"/>
              </a:rPr>
              <a:t>This presentation contains proprietary and confidential information intended solely for the designated audience. Unauthorized distribution, reproduction, or use of this material is strictly prohibited.​</a:t>
            </a:r>
          </a:p>
        </p:txBody>
      </p:sp>
      <p:sp>
        <p:nvSpPr>
          <p:cNvPr id="4" name="Picture Placeholder 46">
            <a:extLst>
              <a:ext uri="{FF2B5EF4-FFF2-40B4-BE49-F238E27FC236}">
                <a16:creationId xmlns:a16="http://schemas.microsoft.com/office/drawing/2014/main" id="{C8F85D30-B871-86A3-6670-D4E47E49A381}"/>
              </a:ext>
            </a:extLst>
          </p:cNvPr>
          <p:cNvSpPr>
            <a:spLocks noGrp="1"/>
          </p:cNvSpPr>
          <p:nvPr>
            <p:ph type="pic" sz="quarter" idx="13"/>
          </p:nvPr>
        </p:nvSpPr>
        <p:spPr>
          <a:xfrm>
            <a:off x="352926" y="1155033"/>
            <a:ext cx="2881764" cy="4812632"/>
          </a:xfrm>
        </p:spPr>
        <p:txBody>
          <a:bodyPr/>
          <a:lstStyle/>
          <a:p>
            <a:endParaRPr lang="en-US"/>
          </a:p>
        </p:txBody>
      </p:sp>
    </p:spTree>
    <p:extLst>
      <p:ext uri="{BB962C8B-B14F-4D97-AF65-F5344CB8AC3E}">
        <p14:creationId xmlns:p14="http://schemas.microsoft.com/office/powerpoint/2010/main" val="1935676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ject Description Slide v1">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1C385590-9EFD-D769-261B-788A4A02B32B}"/>
              </a:ext>
            </a:extLst>
          </p:cNvPr>
          <p:cNvSpPr/>
          <p:nvPr userDrawn="1"/>
        </p:nvSpPr>
        <p:spPr>
          <a:xfrm>
            <a:off x="-1" y="0"/>
            <a:ext cx="8406059" cy="6858000"/>
          </a:xfrm>
          <a:custGeom>
            <a:avLst/>
            <a:gdLst/>
            <a:ahLst/>
            <a:cxnLst/>
            <a:rect l="l" t="t" r="r" b="b"/>
            <a:pathLst>
              <a:path w="16230600" h="8410426">
                <a:moveTo>
                  <a:pt x="0" y="0"/>
                </a:moveTo>
                <a:lnTo>
                  <a:pt x="16230600" y="0"/>
                </a:lnTo>
                <a:lnTo>
                  <a:pt x="16230600" y="8410426"/>
                </a:lnTo>
                <a:lnTo>
                  <a:pt x="0" y="8410426"/>
                </a:lnTo>
                <a:lnTo>
                  <a:pt x="0" y="0"/>
                </a:lnTo>
                <a:close/>
              </a:path>
            </a:pathLst>
          </a:custGeom>
          <a:solidFill>
            <a:schemeClr val="accent3"/>
          </a:solidFill>
        </p:spPr>
        <p:txBody>
          <a:bodyPr/>
          <a:lstStyle/>
          <a:p>
            <a:endParaRPr lang="en-US"/>
          </a:p>
        </p:txBody>
      </p:sp>
      <p:sp>
        <p:nvSpPr>
          <p:cNvPr id="9" name="Freeform 6">
            <a:extLst>
              <a:ext uri="{FF2B5EF4-FFF2-40B4-BE49-F238E27FC236}">
                <a16:creationId xmlns:a16="http://schemas.microsoft.com/office/drawing/2014/main" id="{C9509C83-F994-0C99-DCBA-7DCCC30C9339}"/>
              </a:ext>
            </a:extLst>
          </p:cNvPr>
          <p:cNvSpPr/>
          <p:nvPr userDrawn="1"/>
        </p:nvSpPr>
        <p:spPr>
          <a:xfrm>
            <a:off x="8406058" y="0"/>
            <a:ext cx="433137" cy="6858000"/>
          </a:xfrm>
          <a:custGeom>
            <a:avLst/>
            <a:gdLst/>
            <a:ahLst/>
            <a:cxnLst/>
            <a:rect l="l" t="t" r="r" b="b"/>
            <a:pathLst>
              <a:path w="16230600" h="8410426">
                <a:moveTo>
                  <a:pt x="0" y="0"/>
                </a:moveTo>
                <a:lnTo>
                  <a:pt x="16230600" y="0"/>
                </a:lnTo>
                <a:lnTo>
                  <a:pt x="16230600" y="8410426"/>
                </a:lnTo>
                <a:lnTo>
                  <a:pt x="0" y="8410426"/>
                </a:lnTo>
                <a:lnTo>
                  <a:pt x="0" y="0"/>
                </a:lnTo>
                <a:close/>
              </a:path>
            </a:pathLst>
          </a:custGeom>
          <a:solidFill>
            <a:schemeClr val="accent1"/>
          </a:solidFill>
        </p:spPr>
        <p:txBody>
          <a:bodyPr/>
          <a:lstStyle/>
          <a:p>
            <a:endParaRPr lang="en-US"/>
          </a:p>
        </p:txBody>
      </p:sp>
      <p:sp>
        <p:nvSpPr>
          <p:cNvPr id="10" name="Freeform 13">
            <a:extLst>
              <a:ext uri="{FF2B5EF4-FFF2-40B4-BE49-F238E27FC236}">
                <a16:creationId xmlns:a16="http://schemas.microsoft.com/office/drawing/2014/main" id="{BA4B9414-1008-DC6D-DBC0-199C34A5AF40}"/>
              </a:ext>
            </a:extLst>
          </p:cNvPr>
          <p:cNvSpPr/>
          <p:nvPr userDrawn="1"/>
        </p:nvSpPr>
        <p:spPr>
          <a:xfrm>
            <a:off x="9160042" y="272715"/>
            <a:ext cx="2765596" cy="585269"/>
          </a:xfrm>
          <a:custGeom>
            <a:avLst/>
            <a:gdLst/>
            <a:ahLst/>
            <a:cxnLst/>
            <a:rect l="l" t="t" r="r" b="b"/>
            <a:pathLst>
              <a:path w="5127752" h="1092581">
                <a:moveTo>
                  <a:pt x="0" y="0"/>
                </a:moveTo>
                <a:lnTo>
                  <a:pt x="5127752" y="0"/>
                </a:lnTo>
                <a:lnTo>
                  <a:pt x="5127752" y="1092581"/>
                </a:lnTo>
                <a:lnTo>
                  <a:pt x="0" y="1092581"/>
                </a:lnTo>
                <a:lnTo>
                  <a:pt x="0" y="0"/>
                </a:lnTo>
                <a:close/>
              </a:path>
            </a:pathLst>
          </a:custGeom>
          <a:blipFill>
            <a:blip r:embed="rId2"/>
            <a:stretch>
              <a:fillRect b="1"/>
            </a:stretch>
          </a:blipFill>
        </p:spPr>
        <p:txBody>
          <a:bodyPr/>
          <a:lstStyle/>
          <a:p>
            <a:endParaRPr lang="en-US"/>
          </a:p>
        </p:txBody>
      </p:sp>
      <p:sp>
        <p:nvSpPr>
          <p:cNvPr id="13" name="Title 1">
            <a:extLst>
              <a:ext uri="{FF2B5EF4-FFF2-40B4-BE49-F238E27FC236}">
                <a16:creationId xmlns:a16="http://schemas.microsoft.com/office/drawing/2014/main" id="{C9725113-8615-9BA5-7D46-867067DFE01D}"/>
              </a:ext>
            </a:extLst>
          </p:cNvPr>
          <p:cNvSpPr>
            <a:spLocks noGrp="1"/>
          </p:cNvSpPr>
          <p:nvPr>
            <p:ph type="title"/>
          </p:nvPr>
        </p:nvSpPr>
        <p:spPr>
          <a:xfrm>
            <a:off x="739103" y="1187116"/>
            <a:ext cx="7346107" cy="2743200"/>
          </a:xfrm>
        </p:spPr>
        <p:txBody>
          <a:bodyPr anchor="b"/>
          <a:lstStyle>
            <a:lvl1pPr>
              <a:defRPr sz="4800" b="1">
                <a:solidFill>
                  <a:schemeClr val="accent1"/>
                </a:solidFill>
              </a:defRPr>
            </a:lvl1pPr>
          </a:lstStyle>
          <a:p>
            <a:r>
              <a:rPr lang="en-US"/>
              <a:t>Click to edit Master title style</a:t>
            </a:r>
          </a:p>
        </p:txBody>
      </p:sp>
      <p:sp>
        <p:nvSpPr>
          <p:cNvPr id="14" name="Subtitle 2">
            <a:extLst>
              <a:ext uri="{FF2B5EF4-FFF2-40B4-BE49-F238E27FC236}">
                <a16:creationId xmlns:a16="http://schemas.microsoft.com/office/drawing/2014/main" id="{6F7D11F5-07D8-AFF7-A915-37B6B70C09EB}"/>
              </a:ext>
            </a:extLst>
          </p:cNvPr>
          <p:cNvSpPr>
            <a:spLocks noGrp="1"/>
          </p:cNvSpPr>
          <p:nvPr>
            <p:ph type="subTitle" idx="1"/>
          </p:nvPr>
        </p:nvSpPr>
        <p:spPr>
          <a:xfrm>
            <a:off x="739104" y="4259448"/>
            <a:ext cx="7346105" cy="1467584"/>
          </a:xfrm>
        </p:spPr>
        <p:txBody>
          <a:bodyPr/>
          <a:lstStyle>
            <a:lvl1pPr marL="0" indent="0" algn="ctr">
              <a:buNone/>
              <a:defRPr sz="2400" b="0">
                <a:solidFill>
                  <a:schemeClr val="tx1"/>
                </a:solidFill>
                <a:latin typeface="Neue Haas Grotesk Text Pro"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Picture Placeholder 2">
            <a:extLst>
              <a:ext uri="{FF2B5EF4-FFF2-40B4-BE49-F238E27FC236}">
                <a16:creationId xmlns:a16="http://schemas.microsoft.com/office/drawing/2014/main" id="{F43E6D7D-4501-56B6-70DA-C82D466D2C8E}"/>
              </a:ext>
            </a:extLst>
          </p:cNvPr>
          <p:cNvSpPr>
            <a:spLocks noGrp="1"/>
          </p:cNvSpPr>
          <p:nvPr>
            <p:ph type="pic" sz="quarter" idx="10"/>
          </p:nvPr>
        </p:nvSpPr>
        <p:spPr>
          <a:xfrm>
            <a:off x="9159875" y="1187117"/>
            <a:ext cx="2765596" cy="4539916"/>
          </a:xfrm>
        </p:spPr>
        <p:txBody>
          <a:bodyPr/>
          <a:lstStyle/>
          <a:p>
            <a:endParaRPr lang="en-US"/>
          </a:p>
        </p:txBody>
      </p:sp>
    </p:spTree>
    <p:extLst>
      <p:ext uri="{BB962C8B-B14F-4D97-AF65-F5344CB8AC3E}">
        <p14:creationId xmlns:p14="http://schemas.microsoft.com/office/powerpoint/2010/main" val="3143660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ject Description Slide v2">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1C385590-9EFD-D769-261B-788A4A02B32B}"/>
              </a:ext>
            </a:extLst>
          </p:cNvPr>
          <p:cNvSpPr/>
          <p:nvPr userDrawn="1"/>
        </p:nvSpPr>
        <p:spPr>
          <a:xfrm>
            <a:off x="-1" y="0"/>
            <a:ext cx="8406059" cy="6858000"/>
          </a:xfrm>
          <a:custGeom>
            <a:avLst/>
            <a:gdLst/>
            <a:ahLst/>
            <a:cxnLst/>
            <a:rect l="l" t="t" r="r" b="b"/>
            <a:pathLst>
              <a:path w="16230600" h="8410426">
                <a:moveTo>
                  <a:pt x="0" y="0"/>
                </a:moveTo>
                <a:lnTo>
                  <a:pt x="16230600" y="0"/>
                </a:lnTo>
                <a:lnTo>
                  <a:pt x="16230600" y="8410426"/>
                </a:lnTo>
                <a:lnTo>
                  <a:pt x="0" y="8410426"/>
                </a:lnTo>
                <a:lnTo>
                  <a:pt x="0" y="0"/>
                </a:lnTo>
                <a:close/>
              </a:path>
            </a:pathLst>
          </a:custGeom>
          <a:solidFill>
            <a:schemeClr val="accent2"/>
          </a:solidFill>
        </p:spPr>
        <p:txBody>
          <a:bodyPr/>
          <a:lstStyle/>
          <a:p>
            <a:endParaRPr lang="en-US"/>
          </a:p>
        </p:txBody>
      </p:sp>
      <p:sp>
        <p:nvSpPr>
          <p:cNvPr id="9" name="Freeform 6">
            <a:extLst>
              <a:ext uri="{FF2B5EF4-FFF2-40B4-BE49-F238E27FC236}">
                <a16:creationId xmlns:a16="http://schemas.microsoft.com/office/drawing/2014/main" id="{C9509C83-F994-0C99-DCBA-7DCCC30C9339}"/>
              </a:ext>
            </a:extLst>
          </p:cNvPr>
          <p:cNvSpPr/>
          <p:nvPr userDrawn="1"/>
        </p:nvSpPr>
        <p:spPr>
          <a:xfrm>
            <a:off x="8406058" y="0"/>
            <a:ext cx="433137" cy="6858000"/>
          </a:xfrm>
          <a:custGeom>
            <a:avLst/>
            <a:gdLst/>
            <a:ahLst/>
            <a:cxnLst/>
            <a:rect l="l" t="t" r="r" b="b"/>
            <a:pathLst>
              <a:path w="16230600" h="8410426">
                <a:moveTo>
                  <a:pt x="0" y="0"/>
                </a:moveTo>
                <a:lnTo>
                  <a:pt x="16230600" y="0"/>
                </a:lnTo>
                <a:lnTo>
                  <a:pt x="16230600" y="8410426"/>
                </a:lnTo>
                <a:lnTo>
                  <a:pt x="0" y="8410426"/>
                </a:lnTo>
                <a:lnTo>
                  <a:pt x="0" y="0"/>
                </a:lnTo>
                <a:close/>
              </a:path>
            </a:pathLst>
          </a:custGeom>
          <a:solidFill>
            <a:schemeClr val="accent3"/>
          </a:solidFill>
        </p:spPr>
        <p:txBody>
          <a:bodyPr/>
          <a:lstStyle/>
          <a:p>
            <a:endParaRPr lang="en-US"/>
          </a:p>
        </p:txBody>
      </p:sp>
      <p:sp>
        <p:nvSpPr>
          <p:cNvPr id="10" name="Freeform 13">
            <a:extLst>
              <a:ext uri="{FF2B5EF4-FFF2-40B4-BE49-F238E27FC236}">
                <a16:creationId xmlns:a16="http://schemas.microsoft.com/office/drawing/2014/main" id="{BA4B9414-1008-DC6D-DBC0-199C34A5AF40}"/>
              </a:ext>
            </a:extLst>
          </p:cNvPr>
          <p:cNvSpPr/>
          <p:nvPr userDrawn="1"/>
        </p:nvSpPr>
        <p:spPr>
          <a:xfrm>
            <a:off x="9160042" y="272715"/>
            <a:ext cx="2765596" cy="585269"/>
          </a:xfrm>
          <a:custGeom>
            <a:avLst/>
            <a:gdLst/>
            <a:ahLst/>
            <a:cxnLst/>
            <a:rect l="l" t="t" r="r" b="b"/>
            <a:pathLst>
              <a:path w="5127752" h="1092581">
                <a:moveTo>
                  <a:pt x="0" y="0"/>
                </a:moveTo>
                <a:lnTo>
                  <a:pt x="5127752" y="0"/>
                </a:lnTo>
                <a:lnTo>
                  <a:pt x="5127752" y="1092581"/>
                </a:lnTo>
                <a:lnTo>
                  <a:pt x="0" y="1092581"/>
                </a:lnTo>
                <a:lnTo>
                  <a:pt x="0" y="0"/>
                </a:lnTo>
                <a:close/>
              </a:path>
            </a:pathLst>
          </a:custGeom>
          <a:blipFill>
            <a:blip r:embed="rId2"/>
            <a:stretch>
              <a:fillRect b="1"/>
            </a:stretch>
          </a:blipFill>
        </p:spPr>
        <p:txBody>
          <a:bodyPr/>
          <a:lstStyle/>
          <a:p>
            <a:endParaRPr lang="en-US"/>
          </a:p>
        </p:txBody>
      </p:sp>
      <p:sp>
        <p:nvSpPr>
          <p:cNvPr id="13" name="Title 1">
            <a:extLst>
              <a:ext uri="{FF2B5EF4-FFF2-40B4-BE49-F238E27FC236}">
                <a16:creationId xmlns:a16="http://schemas.microsoft.com/office/drawing/2014/main" id="{C9725113-8615-9BA5-7D46-867067DFE01D}"/>
              </a:ext>
            </a:extLst>
          </p:cNvPr>
          <p:cNvSpPr>
            <a:spLocks noGrp="1"/>
          </p:cNvSpPr>
          <p:nvPr>
            <p:ph type="title"/>
          </p:nvPr>
        </p:nvSpPr>
        <p:spPr>
          <a:xfrm>
            <a:off x="739103" y="1187116"/>
            <a:ext cx="7346107" cy="2743200"/>
          </a:xfrm>
        </p:spPr>
        <p:txBody>
          <a:bodyPr anchor="b"/>
          <a:lstStyle>
            <a:lvl1pPr>
              <a:defRPr sz="4800" b="1">
                <a:solidFill>
                  <a:schemeClr val="bg1"/>
                </a:solidFill>
              </a:defRPr>
            </a:lvl1pPr>
          </a:lstStyle>
          <a:p>
            <a:r>
              <a:rPr lang="en-US"/>
              <a:t>Click to edit Master title style</a:t>
            </a:r>
          </a:p>
        </p:txBody>
      </p:sp>
      <p:sp>
        <p:nvSpPr>
          <p:cNvPr id="14" name="Subtitle 2">
            <a:extLst>
              <a:ext uri="{FF2B5EF4-FFF2-40B4-BE49-F238E27FC236}">
                <a16:creationId xmlns:a16="http://schemas.microsoft.com/office/drawing/2014/main" id="{6F7D11F5-07D8-AFF7-A915-37B6B70C09EB}"/>
              </a:ext>
            </a:extLst>
          </p:cNvPr>
          <p:cNvSpPr>
            <a:spLocks noGrp="1"/>
          </p:cNvSpPr>
          <p:nvPr>
            <p:ph type="subTitle" idx="1"/>
          </p:nvPr>
        </p:nvSpPr>
        <p:spPr>
          <a:xfrm>
            <a:off x="739104" y="4259448"/>
            <a:ext cx="7346105" cy="1467584"/>
          </a:xfrm>
        </p:spPr>
        <p:txBody>
          <a:bodyPr/>
          <a:lstStyle>
            <a:lvl1pPr marL="0" indent="0" algn="ctr">
              <a:buNone/>
              <a:defRPr sz="2400" b="0">
                <a:solidFill>
                  <a:schemeClr val="bg1"/>
                </a:solidFill>
                <a:latin typeface="Neue Haas Grotesk Text Pro"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Picture Placeholder 2">
            <a:extLst>
              <a:ext uri="{FF2B5EF4-FFF2-40B4-BE49-F238E27FC236}">
                <a16:creationId xmlns:a16="http://schemas.microsoft.com/office/drawing/2014/main" id="{939DFFAF-CB4D-A3E1-AD1D-A99A49C40C8B}"/>
              </a:ext>
            </a:extLst>
          </p:cNvPr>
          <p:cNvSpPr>
            <a:spLocks noGrp="1"/>
          </p:cNvSpPr>
          <p:nvPr>
            <p:ph type="pic" sz="quarter" idx="10"/>
          </p:nvPr>
        </p:nvSpPr>
        <p:spPr>
          <a:xfrm>
            <a:off x="9159875" y="1187117"/>
            <a:ext cx="2765596" cy="4539916"/>
          </a:xfrm>
        </p:spPr>
        <p:txBody>
          <a:bodyPr/>
          <a:lstStyle/>
          <a:p>
            <a:endParaRPr lang="en-US"/>
          </a:p>
        </p:txBody>
      </p:sp>
    </p:spTree>
    <p:extLst>
      <p:ext uri="{BB962C8B-B14F-4D97-AF65-F5344CB8AC3E}">
        <p14:creationId xmlns:p14="http://schemas.microsoft.com/office/powerpoint/2010/main" val="714539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oject Background Slide v1">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1C385590-9EFD-D769-261B-788A4A02B32B}"/>
              </a:ext>
            </a:extLst>
          </p:cNvPr>
          <p:cNvSpPr/>
          <p:nvPr userDrawn="1"/>
        </p:nvSpPr>
        <p:spPr>
          <a:xfrm>
            <a:off x="-1" y="0"/>
            <a:ext cx="5101809" cy="6858000"/>
          </a:xfrm>
          <a:custGeom>
            <a:avLst/>
            <a:gdLst/>
            <a:ahLst/>
            <a:cxnLst/>
            <a:rect l="l" t="t" r="r" b="b"/>
            <a:pathLst>
              <a:path w="16230600" h="8410426">
                <a:moveTo>
                  <a:pt x="0" y="0"/>
                </a:moveTo>
                <a:lnTo>
                  <a:pt x="16230600" y="0"/>
                </a:lnTo>
                <a:lnTo>
                  <a:pt x="16230600" y="8410426"/>
                </a:lnTo>
                <a:lnTo>
                  <a:pt x="0" y="8410426"/>
                </a:lnTo>
                <a:lnTo>
                  <a:pt x="0" y="0"/>
                </a:lnTo>
                <a:close/>
              </a:path>
            </a:pathLst>
          </a:custGeom>
          <a:solidFill>
            <a:schemeClr val="accent3"/>
          </a:solidFill>
        </p:spPr>
        <p:txBody>
          <a:bodyPr/>
          <a:lstStyle/>
          <a:p>
            <a:endParaRPr lang="en-US"/>
          </a:p>
        </p:txBody>
      </p:sp>
      <p:sp>
        <p:nvSpPr>
          <p:cNvPr id="9" name="Freeform 6">
            <a:extLst>
              <a:ext uri="{FF2B5EF4-FFF2-40B4-BE49-F238E27FC236}">
                <a16:creationId xmlns:a16="http://schemas.microsoft.com/office/drawing/2014/main" id="{C9509C83-F994-0C99-DCBA-7DCCC30C9339}"/>
              </a:ext>
            </a:extLst>
          </p:cNvPr>
          <p:cNvSpPr/>
          <p:nvPr userDrawn="1"/>
        </p:nvSpPr>
        <p:spPr>
          <a:xfrm>
            <a:off x="5101809" y="0"/>
            <a:ext cx="447592" cy="6858000"/>
          </a:xfrm>
          <a:custGeom>
            <a:avLst/>
            <a:gdLst/>
            <a:ahLst/>
            <a:cxnLst/>
            <a:rect l="l" t="t" r="r" b="b"/>
            <a:pathLst>
              <a:path w="16230600" h="8410426">
                <a:moveTo>
                  <a:pt x="0" y="0"/>
                </a:moveTo>
                <a:lnTo>
                  <a:pt x="16230600" y="0"/>
                </a:lnTo>
                <a:lnTo>
                  <a:pt x="16230600" y="8410426"/>
                </a:lnTo>
                <a:lnTo>
                  <a:pt x="0" y="8410426"/>
                </a:lnTo>
                <a:lnTo>
                  <a:pt x="0" y="0"/>
                </a:lnTo>
                <a:close/>
              </a:path>
            </a:pathLst>
          </a:custGeom>
          <a:solidFill>
            <a:schemeClr val="accent2"/>
          </a:solidFill>
        </p:spPr>
        <p:txBody>
          <a:bodyPr/>
          <a:lstStyle/>
          <a:p>
            <a:endParaRPr lang="en-US"/>
          </a:p>
        </p:txBody>
      </p:sp>
      <p:sp>
        <p:nvSpPr>
          <p:cNvPr id="10" name="Freeform 13">
            <a:extLst>
              <a:ext uri="{FF2B5EF4-FFF2-40B4-BE49-F238E27FC236}">
                <a16:creationId xmlns:a16="http://schemas.microsoft.com/office/drawing/2014/main" id="{BA4B9414-1008-DC6D-DBC0-199C34A5AF40}"/>
              </a:ext>
            </a:extLst>
          </p:cNvPr>
          <p:cNvSpPr/>
          <p:nvPr userDrawn="1"/>
        </p:nvSpPr>
        <p:spPr>
          <a:xfrm>
            <a:off x="9224210" y="222453"/>
            <a:ext cx="2765596" cy="585269"/>
          </a:xfrm>
          <a:custGeom>
            <a:avLst/>
            <a:gdLst/>
            <a:ahLst/>
            <a:cxnLst/>
            <a:rect l="l" t="t" r="r" b="b"/>
            <a:pathLst>
              <a:path w="5127752" h="1092581">
                <a:moveTo>
                  <a:pt x="0" y="0"/>
                </a:moveTo>
                <a:lnTo>
                  <a:pt x="5127752" y="0"/>
                </a:lnTo>
                <a:lnTo>
                  <a:pt x="5127752" y="1092581"/>
                </a:lnTo>
                <a:lnTo>
                  <a:pt x="0" y="1092581"/>
                </a:lnTo>
                <a:lnTo>
                  <a:pt x="0" y="0"/>
                </a:lnTo>
                <a:close/>
              </a:path>
            </a:pathLst>
          </a:custGeom>
          <a:blipFill>
            <a:blip r:embed="rId2"/>
            <a:stretch>
              <a:fillRect b="1"/>
            </a:stretch>
          </a:blipFill>
        </p:spPr>
        <p:txBody>
          <a:bodyPr/>
          <a:lstStyle/>
          <a:p>
            <a:endParaRPr lang="en-US"/>
          </a:p>
        </p:txBody>
      </p:sp>
      <p:sp>
        <p:nvSpPr>
          <p:cNvPr id="13" name="Title 1">
            <a:extLst>
              <a:ext uri="{FF2B5EF4-FFF2-40B4-BE49-F238E27FC236}">
                <a16:creationId xmlns:a16="http://schemas.microsoft.com/office/drawing/2014/main" id="{C9725113-8615-9BA5-7D46-867067DFE01D}"/>
              </a:ext>
            </a:extLst>
          </p:cNvPr>
          <p:cNvSpPr>
            <a:spLocks noGrp="1"/>
          </p:cNvSpPr>
          <p:nvPr>
            <p:ph type="title" hasCustomPrompt="1"/>
          </p:nvPr>
        </p:nvSpPr>
        <p:spPr>
          <a:xfrm>
            <a:off x="739104" y="1187115"/>
            <a:ext cx="4071193" cy="3465096"/>
          </a:xfrm>
        </p:spPr>
        <p:txBody>
          <a:bodyPr anchor="b">
            <a:normAutofit/>
          </a:bodyPr>
          <a:lstStyle>
            <a:lvl1pPr>
              <a:defRPr sz="4400" b="1">
                <a:solidFill>
                  <a:schemeClr val="accent1"/>
                </a:solidFill>
              </a:defRPr>
            </a:lvl1pPr>
          </a:lstStyle>
          <a:p>
            <a:r>
              <a:rPr lang="en-US"/>
              <a:t>Project</a:t>
            </a:r>
            <a:br>
              <a:rPr lang="en-US"/>
            </a:br>
            <a:r>
              <a:rPr lang="en-US"/>
              <a:t>Background</a:t>
            </a:r>
          </a:p>
        </p:txBody>
      </p:sp>
      <p:sp>
        <p:nvSpPr>
          <p:cNvPr id="3" name="Subtitle 2">
            <a:extLst>
              <a:ext uri="{FF2B5EF4-FFF2-40B4-BE49-F238E27FC236}">
                <a16:creationId xmlns:a16="http://schemas.microsoft.com/office/drawing/2014/main" id="{AB728FB1-D8C2-4DD9-AE58-BC0EBD185209}"/>
              </a:ext>
            </a:extLst>
          </p:cNvPr>
          <p:cNvSpPr>
            <a:spLocks noGrp="1"/>
          </p:cNvSpPr>
          <p:nvPr>
            <p:ph type="subTitle" idx="1" hasCustomPrompt="1"/>
          </p:nvPr>
        </p:nvSpPr>
        <p:spPr>
          <a:xfrm>
            <a:off x="6096000" y="2137025"/>
            <a:ext cx="5356896" cy="3533858"/>
          </a:xfrm>
        </p:spPr>
        <p:txBody>
          <a:bodyPr/>
          <a:lstStyle>
            <a:lvl1pPr marL="0" indent="0" algn="l">
              <a:buNone/>
              <a:defRPr sz="1800" b="0">
                <a:solidFill>
                  <a:schemeClr val="tx1"/>
                </a:solidFill>
                <a:latin typeface="Neue Haas Grotesk Text Pro"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Our Corporate Social Responsibility (CSR) project is dedicated to helping disadvantaged and low-income communities. We believe that everyone should have access to education, healthcare, and other basic needs. We partner with local organizations to provide access to educational and skills-building programs, as well as health and nutrition initiatives. We also invest in green initiatives and support sustainable development. By investing in these communities, we are able to make a real difference in the lives of those who are most vulnerable.</a:t>
            </a:r>
          </a:p>
        </p:txBody>
      </p:sp>
      <p:sp>
        <p:nvSpPr>
          <p:cNvPr id="4" name="TextBox 3">
            <a:extLst>
              <a:ext uri="{FF2B5EF4-FFF2-40B4-BE49-F238E27FC236}">
                <a16:creationId xmlns:a16="http://schemas.microsoft.com/office/drawing/2014/main" id="{AD17B34C-FDD1-9263-C2CC-13234F05136E}"/>
              </a:ext>
            </a:extLst>
          </p:cNvPr>
          <p:cNvSpPr txBox="1"/>
          <p:nvPr userDrawn="1"/>
        </p:nvSpPr>
        <p:spPr>
          <a:xfrm>
            <a:off x="5749290" y="6243878"/>
            <a:ext cx="6240516" cy="553998"/>
          </a:xfrm>
          <a:prstGeom prst="rect">
            <a:avLst/>
          </a:prstGeom>
          <a:noFill/>
        </p:spPr>
        <p:txBody>
          <a:bodyPr wrap="square" rtlCol="0">
            <a:spAutoFit/>
          </a:bodyPr>
          <a:lstStyle/>
          <a:p>
            <a:pPr algn="ctr">
              <a:lnSpc>
                <a:spcPct val="100000"/>
              </a:lnSpc>
            </a:pPr>
            <a:r>
              <a:rPr lang="en-US" sz="1000">
                <a:solidFill>
                  <a:schemeClr val="tx1"/>
                </a:solidFill>
                <a:latin typeface="+mj-lt"/>
                <a:ea typeface="Lato"/>
                <a:cs typeface="Lato"/>
                <a:sym typeface="Lato"/>
              </a:rPr>
              <a:t>Confidentiality Notice</a:t>
            </a:r>
          </a:p>
          <a:p>
            <a:pPr algn="ctr">
              <a:lnSpc>
                <a:spcPct val="100000"/>
              </a:lnSpc>
            </a:pPr>
            <a:r>
              <a:rPr lang="en-US" sz="1000">
                <a:solidFill>
                  <a:schemeClr val="tx1"/>
                </a:solidFill>
                <a:latin typeface="+mj-lt"/>
                <a:ea typeface="Lato"/>
                <a:cs typeface="Lato"/>
                <a:sym typeface="Lato"/>
              </a:rPr>
              <a:t>This presentation contains proprietary and confidential information intended solely for the designated audience. Unauthorized distribution, reproduction, or use of this material is strictly prohibited.​</a:t>
            </a:r>
          </a:p>
        </p:txBody>
      </p:sp>
      <p:sp>
        <p:nvSpPr>
          <p:cNvPr id="6" name="Text Placeholder 5">
            <a:extLst>
              <a:ext uri="{FF2B5EF4-FFF2-40B4-BE49-F238E27FC236}">
                <a16:creationId xmlns:a16="http://schemas.microsoft.com/office/drawing/2014/main" id="{29515FE1-8663-F89C-1B19-89ED5E08E490}"/>
              </a:ext>
            </a:extLst>
          </p:cNvPr>
          <p:cNvSpPr>
            <a:spLocks noGrp="1"/>
          </p:cNvSpPr>
          <p:nvPr>
            <p:ph type="body" sz="quarter" idx="10" hasCustomPrompt="1"/>
          </p:nvPr>
        </p:nvSpPr>
        <p:spPr>
          <a:xfrm>
            <a:off x="6095330" y="1187116"/>
            <a:ext cx="5356896" cy="694332"/>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b="0"/>
              <a:t>Click to edit Header style</a:t>
            </a:r>
          </a:p>
        </p:txBody>
      </p:sp>
    </p:spTree>
    <p:extLst>
      <p:ext uri="{BB962C8B-B14F-4D97-AF65-F5344CB8AC3E}">
        <p14:creationId xmlns:p14="http://schemas.microsoft.com/office/powerpoint/2010/main" val="3490915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467A3D-9BF4-C767-2350-09C84B95F8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5EA764-827F-AC3D-6DD3-9799002341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FB3315-DC74-8E07-7BDF-F7113BCADC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D025E3B-D249-40EC-A301-269CEA5DFC1D}" type="datetimeFigureOut">
              <a:rPr lang="en-US" smtClean="0"/>
              <a:t>3/27/2026</a:t>
            </a:fld>
            <a:endParaRPr lang="en-US"/>
          </a:p>
        </p:txBody>
      </p:sp>
      <p:sp>
        <p:nvSpPr>
          <p:cNvPr id="5" name="Footer Placeholder 4">
            <a:extLst>
              <a:ext uri="{FF2B5EF4-FFF2-40B4-BE49-F238E27FC236}">
                <a16:creationId xmlns:a16="http://schemas.microsoft.com/office/drawing/2014/main" id="{6C43C7B2-5B33-D78D-B044-B59725C6F8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2FE330B-6BF9-75F0-5C32-EBE3DEDB2C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C13976C-A8A5-48A2-919D-70D95D9E0D6A}" type="slidenum">
              <a:rPr lang="en-US" smtClean="0"/>
              <a:t>‹#›</a:t>
            </a:fld>
            <a:endParaRPr lang="en-US"/>
          </a:p>
        </p:txBody>
      </p:sp>
    </p:spTree>
    <p:extLst>
      <p:ext uri="{BB962C8B-B14F-4D97-AF65-F5344CB8AC3E}">
        <p14:creationId xmlns:p14="http://schemas.microsoft.com/office/powerpoint/2010/main" val="400836421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62" r:id="rId6"/>
    <p:sldLayoutId id="2147483652" r:id="rId7"/>
    <p:sldLayoutId id="2147483663" r:id="rId8"/>
    <p:sldLayoutId id="2147483664" r:id="rId9"/>
    <p:sldLayoutId id="2147483665" r:id="rId10"/>
    <p:sldLayoutId id="2147483653" r:id="rId11"/>
    <p:sldLayoutId id="2147483666" r:id="rId12"/>
    <p:sldLayoutId id="2147483654" r:id="rId13"/>
    <p:sldLayoutId id="2147483667" r:id="rId14"/>
    <p:sldLayoutId id="2147483671" r:id="rId15"/>
    <p:sldLayoutId id="2147483672" r:id="rId16"/>
    <p:sldLayoutId id="2147483655" r:id="rId17"/>
    <p:sldLayoutId id="2147483668" r:id="rId18"/>
    <p:sldLayoutId id="2147483656" r:id="rId19"/>
    <p:sldLayoutId id="2147483669" r:id="rId20"/>
    <p:sldLayoutId id="2147483657" r:id="rId21"/>
    <p:sldLayoutId id="2147483670"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hyperlink" Target="mailto:Astephens@promiseresourcenetwork.org" TargetMode="Externa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B1E80-87B0-DD28-9EA6-71B4443C9AEF}"/>
              </a:ext>
            </a:extLst>
          </p:cNvPr>
          <p:cNvSpPr>
            <a:spLocks noGrp="1"/>
          </p:cNvSpPr>
          <p:nvPr>
            <p:ph type="ctrTitle"/>
          </p:nvPr>
        </p:nvSpPr>
        <p:spPr/>
        <p:txBody>
          <a:bodyPr/>
          <a:lstStyle/>
          <a:p>
            <a:r>
              <a:rPr lang="en-US">
                <a:latin typeface="Neue Haas Grotesk Text Pro"/>
              </a:rPr>
              <a:t>Peer Support in Action</a:t>
            </a:r>
            <a:endParaRPr lang="en-US"/>
          </a:p>
        </p:txBody>
      </p:sp>
      <p:sp>
        <p:nvSpPr>
          <p:cNvPr id="3" name="Picture Placeholder 2">
            <a:extLst>
              <a:ext uri="{FF2B5EF4-FFF2-40B4-BE49-F238E27FC236}">
                <a16:creationId xmlns:a16="http://schemas.microsoft.com/office/drawing/2014/main" id="{B366CC0C-BE9C-20A3-0773-02D96065E947}"/>
              </a:ext>
            </a:extLst>
          </p:cNvPr>
          <p:cNvSpPr>
            <a:spLocks noGrp="1"/>
          </p:cNvSpPr>
          <p:nvPr>
            <p:ph type="pic" sz="quarter" idx="10"/>
          </p:nvPr>
        </p:nvSpPr>
        <p:spPr/>
        <p:txBody>
          <a:bodyPr/>
          <a:lstStyle/>
          <a:p>
            <a:endParaRPr lang="en-US"/>
          </a:p>
        </p:txBody>
      </p:sp>
      <p:sp>
        <p:nvSpPr>
          <p:cNvPr id="4" name="Subtitle 3">
            <a:extLst>
              <a:ext uri="{FF2B5EF4-FFF2-40B4-BE49-F238E27FC236}">
                <a16:creationId xmlns:a16="http://schemas.microsoft.com/office/drawing/2014/main" id="{E384F977-8AC9-FE71-A28A-694244279A6E}"/>
              </a:ext>
            </a:extLst>
          </p:cNvPr>
          <p:cNvSpPr>
            <a:spLocks noGrp="1"/>
          </p:cNvSpPr>
          <p:nvPr>
            <p:ph type="subTitle" idx="1"/>
          </p:nvPr>
        </p:nvSpPr>
        <p:spPr/>
        <p:txBody>
          <a:bodyPr vert="horz" lIns="91440" tIns="45720" rIns="91440" bIns="45720" rtlCol="0" anchor="t">
            <a:normAutofit lnSpcReduction="10000"/>
          </a:bodyPr>
          <a:lstStyle/>
          <a:p>
            <a:r>
              <a:rPr lang="en-US"/>
              <a:t>How PRN Integrates SMART Recovery Across Community Spaces</a:t>
            </a:r>
          </a:p>
        </p:txBody>
      </p:sp>
    </p:spTree>
    <p:extLst>
      <p:ext uri="{BB962C8B-B14F-4D97-AF65-F5344CB8AC3E}">
        <p14:creationId xmlns:p14="http://schemas.microsoft.com/office/powerpoint/2010/main" val="100570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62C3D-2021-DF54-014C-FF3E9F87BC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1DA06B-97C2-D21B-3240-596FF0DF5A5E}"/>
              </a:ext>
            </a:extLst>
          </p:cNvPr>
          <p:cNvSpPr>
            <a:spLocks noGrp="1"/>
          </p:cNvSpPr>
          <p:nvPr>
            <p:ph type="ctrTitle"/>
          </p:nvPr>
        </p:nvSpPr>
        <p:spPr>
          <a:xfrm>
            <a:off x="3688217" y="1148975"/>
            <a:ext cx="7416206" cy="2266905"/>
          </a:xfrm>
        </p:spPr>
        <p:txBody>
          <a:bodyPr>
            <a:normAutofit/>
          </a:bodyPr>
          <a:lstStyle/>
          <a:p>
            <a:r>
              <a:rPr lang="en-US">
                <a:latin typeface="Neue Haas Grotesk Text Pro"/>
              </a:rPr>
              <a:t>Breaking Down Stigma in Recovery</a:t>
            </a:r>
            <a:endParaRPr lang="en-US"/>
          </a:p>
        </p:txBody>
      </p:sp>
      <p:sp>
        <p:nvSpPr>
          <p:cNvPr id="3" name="Picture Placeholder 2">
            <a:extLst>
              <a:ext uri="{FF2B5EF4-FFF2-40B4-BE49-F238E27FC236}">
                <a16:creationId xmlns:a16="http://schemas.microsoft.com/office/drawing/2014/main" id="{5DAD8598-B34D-6F05-D1BD-EE4C49B26233}"/>
              </a:ext>
            </a:extLst>
          </p:cNvPr>
          <p:cNvSpPr>
            <a:spLocks noGrp="1"/>
          </p:cNvSpPr>
          <p:nvPr>
            <p:ph type="pic" sz="quarter" idx="10"/>
          </p:nvPr>
        </p:nvSpPr>
        <p:spPr/>
        <p:txBody>
          <a:bodyPr/>
          <a:lstStyle/>
          <a:p>
            <a:endParaRPr lang="en-US"/>
          </a:p>
        </p:txBody>
      </p:sp>
      <p:sp>
        <p:nvSpPr>
          <p:cNvPr id="4" name="Subtitle 3">
            <a:extLst>
              <a:ext uri="{FF2B5EF4-FFF2-40B4-BE49-F238E27FC236}">
                <a16:creationId xmlns:a16="http://schemas.microsoft.com/office/drawing/2014/main" id="{79675777-428C-79A1-394B-F109CAA49AA4}"/>
              </a:ext>
            </a:extLst>
          </p:cNvPr>
          <p:cNvSpPr>
            <a:spLocks noGrp="1"/>
          </p:cNvSpPr>
          <p:nvPr>
            <p:ph type="subTitle" idx="1"/>
          </p:nvPr>
        </p:nvSpPr>
        <p:spPr/>
        <p:txBody>
          <a:bodyPr vert="horz" lIns="91440" tIns="45720" rIns="91440" bIns="45720" rtlCol="0" anchor="t">
            <a:normAutofit lnSpcReduction="10000"/>
          </a:bodyPr>
          <a:lstStyle/>
          <a:p>
            <a:r>
              <a:rPr lang="en-US">
                <a:latin typeface="Neue Haas Grotesk Text Pro"/>
              </a:rPr>
              <a:t>Harm Reduction, Mutuality, Lived Experience, and Self-Determined Recovery</a:t>
            </a:r>
            <a:endParaRPr lang="en-US"/>
          </a:p>
        </p:txBody>
      </p:sp>
    </p:spTree>
    <p:extLst>
      <p:ext uri="{BB962C8B-B14F-4D97-AF65-F5344CB8AC3E}">
        <p14:creationId xmlns:p14="http://schemas.microsoft.com/office/powerpoint/2010/main" val="2249949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FFA84-D100-0470-9EEA-C67A5CAA5808}"/>
            </a:ext>
          </a:extLst>
        </p:cNvPr>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4CEF114-E4CC-8759-151D-552CCC731B3A}"/>
              </a:ext>
            </a:extLst>
          </p:cNvPr>
          <p:cNvSpPr>
            <a:spLocks noGrp="1"/>
          </p:cNvSpPr>
          <p:nvPr>
            <p:ph type="pic" sz="quarter" idx="4294967295"/>
          </p:nvPr>
        </p:nvSpPr>
        <p:spPr>
          <a:xfrm>
            <a:off x="8037095" y="1857708"/>
            <a:ext cx="3316705" cy="4029745"/>
          </a:xfrm>
        </p:spPr>
        <p:txBody>
          <a:bodyPr/>
          <a:lstStyle/>
          <a:p>
            <a:endParaRPr lang="en-US"/>
          </a:p>
        </p:txBody>
      </p:sp>
      <p:sp>
        <p:nvSpPr>
          <p:cNvPr id="3" name="Content Placeholder 2">
            <a:extLst>
              <a:ext uri="{FF2B5EF4-FFF2-40B4-BE49-F238E27FC236}">
                <a16:creationId xmlns:a16="http://schemas.microsoft.com/office/drawing/2014/main" id="{AA8C393D-3889-448A-BF79-3DDA7C5DEF5E}"/>
              </a:ext>
            </a:extLst>
          </p:cNvPr>
          <p:cNvSpPr>
            <a:spLocks noGrp="1"/>
          </p:cNvSpPr>
          <p:nvPr>
            <p:ph idx="1"/>
          </p:nvPr>
        </p:nvSpPr>
        <p:spPr>
          <a:xfrm>
            <a:off x="838200" y="2101515"/>
            <a:ext cx="10515600" cy="3640073"/>
          </a:xfrm>
        </p:spPr>
        <p:txBody>
          <a:bodyPr vert="horz" lIns="91440" tIns="45720" rIns="91440" bIns="45720" rtlCol="0" anchor="t">
            <a:normAutofit/>
          </a:bodyPr>
          <a:lstStyle/>
          <a:p>
            <a:r>
              <a:rPr lang="en-US" sz="2000">
                <a:ea typeface="+mn-lt"/>
                <a:cs typeface="+mn-lt"/>
              </a:rPr>
              <a:t>Harm reduction is a set of techniques aimed at reducing the risks and harms of substance use</a:t>
            </a:r>
          </a:p>
          <a:p>
            <a:pPr lvl="1">
              <a:buFont typeface="Courier New" panose="020B0604020202020204" pitchFamily="34" charset="0"/>
              <a:buChar char="o"/>
            </a:pPr>
            <a:r>
              <a:rPr lang="en-US" sz="1400">
                <a:ea typeface="+mn-lt"/>
                <a:cs typeface="+mn-lt"/>
              </a:rPr>
              <a:t>Safe consumption sites like bars</a:t>
            </a:r>
          </a:p>
          <a:p>
            <a:pPr lvl="1">
              <a:buFont typeface="Courier New" panose="020B0604020202020204" pitchFamily="34" charset="0"/>
              <a:buChar char="o"/>
            </a:pPr>
            <a:r>
              <a:rPr lang="en-US" sz="1400">
                <a:ea typeface="+mn-lt"/>
                <a:cs typeface="+mn-lt"/>
              </a:rPr>
              <a:t>Provision of safer use supplies like test strips, clean syringes, cookers, and filters to reduce chances of transmitting communicable diseases and/or infection risk like cotton fever</a:t>
            </a:r>
            <a:endParaRPr lang="en-US" sz="1400"/>
          </a:p>
          <a:p>
            <a:pPr lvl="1">
              <a:buFont typeface="Courier New" panose="020B0604020202020204" pitchFamily="34" charset="0"/>
              <a:buChar char="o"/>
            </a:pPr>
            <a:r>
              <a:rPr lang="en-US" sz="1400">
                <a:ea typeface="+mn-lt"/>
                <a:cs typeface="+mn-lt"/>
              </a:rPr>
              <a:t>Access to naloxone and other overdose reversal supplies</a:t>
            </a:r>
          </a:p>
          <a:p>
            <a:pPr lvl="1">
              <a:buFont typeface="Courier New" panose="020B0604020202020204" pitchFamily="34" charset="0"/>
              <a:buChar char="o"/>
            </a:pPr>
            <a:r>
              <a:rPr lang="en-US" sz="1400">
                <a:ea typeface="+mn-lt"/>
                <a:cs typeface="+mn-lt"/>
              </a:rPr>
              <a:t>Access to peer support warmlines like Never Use Alone</a:t>
            </a:r>
          </a:p>
          <a:p>
            <a:pPr lvl="1">
              <a:buFont typeface="Courier New" panose="020B0604020202020204" pitchFamily="34" charset="0"/>
              <a:buChar char="o"/>
            </a:pPr>
            <a:r>
              <a:rPr lang="en-US" sz="1400">
                <a:ea typeface="+mn-lt"/>
                <a:cs typeface="+mn-lt"/>
              </a:rPr>
              <a:t>Access to medication-assisted</a:t>
            </a:r>
            <a:r>
              <a:rPr lang="en-US" sz="1400" dirty="0">
                <a:ea typeface="+mn-lt"/>
                <a:cs typeface="+mn-lt"/>
              </a:rPr>
              <a:t> treatment options</a:t>
            </a:r>
          </a:p>
          <a:p>
            <a:pPr lvl="1">
              <a:buFont typeface="Courier New" panose="020B0604020202020204" pitchFamily="34" charset="0"/>
              <a:buChar char="o"/>
            </a:pPr>
            <a:r>
              <a:rPr lang="en-US" sz="1400" dirty="0">
                <a:ea typeface="+mn-lt"/>
                <a:cs typeface="+mn-lt"/>
              </a:rPr>
              <a:t>Education around substance use that isn't rooted in </a:t>
            </a:r>
            <a:r>
              <a:rPr lang="en-US" sz="1400" dirty="0" err="1">
                <a:ea typeface="+mn-lt"/>
                <a:cs typeface="+mn-lt"/>
              </a:rPr>
              <a:t>sti</a:t>
            </a:r>
            <a:r>
              <a:rPr lang="en-US" sz="1400" dirty="0">
                <a:ea typeface="+mn-lt"/>
                <a:cs typeface="+mn-lt"/>
              </a:rPr>
              <a:t>gma and shame</a:t>
            </a:r>
          </a:p>
          <a:p>
            <a:r>
              <a:rPr lang="en-US" sz="2000">
                <a:ea typeface="+mn-lt"/>
                <a:cs typeface="+mn-lt"/>
              </a:rPr>
              <a:t>Harm Reduction is also based in principles of social justice</a:t>
            </a:r>
          </a:p>
          <a:p>
            <a:pPr lvl="1">
              <a:buFont typeface="Courier New" panose="020B0604020202020204" pitchFamily="34" charset="0"/>
              <a:buChar char="o"/>
            </a:pPr>
            <a:r>
              <a:rPr lang="en-US" sz="1400"/>
              <a:t>Based in radical hospitality, respect, and dignity for people who use drugs</a:t>
            </a:r>
          </a:p>
          <a:p>
            <a:pPr lvl="1">
              <a:buFont typeface="Courier New" panose="020B0604020202020204" pitchFamily="34" charset="0"/>
              <a:buChar char="o"/>
            </a:pPr>
            <a:r>
              <a:rPr lang="en-US" sz="1400"/>
              <a:t>Centers the lived experience of people who use drugs and what is important to them</a:t>
            </a:r>
          </a:p>
          <a:p>
            <a:pPr lvl="1">
              <a:buFont typeface="Courier New" panose="020B0604020202020204" pitchFamily="34" charset="0"/>
              <a:buChar char="o"/>
            </a:pPr>
            <a:endParaRPr lang="en-US" sz="1400"/>
          </a:p>
        </p:txBody>
      </p:sp>
      <p:sp>
        <p:nvSpPr>
          <p:cNvPr id="2" name="TextBox 1">
            <a:extLst>
              <a:ext uri="{FF2B5EF4-FFF2-40B4-BE49-F238E27FC236}">
                <a16:creationId xmlns:a16="http://schemas.microsoft.com/office/drawing/2014/main" id="{06ACF0D7-0A0B-B2B1-6AE1-733F02DCDE91}"/>
              </a:ext>
            </a:extLst>
          </p:cNvPr>
          <p:cNvSpPr txBox="1"/>
          <p:nvPr/>
        </p:nvSpPr>
        <p:spPr>
          <a:xfrm>
            <a:off x="529455" y="551700"/>
            <a:ext cx="1134689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a:solidFill>
                  <a:schemeClr val="bg1"/>
                </a:solidFill>
              </a:rPr>
              <a:t>Principles of Harm Reduction</a:t>
            </a:r>
          </a:p>
        </p:txBody>
      </p:sp>
    </p:spTree>
    <p:extLst>
      <p:ext uri="{BB962C8B-B14F-4D97-AF65-F5344CB8AC3E}">
        <p14:creationId xmlns:p14="http://schemas.microsoft.com/office/powerpoint/2010/main" val="2332771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6C4C843-0A3B-84EC-2A98-94A34FD3F615}"/>
              </a:ext>
            </a:extLst>
          </p:cNvPr>
          <p:cNvSpPr>
            <a:spLocks noGrp="1"/>
          </p:cNvSpPr>
          <p:nvPr>
            <p:ph type="pic" sz="quarter" idx="4294967295"/>
          </p:nvPr>
        </p:nvSpPr>
        <p:spPr>
          <a:xfrm>
            <a:off x="6288506" y="1187116"/>
            <a:ext cx="5101808" cy="4539916"/>
          </a:xfrm>
        </p:spPr>
        <p:txBody>
          <a:bodyPr/>
          <a:lstStyle/>
          <a:p>
            <a:endParaRPr lang="en-US"/>
          </a:p>
        </p:txBody>
      </p:sp>
      <p:sp>
        <p:nvSpPr>
          <p:cNvPr id="3" name="Title 2">
            <a:extLst>
              <a:ext uri="{FF2B5EF4-FFF2-40B4-BE49-F238E27FC236}">
                <a16:creationId xmlns:a16="http://schemas.microsoft.com/office/drawing/2014/main" id="{2B52E32E-3064-2291-A0D2-D03D9A2B90F3}"/>
              </a:ext>
            </a:extLst>
          </p:cNvPr>
          <p:cNvSpPr>
            <a:spLocks noGrp="1"/>
          </p:cNvSpPr>
          <p:nvPr>
            <p:ph type="title"/>
          </p:nvPr>
        </p:nvSpPr>
        <p:spPr>
          <a:xfrm>
            <a:off x="701473" y="961338"/>
            <a:ext cx="7346107" cy="748830"/>
          </a:xfrm>
        </p:spPr>
        <p:txBody>
          <a:bodyPr>
            <a:normAutofit fontScale="90000"/>
          </a:bodyPr>
          <a:lstStyle/>
          <a:p>
            <a:r>
              <a:rPr lang="en-US"/>
              <a:t>Principles of Harm Reduction cont.</a:t>
            </a:r>
          </a:p>
        </p:txBody>
      </p:sp>
      <p:sp>
        <p:nvSpPr>
          <p:cNvPr id="4" name="Subtitle 3">
            <a:extLst>
              <a:ext uri="{FF2B5EF4-FFF2-40B4-BE49-F238E27FC236}">
                <a16:creationId xmlns:a16="http://schemas.microsoft.com/office/drawing/2014/main" id="{501AEE2A-0441-DBA1-8902-D914C2F42125}"/>
              </a:ext>
            </a:extLst>
          </p:cNvPr>
          <p:cNvSpPr>
            <a:spLocks noGrp="1"/>
          </p:cNvSpPr>
          <p:nvPr>
            <p:ph type="subTitle" idx="1"/>
          </p:nvPr>
        </p:nvSpPr>
        <p:spPr>
          <a:xfrm>
            <a:off x="362808" y="2076929"/>
            <a:ext cx="8023438" cy="4449732"/>
          </a:xfrm>
        </p:spPr>
        <p:txBody>
          <a:bodyPr vert="horz" lIns="91440" tIns="45720" rIns="91440" bIns="45720" rtlCol="0" anchor="t">
            <a:normAutofit/>
          </a:bodyPr>
          <a:lstStyle/>
          <a:p>
            <a:pPr marL="342900" indent="-342900" algn="l">
              <a:buChar char="•"/>
            </a:pPr>
            <a:r>
              <a:rPr lang="en-US" sz="2000">
                <a:latin typeface="Neue Haas Grotesk Text Pro"/>
              </a:rPr>
              <a:t> Meets people where they are, not where we want them to be</a:t>
            </a:r>
            <a:endParaRPr lang="en-US"/>
          </a:p>
          <a:p>
            <a:pPr marL="342900" indent="-342900" algn="l">
              <a:buChar char="•"/>
            </a:pPr>
            <a:r>
              <a:rPr lang="en-US" sz="2000">
                <a:latin typeface="Neue Haas Grotesk Text Pro"/>
              </a:rPr>
              <a:t> Values progress over perfection</a:t>
            </a:r>
            <a:endParaRPr lang="en-US"/>
          </a:p>
          <a:p>
            <a:pPr marL="342900" indent="-342900" algn="l">
              <a:buChar char="•"/>
            </a:pPr>
            <a:r>
              <a:rPr lang="en-US" sz="2000">
                <a:latin typeface="Neue Haas Grotesk Text Pro"/>
              </a:rPr>
              <a:t>Harm reduction recognizes and honors that substance use is complex and that the stigma around it prevents many from accessing supports around it due to: </a:t>
            </a:r>
            <a:endParaRPr lang="en-US" sz="2000"/>
          </a:p>
          <a:p>
            <a:pPr marL="742950" lvl="1" indent="-285750" algn="l">
              <a:buFont typeface="Courier New" panose="020B0604020202020204" pitchFamily="34" charset="0"/>
              <a:buChar char="o"/>
            </a:pPr>
            <a:r>
              <a:rPr lang="en-US" sz="1600">
                <a:latin typeface="Neue Haas Grotesk Text Pro"/>
              </a:rPr>
              <a:t>Fears of incarceration and the long-lasting impacts of incarceration </a:t>
            </a:r>
          </a:p>
          <a:p>
            <a:pPr marL="742950" lvl="1" indent="-285750" algn="l">
              <a:buFont typeface="Courier New" panose="020B0604020202020204" pitchFamily="34" charset="0"/>
              <a:buChar char="o"/>
            </a:pPr>
            <a:r>
              <a:rPr lang="en-US" sz="1600">
                <a:latin typeface="Neue Haas Grotesk Text Pro"/>
              </a:rPr>
              <a:t>Support groups and treatment options that don't honor medication-assisted recovery options </a:t>
            </a:r>
          </a:p>
          <a:p>
            <a:pPr marL="742950" lvl="1" indent="-285750" algn="l">
              <a:buFont typeface="Courier New" panose="020B0604020202020204" pitchFamily="34" charset="0"/>
              <a:buChar char="o"/>
            </a:pPr>
            <a:r>
              <a:rPr lang="en-US" sz="1600">
                <a:latin typeface="Neue Haas Grotesk Text Pro"/>
              </a:rPr>
              <a:t>Support groups and treatment options that stigmatize and punish return to use</a:t>
            </a:r>
          </a:p>
          <a:p>
            <a:pPr marL="742950" lvl="1" indent="-285750" algn="l">
              <a:buFont typeface="Courier New" panose="020B0604020202020204" pitchFamily="34" charset="0"/>
              <a:buChar char="o"/>
            </a:pPr>
            <a:r>
              <a:rPr lang="en-US" sz="1600">
                <a:latin typeface="Neue Haas Grotesk Text Pro"/>
              </a:rPr>
              <a:t>Support groups and treatment options that say the only path is abstinence and you can't have moderation</a:t>
            </a:r>
          </a:p>
          <a:p>
            <a:pPr lvl="1" algn="l"/>
            <a:endParaRPr lang="en-US" sz="1400">
              <a:latin typeface="Neue Haas Grotesk Text Pro"/>
            </a:endParaRPr>
          </a:p>
          <a:p>
            <a:pPr algn="l"/>
            <a:endParaRPr lang="en-US" sz="1800">
              <a:latin typeface="Neue Haas Grotesk Text Pro"/>
            </a:endParaRPr>
          </a:p>
        </p:txBody>
      </p:sp>
    </p:spTree>
    <p:extLst>
      <p:ext uri="{BB962C8B-B14F-4D97-AF65-F5344CB8AC3E}">
        <p14:creationId xmlns:p14="http://schemas.microsoft.com/office/powerpoint/2010/main" val="1953929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54A1C-8421-C236-7C03-94D75C155918}"/>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AA5934F-F8DE-BCDD-F155-13B9CD9A088F}"/>
              </a:ext>
            </a:extLst>
          </p:cNvPr>
          <p:cNvSpPr>
            <a:spLocks noGrp="1"/>
          </p:cNvSpPr>
          <p:nvPr>
            <p:ph type="pic" sz="quarter" idx="4294967295"/>
          </p:nvPr>
        </p:nvSpPr>
        <p:spPr>
          <a:xfrm>
            <a:off x="6288506" y="1187116"/>
            <a:ext cx="5101808" cy="4539916"/>
          </a:xfrm>
        </p:spPr>
        <p:txBody>
          <a:bodyPr/>
          <a:lstStyle/>
          <a:p>
            <a:endParaRPr lang="en-US"/>
          </a:p>
        </p:txBody>
      </p:sp>
      <p:sp>
        <p:nvSpPr>
          <p:cNvPr id="3" name="Title 2">
            <a:extLst>
              <a:ext uri="{FF2B5EF4-FFF2-40B4-BE49-F238E27FC236}">
                <a16:creationId xmlns:a16="http://schemas.microsoft.com/office/drawing/2014/main" id="{8BBA8B56-6E4B-CCC6-F2A6-B3BF0519BB8E}"/>
              </a:ext>
            </a:extLst>
          </p:cNvPr>
          <p:cNvSpPr>
            <a:spLocks noGrp="1"/>
          </p:cNvSpPr>
          <p:nvPr>
            <p:ph type="title"/>
          </p:nvPr>
        </p:nvSpPr>
        <p:spPr>
          <a:xfrm>
            <a:off x="739103" y="726153"/>
            <a:ext cx="7346107" cy="1426163"/>
          </a:xfrm>
        </p:spPr>
        <p:txBody>
          <a:bodyPr/>
          <a:lstStyle/>
          <a:p>
            <a:r>
              <a:rPr lang="en-US"/>
              <a:t>Peer Support and Harm Reduction</a:t>
            </a:r>
          </a:p>
        </p:txBody>
      </p:sp>
      <p:sp>
        <p:nvSpPr>
          <p:cNvPr id="4" name="Subtitle 3">
            <a:extLst>
              <a:ext uri="{FF2B5EF4-FFF2-40B4-BE49-F238E27FC236}">
                <a16:creationId xmlns:a16="http://schemas.microsoft.com/office/drawing/2014/main" id="{0FCC4F78-F4C5-AA3C-D56B-D63AE995EE38}"/>
              </a:ext>
            </a:extLst>
          </p:cNvPr>
          <p:cNvSpPr>
            <a:spLocks noGrp="1"/>
          </p:cNvSpPr>
          <p:nvPr>
            <p:ph type="subTitle" idx="1"/>
          </p:nvPr>
        </p:nvSpPr>
        <p:spPr>
          <a:xfrm>
            <a:off x="739104" y="2161597"/>
            <a:ext cx="7346105" cy="3565435"/>
          </a:xfrm>
        </p:spPr>
        <p:txBody>
          <a:bodyPr vert="horz" lIns="91440" tIns="45720" rIns="91440" bIns="45720" rtlCol="0" anchor="t">
            <a:normAutofit lnSpcReduction="10000"/>
          </a:bodyPr>
          <a:lstStyle/>
          <a:p>
            <a:pPr marL="342900" indent="-342900" algn="l">
              <a:buChar char="•"/>
            </a:pPr>
            <a:r>
              <a:rPr lang="en-US">
                <a:latin typeface="Neue Haas Grotesk Text Pro"/>
              </a:rPr>
              <a:t>Peer support is rooted in harm reduction – at its core peer support reduces the isolation, stigma, and pain of navigating recovery</a:t>
            </a:r>
          </a:p>
          <a:p>
            <a:pPr marL="342900" indent="-342900" algn="l">
              <a:buChar char="•"/>
            </a:pPr>
            <a:r>
              <a:rPr lang="en-US">
                <a:latin typeface="Neue Haas Grotesk Text Pro"/>
              </a:rPr>
              <a:t>Peer supporters honor dignity of risk and self determined recovery paths</a:t>
            </a:r>
          </a:p>
          <a:p>
            <a:pPr marL="342900" indent="-342900" algn="l">
              <a:buChar char="•"/>
            </a:pPr>
            <a:r>
              <a:rPr lang="en-US">
                <a:latin typeface="Neue Haas Grotesk Text Pro"/>
              </a:rPr>
              <a:t>Peer supporters create safety in relationship by redefining safety and risk</a:t>
            </a:r>
          </a:p>
          <a:p>
            <a:pPr marL="800100" lvl="1" indent="-342900" algn="l">
              <a:buFont typeface="Courier New" panose="020B0604020202020204" pitchFamily="34" charset="0"/>
              <a:buChar char="o"/>
            </a:pPr>
            <a:r>
              <a:rPr lang="en-US">
                <a:solidFill>
                  <a:srgbClr val="FFFFFF"/>
                </a:solidFill>
                <a:latin typeface="Neue Haas Grotesk Text Pro"/>
              </a:rPr>
              <a:t>Peer support honors that self injury and substance use are coping skills to survive</a:t>
            </a:r>
          </a:p>
          <a:p>
            <a:pPr marL="800100" lvl="1" indent="-342900" algn="l">
              <a:buFont typeface="Courier New" panose="020B0604020202020204" pitchFamily="34" charset="0"/>
              <a:buChar char="o"/>
            </a:pPr>
            <a:r>
              <a:rPr lang="en-US">
                <a:solidFill>
                  <a:srgbClr val="FFFFFF"/>
                </a:solidFill>
                <a:latin typeface="Neue Haas Grotesk Text Pro"/>
              </a:rPr>
              <a:t>Peer support is responsive and supportive instead of reactive and restrictive</a:t>
            </a:r>
          </a:p>
        </p:txBody>
      </p:sp>
    </p:spTree>
    <p:extLst>
      <p:ext uri="{BB962C8B-B14F-4D97-AF65-F5344CB8AC3E}">
        <p14:creationId xmlns:p14="http://schemas.microsoft.com/office/powerpoint/2010/main" val="85816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56CAD-C42B-8AFC-FA41-70A4EAA20512}"/>
              </a:ext>
            </a:extLst>
          </p:cNvPr>
          <p:cNvSpPr>
            <a:spLocks noGrp="1"/>
          </p:cNvSpPr>
          <p:nvPr>
            <p:ph type="title"/>
          </p:nvPr>
        </p:nvSpPr>
        <p:spPr/>
        <p:txBody>
          <a:bodyPr/>
          <a:lstStyle/>
          <a:p>
            <a:r>
              <a:rPr lang="en-US"/>
              <a:t>Peer Support and Harm Reduction</a:t>
            </a:r>
          </a:p>
        </p:txBody>
      </p:sp>
      <p:sp>
        <p:nvSpPr>
          <p:cNvPr id="3" name="Content Placeholder 2">
            <a:extLst>
              <a:ext uri="{FF2B5EF4-FFF2-40B4-BE49-F238E27FC236}">
                <a16:creationId xmlns:a16="http://schemas.microsoft.com/office/drawing/2014/main" id="{E13CD483-37B9-52B9-19AC-31C0985F3A34}"/>
              </a:ext>
            </a:extLst>
          </p:cNvPr>
          <p:cNvSpPr>
            <a:spLocks noGrp="1"/>
          </p:cNvSpPr>
          <p:nvPr>
            <p:ph idx="1"/>
          </p:nvPr>
        </p:nvSpPr>
        <p:spPr/>
        <p:txBody>
          <a:bodyPr vert="horz" lIns="91440" tIns="45720" rIns="91440" bIns="45720" rtlCol="0" anchor="t">
            <a:normAutofit/>
          </a:bodyPr>
          <a:lstStyle/>
          <a:p>
            <a:r>
              <a:rPr lang="en-US"/>
              <a:t>Peer support is rooted in empowering people to be in charge of their recovery, their way</a:t>
            </a:r>
          </a:p>
          <a:p>
            <a:pPr lvl="1">
              <a:buFont typeface="Courier New" panose="020B0604020202020204" pitchFamily="34" charset="0"/>
              <a:buChar char="o"/>
            </a:pPr>
            <a:r>
              <a:rPr lang="en-US"/>
              <a:t>Honors and supports voice and choice</a:t>
            </a:r>
          </a:p>
          <a:p>
            <a:pPr lvl="1">
              <a:buFont typeface="Courier New" panose="020B0604020202020204" pitchFamily="34" charset="0"/>
              <a:buChar char="o"/>
            </a:pPr>
            <a:r>
              <a:rPr lang="en-US"/>
              <a:t>Advocates for self-determined recovery paths</a:t>
            </a:r>
          </a:p>
          <a:p>
            <a:pPr lvl="1">
              <a:buFont typeface="Courier New" panose="020B0604020202020204" pitchFamily="34" charset="0"/>
              <a:buChar char="o"/>
            </a:pPr>
            <a:r>
              <a:rPr lang="en-US"/>
              <a:t>Mentors and build skills to prevent creating further systems and narratives of dependence and patienthood</a:t>
            </a:r>
          </a:p>
          <a:p>
            <a:pPr lvl="1">
              <a:buFont typeface="Courier New" panose="020B0604020202020204" pitchFamily="34" charset="0"/>
              <a:buChar char="o"/>
            </a:pPr>
            <a:endParaRPr lang="en-US"/>
          </a:p>
        </p:txBody>
      </p:sp>
    </p:spTree>
    <p:extLst>
      <p:ext uri="{BB962C8B-B14F-4D97-AF65-F5344CB8AC3E}">
        <p14:creationId xmlns:p14="http://schemas.microsoft.com/office/powerpoint/2010/main" val="1862336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4534E-0632-187F-27C5-E8C7D27B9288}"/>
              </a:ext>
            </a:extLst>
          </p:cNvPr>
          <p:cNvSpPr>
            <a:spLocks noGrp="1"/>
          </p:cNvSpPr>
          <p:nvPr>
            <p:ph type="title"/>
          </p:nvPr>
        </p:nvSpPr>
        <p:spPr>
          <a:xfrm>
            <a:off x="3934326" y="1155033"/>
            <a:ext cx="7422530" cy="794632"/>
          </a:xfrm>
        </p:spPr>
        <p:txBody>
          <a:bodyPr/>
          <a:lstStyle/>
          <a:p>
            <a:r>
              <a:rPr lang="en-US"/>
              <a:t>Fighting Stigma</a:t>
            </a:r>
          </a:p>
        </p:txBody>
      </p:sp>
      <p:sp>
        <p:nvSpPr>
          <p:cNvPr id="3" name="Text Placeholder 2">
            <a:extLst>
              <a:ext uri="{FF2B5EF4-FFF2-40B4-BE49-F238E27FC236}">
                <a16:creationId xmlns:a16="http://schemas.microsoft.com/office/drawing/2014/main" id="{CF32921B-CB24-80CB-3B81-5FD7A09FCCB3}"/>
              </a:ext>
            </a:extLst>
          </p:cNvPr>
          <p:cNvSpPr>
            <a:spLocks noGrp="1"/>
          </p:cNvSpPr>
          <p:nvPr>
            <p:ph type="body" idx="1"/>
          </p:nvPr>
        </p:nvSpPr>
        <p:spPr>
          <a:xfrm>
            <a:off x="3934326" y="2087950"/>
            <a:ext cx="6883251" cy="3879714"/>
          </a:xfrm>
        </p:spPr>
        <p:txBody>
          <a:bodyPr vert="horz" lIns="91440" tIns="45720" rIns="91440" bIns="45720" rtlCol="0" anchor="t">
            <a:normAutofit/>
          </a:bodyPr>
          <a:lstStyle/>
          <a:p>
            <a:r>
              <a:rPr lang="en-US"/>
              <a:t>Relationship and community are extremely important in predicting success and preventing trauma</a:t>
            </a:r>
          </a:p>
          <a:p>
            <a:r>
              <a:rPr lang="en-US"/>
              <a:t>Stigma surrounding substance use recovery leads to many people losing community when they need it the most</a:t>
            </a:r>
          </a:p>
          <a:p>
            <a:r>
              <a:rPr lang="en-US"/>
              <a:t>Peer support stands in direct opposition to stigma by saying "I've been there too; you're not alone; you have a community here"</a:t>
            </a:r>
          </a:p>
          <a:p>
            <a:endParaRPr lang="en-US"/>
          </a:p>
        </p:txBody>
      </p:sp>
    </p:spTree>
    <p:extLst>
      <p:ext uri="{BB962C8B-B14F-4D97-AF65-F5344CB8AC3E}">
        <p14:creationId xmlns:p14="http://schemas.microsoft.com/office/powerpoint/2010/main" val="4112100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7A6CC9A-5900-8A54-0E00-2B61F9D15870}"/>
              </a:ext>
            </a:extLst>
          </p:cNvPr>
          <p:cNvSpPr>
            <a:spLocks noGrp="1"/>
          </p:cNvSpPr>
          <p:nvPr>
            <p:ph type="pic" sz="quarter" idx="4294967295"/>
          </p:nvPr>
        </p:nvSpPr>
        <p:spPr>
          <a:xfrm>
            <a:off x="6288506" y="1187116"/>
            <a:ext cx="5101808" cy="4539916"/>
          </a:xfrm>
        </p:spPr>
        <p:txBody>
          <a:bodyPr/>
          <a:lstStyle/>
          <a:p>
            <a:endParaRPr lang="en-US"/>
          </a:p>
        </p:txBody>
      </p:sp>
      <p:sp>
        <p:nvSpPr>
          <p:cNvPr id="3" name="Title 2">
            <a:extLst>
              <a:ext uri="{FF2B5EF4-FFF2-40B4-BE49-F238E27FC236}">
                <a16:creationId xmlns:a16="http://schemas.microsoft.com/office/drawing/2014/main" id="{DE7D9E58-FE78-D040-787A-072F93C7C259}"/>
              </a:ext>
            </a:extLst>
          </p:cNvPr>
          <p:cNvSpPr>
            <a:spLocks noGrp="1"/>
          </p:cNvSpPr>
          <p:nvPr>
            <p:ph type="title"/>
          </p:nvPr>
        </p:nvSpPr>
        <p:spPr>
          <a:xfrm>
            <a:off x="739103" y="826169"/>
            <a:ext cx="7346107" cy="1419727"/>
          </a:xfrm>
        </p:spPr>
        <p:txBody>
          <a:bodyPr>
            <a:normAutofit/>
          </a:bodyPr>
          <a:lstStyle/>
          <a:p>
            <a:r>
              <a:rPr lang="en-US"/>
              <a:t>SMART, Peer Support, and Harm Reduction</a:t>
            </a:r>
          </a:p>
        </p:txBody>
      </p:sp>
      <p:sp>
        <p:nvSpPr>
          <p:cNvPr id="4" name="Subtitle 3">
            <a:extLst>
              <a:ext uri="{FF2B5EF4-FFF2-40B4-BE49-F238E27FC236}">
                <a16:creationId xmlns:a16="http://schemas.microsoft.com/office/drawing/2014/main" id="{AA8E375A-6FE1-E073-EB79-CAD5525B0FD6}"/>
              </a:ext>
            </a:extLst>
          </p:cNvPr>
          <p:cNvSpPr>
            <a:spLocks noGrp="1"/>
          </p:cNvSpPr>
          <p:nvPr>
            <p:ph type="subTitle" idx="1"/>
          </p:nvPr>
        </p:nvSpPr>
        <p:spPr>
          <a:xfrm>
            <a:off x="739104" y="2264212"/>
            <a:ext cx="7346105" cy="3462820"/>
          </a:xfrm>
        </p:spPr>
        <p:txBody>
          <a:bodyPr vert="horz" lIns="91440" tIns="45720" rIns="91440" bIns="45720" rtlCol="0" anchor="t">
            <a:normAutofit fontScale="85000" lnSpcReduction="10000"/>
          </a:bodyPr>
          <a:lstStyle/>
          <a:p>
            <a:pPr algn="l"/>
            <a:r>
              <a:rPr lang="en-US">
                <a:solidFill>
                  <a:srgbClr val="2B1C43"/>
                </a:solidFill>
                <a:latin typeface="Neue Haas Grotesk Text Pro"/>
              </a:rPr>
              <a:t>SMART and peer support organizations recognize that healing comes through meaningful community and connection with others who deeply understand</a:t>
            </a:r>
          </a:p>
          <a:p>
            <a:pPr algn="l"/>
            <a:r>
              <a:rPr lang="en-US">
                <a:solidFill>
                  <a:srgbClr val="2B1C43"/>
                </a:solidFill>
                <a:latin typeface="Neue Haas Grotesk Text Pro"/>
              </a:rPr>
              <a:t>Recovery comes through building new skills and identities through new understandings of ourselves</a:t>
            </a:r>
          </a:p>
          <a:p>
            <a:pPr algn="l"/>
            <a:r>
              <a:rPr lang="en-US">
                <a:solidFill>
                  <a:srgbClr val="2B1C43"/>
                </a:solidFill>
                <a:latin typeface="Neue Haas Grotesk Text Pro"/>
              </a:rPr>
              <a:t>In summary:</a:t>
            </a:r>
          </a:p>
          <a:p>
            <a:pPr algn="l"/>
            <a:r>
              <a:rPr lang="en-US">
                <a:solidFill>
                  <a:srgbClr val="2B1C43"/>
                </a:solidFill>
                <a:latin typeface="Neue Haas Grotesk Text Pro"/>
              </a:rPr>
              <a:t>Harm Reduction provides A Foundational Mindset (valuing life and progress over fearing risk, respect for all </a:t>
            </a:r>
            <a:endParaRPr lang="en-US">
              <a:solidFill>
                <a:srgbClr val="2B1C43"/>
              </a:solidFill>
            </a:endParaRPr>
          </a:p>
          <a:p>
            <a:pPr algn="l"/>
            <a:r>
              <a:rPr lang="en-US">
                <a:solidFill>
                  <a:srgbClr val="2B1C43"/>
                </a:solidFill>
                <a:latin typeface="Neue Haas Grotesk Text Pro"/>
              </a:rPr>
              <a:t>·Community (PRN &amp; Recovery Cafe) provides The Support</a:t>
            </a:r>
          </a:p>
          <a:p>
            <a:pPr algn="l"/>
            <a:r>
              <a:rPr lang="en-US">
                <a:solidFill>
                  <a:srgbClr val="2B1C43"/>
                </a:solidFill>
                <a:latin typeface="Neue Haas Grotesk Text Pro"/>
              </a:rPr>
              <a:t>SMART meetings and facilitators provide The Skills</a:t>
            </a:r>
          </a:p>
        </p:txBody>
      </p:sp>
    </p:spTree>
    <p:extLst>
      <p:ext uri="{BB962C8B-B14F-4D97-AF65-F5344CB8AC3E}">
        <p14:creationId xmlns:p14="http://schemas.microsoft.com/office/powerpoint/2010/main" val="79800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E2380-9E62-1AFD-A0A0-60832E7C7F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25FCC0-2FB0-D395-F86C-91BDAE50B498}"/>
              </a:ext>
            </a:extLst>
          </p:cNvPr>
          <p:cNvSpPr>
            <a:spLocks noGrp="1"/>
          </p:cNvSpPr>
          <p:nvPr>
            <p:ph type="ctrTitle"/>
          </p:nvPr>
        </p:nvSpPr>
        <p:spPr>
          <a:xfrm>
            <a:off x="3688217" y="1148975"/>
            <a:ext cx="7416206" cy="2266905"/>
          </a:xfrm>
        </p:spPr>
        <p:txBody>
          <a:bodyPr>
            <a:normAutofit/>
          </a:bodyPr>
          <a:lstStyle/>
          <a:p>
            <a:r>
              <a:rPr lang="en-US">
                <a:solidFill>
                  <a:srgbClr val="2B1C43"/>
                </a:solidFill>
                <a:latin typeface="Neue Haas Grotesk Text Pro"/>
              </a:rPr>
              <a:t>Harm Reduction in Action</a:t>
            </a:r>
            <a:endParaRPr lang="en-US">
              <a:solidFill>
                <a:srgbClr val="2B1C43"/>
              </a:solidFill>
            </a:endParaRPr>
          </a:p>
        </p:txBody>
      </p:sp>
      <p:sp>
        <p:nvSpPr>
          <p:cNvPr id="3" name="Picture Placeholder 2">
            <a:extLst>
              <a:ext uri="{FF2B5EF4-FFF2-40B4-BE49-F238E27FC236}">
                <a16:creationId xmlns:a16="http://schemas.microsoft.com/office/drawing/2014/main" id="{C135F8AB-13D6-12B4-5D45-ADF953B7C2D5}"/>
              </a:ext>
            </a:extLst>
          </p:cNvPr>
          <p:cNvSpPr>
            <a:spLocks noGrp="1"/>
          </p:cNvSpPr>
          <p:nvPr>
            <p:ph type="pic" sz="quarter" idx="10"/>
          </p:nvPr>
        </p:nvSpPr>
        <p:spPr/>
        <p:txBody>
          <a:bodyPr/>
          <a:lstStyle/>
          <a:p>
            <a:endParaRPr lang="en-US"/>
          </a:p>
        </p:txBody>
      </p:sp>
      <p:sp>
        <p:nvSpPr>
          <p:cNvPr id="4" name="Subtitle 3">
            <a:extLst>
              <a:ext uri="{FF2B5EF4-FFF2-40B4-BE49-F238E27FC236}">
                <a16:creationId xmlns:a16="http://schemas.microsoft.com/office/drawing/2014/main" id="{81EAE1F3-2454-493B-4D3E-EF2928C5F915}"/>
              </a:ext>
            </a:extLst>
          </p:cNvPr>
          <p:cNvSpPr>
            <a:spLocks noGrp="1"/>
          </p:cNvSpPr>
          <p:nvPr>
            <p:ph type="subTitle" idx="1"/>
          </p:nvPr>
        </p:nvSpPr>
        <p:spPr/>
        <p:txBody>
          <a:bodyPr vert="horz" lIns="91440" tIns="45720" rIns="91440" bIns="45720" rtlCol="0" anchor="t">
            <a:normAutofit lnSpcReduction="10000"/>
          </a:bodyPr>
          <a:lstStyle/>
          <a:p>
            <a:r>
              <a:rPr lang="en-US">
                <a:latin typeface="Neue Haas Grotesk Text Pro"/>
              </a:rPr>
              <a:t>Putting SMART Meetings and Peer Support into Practice</a:t>
            </a:r>
            <a:endParaRPr lang="en-US"/>
          </a:p>
        </p:txBody>
      </p:sp>
    </p:spTree>
    <p:extLst>
      <p:ext uri="{BB962C8B-B14F-4D97-AF65-F5344CB8AC3E}">
        <p14:creationId xmlns:p14="http://schemas.microsoft.com/office/powerpoint/2010/main" val="1326833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A111B-3575-5E79-F5F3-9F1F3C66F5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884B06-2E2F-ED55-E346-FFAEBF29C453}"/>
              </a:ext>
            </a:extLst>
          </p:cNvPr>
          <p:cNvSpPr>
            <a:spLocks noGrp="1"/>
          </p:cNvSpPr>
          <p:nvPr>
            <p:ph type="title"/>
          </p:nvPr>
        </p:nvSpPr>
        <p:spPr/>
        <p:txBody>
          <a:bodyPr/>
          <a:lstStyle/>
          <a:p>
            <a:r>
              <a:rPr lang="en-US"/>
              <a:t>SMART Meetings </a:t>
            </a:r>
          </a:p>
        </p:txBody>
      </p:sp>
      <p:sp>
        <p:nvSpPr>
          <p:cNvPr id="3" name="Content Placeholder 2">
            <a:extLst>
              <a:ext uri="{FF2B5EF4-FFF2-40B4-BE49-F238E27FC236}">
                <a16:creationId xmlns:a16="http://schemas.microsoft.com/office/drawing/2014/main" id="{F2A05FE2-8A87-EB2B-2FD8-CF2576B961A6}"/>
              </a:ext>
            </a:extLst>
          </p:cNvPr>
          <p:cNvSpPr>
            <a:spLocks noGrp="1"/>
          </p:cNvSpPr>
          <p:nvPr>
            <p:ph idx="1"/>
          </p:nvPr>
        </p:nvSpPr>
        <p:spPr/>
        <p:txBody>
          <a:bodyPr vert="horz" lIns="91440" tIns="45720" rIns="91440" bIns="45720" rtlCol="0" anchor="t">
            <a:normAutofit/>
          </a:bodyPr>
          <a:lstStyle/>
          <a:p>
            <a:r>
              <a:rPr lang="en-US"/>
              <a:t>SMART meetings begin with check ins that guide the rest of the meeting</a:t>
            </a:r>
          </a:p>
          <a:p>
            <a:pPr lvl="1">
              <a:buFont typeface="Courier New" panose="020B0604020202020204" pitchFamily="34" charset="0"/>
              <a:buChar char="o"/>
            </a:pPr>
            <a:r>
              <a:rPr lang="en-US"/>
              <a:t>Mutuality: facilitator and meeting members all share and check in about their current goals, wins, and obstacles</a:t>
            </a:r>
          </a:p>
          <a:p>
            <a:pPr lvl="1">
              <a:buFont typeface="Courier New" panose="020B0604020202020204" pitchFamily="34" charset="0"/>
              <a:buChar char="o"/>
            </a:pPr>
            <a:r>
              <a:rPr lang="en-US"/>
              <a:t>Self-directed recovery: facilitator takes these check-ins and uses them to guide what tool is practiced in the meeting</a:t>
            </a:r>
          </a:p>
          <a:p>
            <a:pPr lvl="1">
              <a:buFont typeface="Courier New" panose="020B0604020202020204" pitchFamily="34" charset="0"/>
              <a:buChar char="o"/>
            </a:pPr>
            <a:endParaRPr lang="en-US"/>
          </a:p>
        </p:txBody>
      </p:sp>
    </p:spTree>
    <p:extLst>
      <p:ext uri="{BB962C8B-B14F-4D97-AF65-F5344CB8AC3E}">
        <p14:creationId xmlns:p14="http://schemas.microsoft.com/office/powerpoint/2010/main" val="3749196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5CFEA-8C4A-C3BA-5101-081BA1723330}"/>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6CFD1EC-2ED1-7A0A-09B3-FDC5CA185C89}"/>
              </a:ext>
            </a:extLst>
          </p:cNvPr>
          <p:cNvSpPr>
            <a:spLocks noGrp="1"/>
          </p:cNvSpPr>
          <p:nvPr>
            <p:ph type="pic" sz="quarter" idx="4294967295"/>
          </p:nvPr>
        </p:nvSpPr>
        <p:spPr>
          <a:xfrm>
            <a:off x="6288506" y="1187116"/>
            <a:ext cx="5101808" cy="4539916"/>
          </a:xfrm>
        </p:spPr>
        <p:txBody>
          <a:bodyPr/>
          <a:lstStyle/>
          <a:p>
            <a:endParaRPr lang="en-US"/>
          </a:p>
        </p:txBody>
      </p:sp>
      <p:sp>
        <p:nvSpPr>
          <p:cNvPr id="3" name="Title 2">
            <a:extLst>
              <a:ext uri="{FF2B5EF4-FFF2-40B4-BE49-F238E27FC236}">
                <a16:creationId xmlns:a16="http://schemas.microsoft.com/office/drawing/2014/main" id="{B76953AB-6DC3-C7C5-5C32-04B07090E295}"/>
              </a:ext>
            </a:extLst>
          </p:cNvPr>
          <p:cNvSpPr>
            <a:spLocks noGrp="1"/>
          </p:cNvSpPr>
          <p:nvPr>
            <p:ph type="title"/>
          </p:nvPr>
        </p:nvSpPr>
        <p:spPr>
          <a:xfrm>
            <a:off x="287919" y="726153"/>
            <a:ext cx="8057975" cy="774453"/>
          </a:xfrm>
        </p:spPr>
        <p:txBody>
          <a:bodyPr/>
          <a:lstStyle/>
          <a:p>
            <a:r>
              <a:rPr lang="en-US"/>
              <a:t>SMART Tools</a:t>
            </a:r>
          </a:p>
        </p:txBody>
      </p:sp>
      <p:sp>
        <p:nvSpPr>
          <p:cNvPr id="4" name="Subtitle 3">
            <a:extLst>
              <a:ext uri="{FF2B5EF4-FFF2-40B4-BE49-F238E27FC236}">
                <a16:creationId xmlns:a16="http://schemas.microsoft.com/office/drawing/2014/main" id="{9E211EB7-1DBC-E617-442F-47649547C0AC}"/>
              </a:ext>
            </a:extLst>
          </p:cNvPr>
          <p:cNvSpPr>
            <a:spLocks noGrp="1"/>
          </p:cNvSpPr>
          <p:nvPr>
            <p:ph type="subTitle" idx="1"/>
          </p:nvPr>
        </p:nvSpPr>
        <p:spPr>
          <a:xfrm>
            <a:off x="739104" y="2161597"/>
            <a:ext cx="7346105" cy="3565435"/>
          </a:xfrm>
        </p:spPr>
        <p:txBody>
          <a:bodyPr vert="horz" lIns="91440" tIns="45720" rIns="91440" bIns="45720" rtlCol="0" anchor="t">
            <a:normAutofit fontScale="92500" lnSpcReduction="10000"/>
          </a:bodyPr>
          <a:lstStyle/>
          <a:p>
            <a:pPr algn="l"/>
            <a:r>
              <a:rPr lang="en-US">
                <a:latin typeface="Neue Haas Grotesk Text Pro"/>
              </a:rPr>
              <a:t>SMART Recovery provides a variety of skills that support harm reduction as a recovery path:</a:t>
            </a:r>
            <a:endParaRPr lang="en-US">
              <a:solidFill>
                <a:srgbClr val="FFFFFF"/>
              </a:solidFill>
            </a:endParaRPr>
          </a:p>
          <a:p>
            <a:pPr marL="342900" indent="-342900" algn="l">
              <a:buChar char="•"/>
            </a:pPr>
            <a:r>
              <a:rPr lang="en-US">
                <a:solidFill>
                  <a:srgbClr val="FFFFFF"/>
                </a:solidFill>
                <a:latin typeface="Neue Haas Grotesk Text Pro"/>
              </a:rPr>
              <a:t>Cost-Benefit Analysis (CBA): Explore choices without judgment and make informed decisions</a:t>
            </a:r>
            <a:endParaRPr lang="en-US">
              <a:solidFill>
                <a:srgbClr val="FFFFFF"/>
              </a:solidFill>
            </a:endParaRPr>
          </a:p>
          <a:p>
            <a:pPr marL="342900" indent="-342900" algn="l">
              <a:buChar char="•"/>
            </a:pPr>
            <a:r>
              <a:rPr lang="en-US">
                <a:solidFill>
                  <a:srgbClr val="FFFFFF"/>
                </a:solidFill>
                <a:latin typeface="Neue Haas Grotesk Text Pro"/>
              </a:rPr>
              <a:t>Urge Surfing: Manage cravings safely</a:t>
            </a:r>
            <a:endParaRPr lang="en-US"/>
          </a:p>
          <a:p>
            <a:pPr marL="342900" indent="-342900" algn="l">
              <a:buChar char="•"/>
            </a:pPr>
            <a:r>
              <a:rPr lang="en-US">
                <a:solidFill>
                  <a:srgbClr val="FFFFFF"/>
                </a:solidFill>
                <a:latin typeface="Neue Haas Grotesk Text Pro"/>
              </a:rPr>
              <a:t>ABC Tool: Change thinking to change outcomes</a:t>
            </a:r>
            <a:endParaRPr lang="en-US">
              <a:solidFill>
                <a:srgbClr val="FFFFFF"/>
              </a:solidFill>
            </a:endParaRPr>
          </a:p>
          <a:p>
            <a:pPr marL="342900" indent="-342900" algn="l">
              <a:buChar char="•"/>
            </a:pPr>
            <a:r>
              <a:rPr lang="en-US">
                <a:solidFill>
                  <a:srgbClr val="FFFFFF"/>
                </a:solidFill>
                <a:latin typeface="Neue Haas Grotesk Text Pro"/>
              </a:rPr>
              <a:t>Goal Setting: Small, realistic, self-directed steps</a:t>
            </a:r>
            <a:endParaRPr lang="en-US">
              <a:solidFill>
                <a:srgbClr val="FFFFFF"/>
              </a:solidFill>
            </a:endParaRPr>
          </a:p>
          <a:p>
            <a:pPr marL="342900" indent="-342900" algn="l">
              <a:buChar char="•"/>
            </a:pPr>
            <a:r>
              <a:rPr lang="en-US">
                <a:solidFill>
                  <a:srgbClr val="FFFFFF"/>
                </a:solidFill>
                <a:latin typeface="Neue Haas Grotesk Text Pro"/>
              </a:rPr>
              <a:t>Change Plan: Personalized path to growth</a:t>
            </a:r>
            <a:endParaRPr lang="en-US"/>
          </a:p>
          <a:p>
            <a:pPr marL="342900" indent="-342900" algn="l">
              <a:buChar char="•"/>
            </a:pPr>
            <a:r>
              <a:rPr lang="en-US">
                <a:solidFill>
                  <a:srgbClr val="FFFFFF"/>
                </a:solidFill>
                <a:latin typeface="Neue Haas Grotesk Text Pro"/>
              </a:rPr>
              <a:t>Lifestyle Balance Tool: Build a life that supports recovery and wellness</a:t>
            </a:r>
            <a:endParaRPr lang="en-US"/>
          </a:p>
        </p:txBody>
      </p:sp>
    </p:spTree>
    <p:extLst>
      <p:ext uri="{BB962C8B-B14F-4D97-AF65-F5344CB8AC3E}">
        <p14:creationId xmlns:p14="http://schemas.microsoft.com/office/powerpoint/2010/main" val="2746860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6CF6B-903A-0FDC-E8F2-A410BD657D9C}"/>
              </a:ext>
            </a:extLst>
          </p:cNvPr>
          <p:cNvSpPr>
            <a:spLocks noGrp="1"/>
          </p:cNvSpPr>
          <p:nvPr>
            <p:ph type="title"/>
          </p:nvPr>
        </p:nvSpPr>
        <p:spPr>
          <a:xfrm>
            <a:off x="739103" y="355843"/>
            <a:ext cx="7346107" cy="838200"/>
          </a:xfrm>
        </p:spPr>
        <p:txBody>
          <a:bodyPr vert="horz" lIns="91440" tIns="45720" rIns="91440" bIns="45720" rtlCol="0" anchor="b">
            <a:normAutofit/>
          </a:bodyPr>
          <a:lstStyle/>
          <a:p>
            <a:r>
              <a:rPr lang="en-US" b="1" kern="1200">
                <a:latin typeface="+mj-lt"/>
                <a:ea typeface="+mj-ea"/>
                <a:cs typeface="+mj-cs"/>
              </a:rPr>
              <a:t>Meet Your Presenters</a:t>
            </a:r>
            <a:r>
              <a:rPr lang="en-US"/>
              <a:t>...</a:t>
            </a:r>
            <a:endParaRPr lang="en-US" b="1" kern="1200">
              <a:latin typeface="+mj-lt"/>
              <a:ea typeface="+mj-ea"/>
              <a:cs typeface="+mj-cs"/>
            </a:endParaRPr>
          </a:p>
        </p:txBody>
      </p:sp>
      <p:sp>
        <p:nvSpPr>
          <p:cNvPr id="6" name="TextBox 5">
            <a:extLst>
              <a:ext uri="{FF2B5EF4-FFF2-40B4-BE49-F238E27FC236}">
                <a16:creationId xmlns:a16="http://schemas.microsoft.com/office/drawing/2014/main" id="{56798C75-8123-CBF9-B9FA-89B9A8C98FBC}"/>
              </a:ext>
            </a:extLst>
          </p:cNvPr>
          <p:cNvSpPr txBox="1"/>
          <p:nvPr/>
        </p:nvSpPr>
        <p:spPr>
          <a:xfrm>
            <a:off x="739104" y="1190282"/>
            <a:ext cx="7346105" cy="508708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Bef>
                <a:spcPts val="1000"/>
              </a:spcBef>
            </a:pPr>
            <a:r>
              <a:rPr lang="en-US">
                <a:ea typeface="+mn-lt"/>
                <a:cs typeface="+mn-lt"/>
              </a:rPr>
              <a:t>Ashley Stephens is a resilient advocate and Peer Support Specialist whose journey through domestic violence, incarceration, hospitalization, mental health challenges, and substance use recovery has become the foundation of her life’s purpose. Beginning her peer support work in May 2024, Ashley was quickly introduced to SMART Recovery, where she found both connection and direction. She became trained and began facilitating meetings multiple times a week, rapidly expanding access to SMART Recovery by helping establish meetings nearly every day of the week across shelters and treatment facilities.</a:t>
            </a:r>
          </a:p>
          <a:p>
            <a:pPr>
              <a:lnSpc>
                <a:spcPct val="90000"/>
              </a:lnSpc>
              <a:spcBef>
                <a:spcPts val="1000"/>
              </a:spcBef>
            </a:pPr>
            <a:r>
              <a:rPr lang="en-US">
                <a:ea typeface="+mn-lt"/>
                <a:cs typeface="+mn-lt"/>
              </a:rPr>
              <a:t>Ashley is a Peer Support Specialist trained by Cherene Caraco and is also trained in Intentional Peer Support, bringing a values-driven and connection-focused approach to her work. Drawing deeply from her lived experience, she transforms adversity into impact—leading a domestic violence support group for women and empowering others to reclaim their lives. </a:t>
            </a:r>
          </a:p>
          <a:p>
            <a:pPr>
              <a:lnSpc>
                <a:spcPct val="90000"/>
              </a:lnSpc>
              <a:spcBef>
                <a:spcPts val="1000"/>
              </a:spcBef>
            </a:pPr>
            <a:r>
              <a:rPr lang="en-US">
                <a:ea typeface="+mn-lt"/>
                <a:cs typeface="+mn-lt"/>
              </a:rPr>
              <a:t>Now a proud homeowner and devoted parent of two sons, Ashley lives her belief that every person carries value and wisdom, and deserves to be treated with dignity and respect.</a:t>
            </a:r>
            <a:endParaRPr lang="en-US"/>
          </a:p>
        </p:txBody>
      </p:sp>
      <p:pic>
        <p:nvPicPr>
          <p:cNvPr id="3" name="Picture Placeholder 2" descr="A person with blonde hair and a pink sweater&#10;&#10;AI-generated content may be incorrect.">
            <a:extLst>
              <a:ext uri="{FF2B5EF4-FFF2-40B4-BE49-F238E27FC236}">
                <a16:creationId xmlns:a16="http://schemas.microsoft.com/office/drawing/2014/main" id="{E4D34DFD-BBAA-6418-790E-796D1BC47A36}"/>
              </a:ext>
            </a:extLst>
          </p:cNvPr>
          <p:cNvPicPr>
            <a:picLocks noGrp="1" noChangeAspect="1"/>
          </p:cNvPicPr>
          <p:nvPr>
            <p:ph type="pic" sz="quarter" idx="10"/>
          </p:nvPr>
        </p:nvPicPr>
        <p:blipFill>
          <a:blip r:embed="rId2"/>
          <a:srcRect l="3058" r="5682" b="2"/>
          <a:stretch>
            <a:fillRect/>
          </a:stretch>
        </p:blipFill>
        <p:spPr>
          <a:xfrm>
            <a:off x="9159875" y="1187117"/>
            <a:ext cx="2765596" cy="4539916"/>
          </a:xfrm>
          <a:prstGeom prst="rect">
            <a:avLst/>
          </a:prstGeom>
          <a:noFill/>
        </p:spPr>
      </p:pic>
      <p:pic>
        <p:nvPicPr>
          <p:cNvPr id="7" name="Graphic 6">
            <a:extLst>
              <a:ext uri="{FF2B5EF4-FFF2-40B4-BE49-F238E27FC236}">
                <a16:creationId xmlns:a16="http://schemas.microsoft.com/office/drawing/2014/main" id="{9E930E82-0E38-B022-4836-4461622839AB}"/>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450383" y="9067861"/>
            <a:ext cx="462766" cy="303743"/>
          </a:xfrm>
          <a:prstGeom prst="rect">
            <a:avLst/>
          </a:prstGeom>
        </p:spPr>
      </p:pic>
      <p:pic>
        <p:nvPicPr>
          <p:cNvPr id="8" name="Graphic 7">
            <a:extLst>
              <a:ext uri="{FF2B5EF4-FFF2-40B4-BE49-F238E27FC236}">
                <a16:creationId xmlns:a16="http://schemas.microsoft.com/office/drawing/2014/main" id="{EF8A8FC2-8B00-4D6A-6690-7621AD551B3A}"/>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450383" y="9067861"/>
            <a:ext cx="462766" cy="303743"/>
          </a:xfrm>
          <a:prstGeom prst="rect">
            <a:avLst/>
          </a:prstGeom>
        </p:spPr>
      </p:pic>
    </p:spTree>
    <p:extLst>
      <p:ext uri="{BB962C8B-B14F-4D97-AF65-F5344CB8AC3E}">
        <p14:creationId xmlns:p14="http://schemas.microsoft.com/office/powerpoint/2010/main" val="923124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3C86F-1742-294A-E01D-5DE4B173AF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57B1F6-DDBA-6164-874A-0D32AA374D0C}"/>
              </a:ext>
            </a:extLst>
          </p:cNvPr>
          <p:cNvSpPr>
            <a:spLocks noGrp="1"/>
          </p:cNvSpPr>
          <p:nvPr>
            <p:ph type="title"/>
          </p:nvPr>
        </p:nvSpPr>
        <p:spPr>
          <a:xfrm>
            <a:off x="668920" y="320041"/>
            <a:ext cx="8287789" cy="738738"/>
          </a:xfrm>
        </p:spPr>
        <p:txBody>
          <a:bodyPr/>
          <a:lstStyle/>
          <a:p>
            <a:r>
              <a:rPr lang="en-US"/>
              <a:t>Balancing Wellness</a:t>
            </a:r>
          </a:p>
        </p:txBody>
      </p:sp>
      <p:sp>
        <p:nvSpPr>
          <p:cNvPr id="4" name="Picture Placeholder 3">
            <a:extLst>
              <a:ext uri="{FF2B5EF4-FFF2-40B4-BE49-F238E27FC236}">
                <a16:creationId xmlns:a16="http://schemas.microsoft.com/office/drawing/2014/main" id="{1CDF879C-314B-12D9-B9EA-BBBA074D477A}"/>
              </a:ext>
            </a:extLst>
          </p:cNvPr>
          <p:cNvSpPr>
            <a:spLocks noGrp="1"/>
          </p:cNvSpPr>
          <p:nvPr>
            <p:ph type="pic" sz="quarter" idx="4294967295"/>
          </p:nvPr>
        </p:nvSpPr>
        <p:spPr>
          <a:xfrm>
            <a:off x="3256204" y="4060525"/>
            <a:ext cx="2700338" cy="1900237"/>
          </a:xfrm>
        </p:spPr>
        <p:txBody>
          <a:bodyPr/>
          <a:lstStyle/>
          <a:p>
            <a:endParaRPr lang="en-US"/>
          </a:p>
        </p:txBody>
      </p:sp>
      <p:pic>
        <p:nvPicPr>
          <p:cNvPr id="10" name="Picture Placeholder 9">
            <a:extLst>
              <a:ext uri="{FF2B5EF4-FFF2-40B4-BE49-F238E27FC236}">
                <a16:creationId xmlns:a16="http://schemas.microsoft.com/office/drawing/2014/main" id="{188E3ABE-1996-B2AE-3D51-D3EEB309E6CC}"/>
              </a:ext>
            </a:extLst>
          </p:cNvPr>
          <p:cNvPicPr>
            <a:picLocks noGrp="1" noChangeAspect="1"/>
          </p:cNvPicPr>
          <p:nvPr>
            <p:ph type="pic" sz="quarter" idx="4294967295"/>
          </p:nvPr>
        </p:nvPicPr>
        <p:blipFill>
          <a:blip r:embed="rId2"/>
          <a:srcRect t="-1389" r="-256" b="2604"/>
          <a:stretch>
            <a:fillRect/>
          </a:stretch>
        </p:blipFill>
        <p:spPr>
          <a:xfrm>
            <a:off x="6731166" y="1059876"/>
            <a:ext cx="3182384" cy="3448814"/>
          </a:xfrm>
          <a:prstGeom prst="rect">
            <a:avLst/>
          </a:prstGeom>
        </p:spPr>
      </p:pic>
      <p:pic>
        <p:nvPicPr>
          <p:cNvPr id="11" name="Picture Placeholder 10">
            <a:extLst>
              <a:ext uri="{FF2B5EF4-FFF2-40B4-BE49-F238E27FC236}">
                <a16:creationId xmlns:a16="http://schemas.microsoft.com/office/drawing/2014/main" id="{8739FBB5-FA46-037E-14EC-6E45FC2AB127}"/>
              </a:ext>
            </a:extLst>
          </p:cNvPr>
          <p:cNvPicPr>
            <a:picLocks noGrp="1" noChangeAspect="1"/>
          </p:cNvPicPr>
          <p:nvPr>
            <p:ph type="pic" sz="quarter" idx="4294967295"/>
          </p:nvPr>
        </p:nvPicPr>
        <p:blipFill>
          <a:blip r:embed="rId3"/>
          <a:srcRect l="-357" t="-331" r="-3214" b="-3046"/>
          <a:stretch>
            <a:fillRect/>
          </a:stretch>
        </p:blipFill>
        <p:spPr>
          <a:xfrm>
            <a:off x="2895280" y="1143872"/>
            <a:ext cx="3201608" cy="3444473"/>
          </a:xfrm>
          <a:prstGeom prst="rect">
            <a:avLst/>
          </a:prstGeom>
        </p:spPr>
      </p:pic>
      <p:sp>
        <p:nvSpPr>
          <p:cNvPr id="12" name="TextBox 11">
            <a:extLst>
              <a:ext uri="{FF2B5EF4-FFF2-40B4-BE49-F238E27FC236}">
                <a16:creationId xmlns:a16="http://schemas.microsoft.com/office/drawing/2014/main" id="{6DE42703-7832-8715-073C-4EEB31C0F015}"/>
              </a:ext>
            </a:extLst>
          </p:cNvPr>
          <p:cNvSpPr txBox="1"/>
          <p:nvPr/>
        </p:nvSpPr>
        <p:spPr>
          <a:xfrm>
            <a:off x="1877522" y="5011658"/>
            <a:ext cx="892564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solidFill>
                  <a:srgbClr val="2B1C43"/>
                </a:solidFill>
              </a:rPr>
              <a:t>SMART Recovery's Lifestyle B</a:t>
            </a:r>
            <a:r>
              <a:rPr lang="en-US" sz="2000">
                <a:solidFill>
                  <a:srgbClr val="2B1C43"/>
                </a:solidFill>
              </a:rPr>
              <a:t>alance Tool is a way we can examine the </a:t>
            </a:r>
            <a:r>
              <a:rPr lang="en-US" sz="2000" dirty="0">
                <a:solidFill>
                  <a:srgbClr val="2B1C43"/>
                </a:solidFill>
              </a:rPr>
              <a:t>balance of the 8 Dimensions of Wellness in our own lives</a:t>
            </a:r>
            <a:endParaRPr lang="en-US" dirty="0"/>
          </a:p>
        </p:txBody>
      </p:sp>
    </p:spTree>
    <p:extLst>
      <p:ext uri="{BB962C8B-B14F-4D97-AF65-F5344CB8AC3E}">
        <p14:creationId xmlns:p14="http://schemas.microsoft.com/office/powerpoint/2010/main" val="2641071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E64B4-529B-0D38-1E09-F2F970778D6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1AA61D0-0132-069F-76A4-5F683AC3A551}"/>
              </a:ext>
            </a:extLst>
          </p:cNvPr>
          <p:cNvSpPr>
            <a:spLocks noGrp="1"/>
          </p:cNvSpPr>
          <p:nvPr>
            <p:ph type="body" sz="quarter" idx="16"/>
          </p:nvPr>
        </p:nvSpPr>
        <p:spPr>
          <a:xfrm>
            <a:off x="2199688" y="2239556"/>
            <a:ext cx="7792624" cy="822325"/>
          </a:xfrm>
        </p:spPr>
        <p:txBody>
          <a:bodyPr vert="horz" lIns="91440" tIns="45720" rIns="91440" bIns="45720" rtlCol="0" anchor="t">
            <a:normAutofit/>
          </a:bodyPr>
          <a:lstStyle/>
          <a:p>
            <a:r>
              <a:rPr lang="en-US"/>
              <a:t>Let's Practice Together!</a:t>
            </a:r>
          </a:p>
        </p:txBody>
      </p:sp>
      <p:sp>
        <p:nvSpPr>
          <p:cNvPr id="3" name="Text Placeholder 2">
            <a:extLst>
              <a:ext uri="{FF2B5EF4-FFF2-40B4-BE49-F238E27FC236}">
                <a16:creationId xmlns:a16="http://schemas.microsoft.com/office/drawing/2014/main" id="{A9A66751-0C0B-90B3-6038-4ACB90337A60}"/>
              </a:ext>
            </a:extLst>
          </p:cNvPr>
          <p:cNvSpPr>
            <a:spLocks noGrp="1"/>
          </p:cNvSpPr>
          <p:nvPr>
            <p:ph type="body" sz="quarter" idx="17"/>
          </p:nvPr>
        </p:nvSpPr>
        <p:spPr>
          <a:xfrm>
            <a:off x="1123950" y="3430058"/>
            <a:ext cx="10161588" cy="1860551"/>
          </a:xfrm>
        </p:spPr>
        <p:txBody>
          <a:bodyPr vert="horz" lIns="91440" tIns="45720" rIns="91440" bIns="45720" rtlCol="0" anchor="t">
            <a:normAutofit/>
          </a:bodyPr>
          <a:lstStyle/>
          <a:p>
            <a:r>
              <a:rPr lang="en-US"/>
              <a:t>Let's practice the lifestyle balance tool and 8 Dimensions of Wellness together</a:t>
            </a:r>
          </a:p>
          <a:p>
            <a:r>
              <a:rPr lang="en-US"/>
              <a:t>Spend 5 minutes filling out the Lifestyle Balance worksheet and then we will come back together and reflect</a:t>
            </a:r>
          </a:p>
        </p:txBody>
      </p:sp>
    </p:spTree>
    <p:extLst>
      <p:ext uri="{BB962C8B-B14F-4D97-AF65-F5344CB8AC3E}">
        <p14:creationId xmlns:p14="http://schemas.microsoft.com/office/powerpoint/2010/main" val="2850237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49259-AB34-FAC5-8B59-84A1CD9E229A}"/>
              </a:ext>
            </a:extLst>
          </p:cNvPr>
          <p:cNvSpPr>
            <a:spLocks noGrp="1"/>
          </p:cNvSpPr>
          <p:nvPr>
            <p:ph type="title"/>
          </p:nvPr>
        </p:nvSpPr>
        <p:spPr>
          <a:xfrm>
            <a:off x="739104" y="1187115"/>
            <a:ext cx="4071193" cy="1729430"/>
          </a:xfrm>
        </p:spPr>
        <p:txBody>
          <a:bodyPr/>
          <a:lstStyle/>
          <a:p>
            <a:r>
              <a:rPr lang="en-US"/>
              <a:t>Let's Reflect...</a:t>
            </a:r>
          </a:p>
        </p:txBody>
      </p:sp>
      <p:sp>
        <p:nvSpPr>
          <p:cNvPr id="3" name="Subtitle 2">
            <a:extLst>
              <a:ext uri="{FF2B5EF4-FFF2-40B4-BE49-F238E27FC236}">
                <a16:creationId xmlns:a16="http://schemas.microsoft.com/office/drawing/2014/main" id="{F816DE75-60C8-7796-DD5C-8D0AC9205DF3}"/>
              </a:ext>
            </a:extLst>
          </p:cNvPr>
          <p:cNvSpPr>
            <a:spLocks noGrp="1"/>
          </p:cNvSpPr>
          <p:nvPr>
            <p:ph type="subTitle" idx="1"/>
          </p:nvPr>
        </p:nvSpPr>
        <p:spPr>
          <a:xfrm>
            <a:off x="6096000" y="2137025"/>
            <a:ext cx="5356896" cy="3682024"/>
          </a:xfrm>
        </p:spPr>
        <p:txBody>
          <a:bodyPr vert="horz" lIns="91440" tIns="45720" rIns="91440" bIns="45720" rtlCol="0" anchor="t">
            <a:normAutofit/>
          </a:bodyPr>
          <a:lstStyle/>
          <a:p>
            <a:pPr marL="285750" indent="-285750">
              <a:buChar char="•"/>
            </a:pPr>
            <a:r>
              <a:rPr lang="en-US">
                <a:latin typeface="Neue Haas Grotesk Text Pro"/>
              </a:rPr>
              <a:t>How did it feel to practice this tool?</a:t>
            </a:r>
            <a:endParaRPr lang="en-US"/>
          </a:p>
          <a:p>
            <a:pPr marL="285750" indent="-285750">
              <a:buChar char="•"/>
            </a:pPr>
            <a:r>
              <a:rPr lang="en-US">
                <a:latin typeface="Neue Haas Grotesk Text Pro"/>
              </a:rPr>
              <a:t>What did you learn or notice when practicing this tool?</a:t>
            </a:r>
          </a:p>
          <a:p>
            <a:pPr marL="285750" indent="-285750">
              <a:buChar char="•"/>
            </a:pPr>
            <a:r>
              <a:rPr lang="en-US">
                <a:latin typeface="Neue Haas Grotesk Text Pro"/>
              </a:rPr>
              <a:t>What surprised you when you filled it out for yourself?</a:t>
            </a:r>
          </a:p>
        </p:txBody>
      </p:sp>
    </p:spTree>
    <p:extLst>
      <p:ext uri="{BB962C8B-B14F-4D97-AF65-F5344CB8AC3E}">
        <p14:creationId xmlns:p14="http://schemas.microsoft.com/office/powerpoint/2010/main" val="346745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24B3EF-40C7-6431-5BAD-C622F44DF9ED}"/>
              </a:ext>
            </a:extLst>
          </p:cNvPr>
          <p:cNvSpPr>
            <a:spLocks noGrp="1"/>
          </p:cNvSpPr>
          <p:nvPr>
            <p:ph type="body" sz="quarter" idx="10"/>
          </p:nvPr>
        </p:nvSpPr>
        <p:spPr>
          <a:xfrm>
            <a:off x="7288213" y="5033963"/>
            <a:ext cx="4697941" cy="856720"/>
          </a:xfrm>
        </p:spPr>
        <p:txBody>
          <a:bodyPr vert="horz" lIns="91440" tIns="45720" rIns="91440" bIns="45720" rtlCol="0" anchor="t">
            <a:noAutofit/>
          </a:bodyPr>
          <a:lstStyle/>
          <a:p>
            <a:r>
              <a:rPr lang="en-US" dirty="0">
                <a:hlinkClick r:id="rId2"/>
              </a:rPr>
              <a:t>Astephens@</a:t>
            </a:r>
            <a:r>
              <a:rPr lang="en-US" dirty="0">
                <a:ea typeface="+mn-lt"/>
                <a:cs typeface="+mn-lt"/>
                <a:hlinkClick r:id="rId2"/>
              </a:rPr>
              <a:t>promiseresourcenetwork</a:t>
            </a:r>
            <a:r>
              <a:rPr lang="en-US" dirty="0">
                <a:hlinkClick r:id="rId2"/>
              </a:rPr>
              <a:t>.org</a:t>
            </a:r>
            <a:endParaRPr lang="en-US" dirty="0"/>
          </a:p>
        </p:txBody>
      </p:sp>
      <p:sp>
        <p:nvSpPr>
          <p:cNvPr id="3" name="TextBox 2">
            <a:extLst>
              <a:ext uri="{FF2B5EF4-FFF2-40B4-BE49-F238E27FC236}">
                <a16:creationId xmlns:a16="http://schemas.microsoft.com/office/drawing/2014/main" id="{33104759-DFD1-7345-E41C-1738C2FAFAF4}"/>
              </a:ext>
            </a:extLst>
          </p:cNvPr>
          <p:cNvSpPr txBox="1"/>
          <p:nvPr/>
        </p:nvSpPr>
        <p:spPr>
          <a:xfrm>
            <a:off x="7290740" y="5366925"/>
            <a:ext cx="6096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a:solidFill>
                  <a:srgbClr val="467886"/>
                </a:solidFill>
                <a:latin typeface="Neue Haas Grotesk Text Pro"/>
                <a:cs typeface="Segoe UI"/>
              </a:rPr>
              <a:t>Ebrooks@promiseresourcenetwork.org</a:t>
            </a:r>
            <a:endParaRPr lang="en-US"/>
          </a:p>
        </p:txBody>
      </p:sp>
    </p:spTree>
    <p:extLst>
      <p:ext uri="{BB962C8B-B14F-4D97-AF65-F5344CB8AC3E}">
        <p14:creationId xmlns:p14="http://schemas.microsoft.com/office/powerpoint/2010/main" val="4198338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5068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BA3C805-BAC2-8898-95B5-5F42C79B0CC8}"/>
              </a:ext>
            </a:extLst>
          </p:cNvPr>
          <p:cNvSpPr>
            <a:spLocks noGrp="1"/>
          </p:cNvSpPr>
          <p:nvPr>
            <p:ph type="title"/>
          </p:nvPr>
        </p:nvSpPr>
        <p:spPr>
          <a:xfrm>
            <a:off x="739103" y="509783"/>
            <a:ext cx="7346107" cy="679450"/>
          </a:xfrm>
        </p:spPr>
        <p:txBody>
          <a:bodyPr anchor="b">
            <a:normAutofit fontScale="90000"/>
          </a:bodyPr>
          <a:lstStyle/>
          <a:p>
            <a:r>
              <a:rPr lang="en-US"/>
              <a:t>Meet Your Presenters...</a:t>
            </a:r>
            <a:endParaRPr lang="en-US" b="0"/>
          </a:p>
        </p:txBody>
      </p:sp>
      <p:sp>
        <p:nvSpPr>
          <p:cNvPr id="20" name="Subtitle 2">
            <a:extLst>
              <a:ext uri="{FF2B5EF4-FFF2-40B4-BE49-F238E27FC236}">
                <a16:creationId xmlns:a16="http://schemas.microsoft.com/office/drawing/2014/main" id="{CEF6C27F-1E24-B10C-9742-4EBC069CC6CD}"/>
              </a:ext>
            </a:extLst>
          </p:cNvPr>
          <p:cNvSpPr>
            <a:spLocks noGrp="1"/>
          </p:cNvSpPr>
          <p:nvPr>
            <p:ph type="subTitle" idx="1"/>
          </p:nvPr>
        </p:nvSpPr>
        <p:spPr>
          <a:xfrm>
            <a:off x="739104" y="1274948"/>
            <a:ext cx="7346105" cy="4621417"/>
          </a:xfrm>
        </p:spPr>
        <p:txBody>
          <a:bodyPr vert="horz" lIns="91440" tIns="45720" rIns="91440" bIns="45720" rtlCol="0" anchor="t">
            <a:normAutofit fontScale="85000" lnSpcReduction="20000"/>
          </a:bodyPr>
          <a:lstStyle/>
          <a:p>
            <a:pPr algn="l"/>
            <a:r>
              <a:rPr lang="en-US">
                <a:latin typeface="Neue Haas Grotesk Text Pro"/>
              </a:rPr>
              <a:t>Elliott Brooks is a complex childhood trauma, suicide attempt, and psychiatric system survivor. Survival led to </a:t>
            </a:r>
            <a:r>
              <a:rPr lang="en-US" err="1">
                <a:latin typeface="Neue Haas Grotesk Text Pro"/>
              </a:rPr>
              <a:t>zir</a:t>
            </a:r>
            <a:r>
              <a:rPr lang="en-US">
                <a:latin typeface="Neue Haas Grotesk Text Pro"/>
              </a:rPr>
              <a:t> developing an entire internal team or 'system'. Today, </a:t>
            </a:r>
            <a:r>
              <a:rPr lang="en-US" err="1">
                <a:latin typeface="Neue Haas Grotesk Text Pro"/>
              </a:rPr>
              <a:t>zie</a:t>
            </a:r>
            <a:r>
              <a:rPr lang="en-US">
                <a:latin typeface="Neue Haas Grotesk Text Pro"/>
              </a:rPr>
              <a:t> lives openly and authentically as </a:t>
            </a:r>
            <a:r>
              <a:rPr lang="en-US" err="1">
                <a:latin typeface="Neue Haas Grotesk Text Pro"/>
              </a:rPr>
              <a:t>zir</a:t>
            </a:r>
            <a:r>
              <a:rPr lang="en-US">
                <a:latin typeface="Neue Haas Grotesk Text Pro"/>
              </a:rPr>
              <a:t> selves and works to break down the stigma surrounding multiplicity/plurality. </a:t>
            </a:r>
            <a:r>
              <a:rPr lang="en-US" err="1">
                <a:latin typeface="Neue Haas Grotesk Text Pro"/>
              </a:rPr>
              <a:t>Zir</a:t>
            </a:r>
            <a:r>
              <a:rPr lang="en-US">
                <a:latin typeface="Neue Haas Grotesk Text Pro"/>
              </a:rPr>
              <a:t> existence isn't a horror story and </a:t>
            </a:r>
            <a:r>
              <a:rPr lang="en-US" err="1">
                <a:latin typeface="Neue Haas Grotesk Text Pro"/>
              </a:rPr>
              <a:t>zie</a:t>
            </a:r>
            <a:r>
              <a:rPr lang="en-US">
                <a:latin typeface="Neue Haas Grotesk Text Pro"/>
              </a:rPr>
              <a:t> stives to bring hope and community to others who navigate life in this way.</a:t>
            </a:r>
            <a:endParaRPr lang="en-US"/>
          </a:p>
          <a:p>
            <a:pPr algn="l"/>
            <a:endParaRPr lang="en-US">
              <a:latin typeface="Neue Haas Grotesk Text Pro"/>
            </a:endParaRPr>
          </a:p>
          <a:p>
            <a:pPr algn="l"/>
            <a:r>
              <a:rPr lang="en-US">
                <a:latin typeface="Neue Haas Grotesk Text Pro"/>
              </a:rPr>
              <a:t>Elliott's peer support journey began in Salem, OR where </a:t>
            </a:r>
            <a:r>
              <a:rPr lang="en-US" err="1">
                <a:latin typeface="Neue Haas Grotesk Text Pro"/>
              </a:rPr>
              <a:t>zie</a:t>
            </a:r>
            <a:r>
              <a:rPr lang="en-US">
                <a:latin typeface="Neue Haas Grotesk Text Pro"/>
              </a:rPr>
              <a:t> provided peer support at a drop-in day center. </a:t>
            </a:r>
            <a:r>
              <a:rPr lang="en-US" err="1">
                <a:latin typeface="Neue Haas Grotesk Text Pro"/>
              </a:rPr>
              <a:t>Zie</a:t>
            </a:r>
            <a:r>
              <a:rPr lang="en-US">
                <a:latin typeface="Neue Haas Grotesk Text Pro"/>
              </a:rPr>
              <a:t> supported people with system navigation and crisis co-regulation during intense situations and conflicts. </a:t>
            </a:r>
            <a:r>
              <a:rPr lang="en-US" err="1">
                <a:latin typeface="Neue Haas Grotesk Text Pro"/>
              </a:rPr>
              <a:t>Zie</a:t>
            </a:r>
            <a:r>
              <a:rPr lang="en-US">
                <a:latin typeface="Neue Haas Grotesk Text Pro"/>
              </a:rPr>
              <a:t> began working at PRN in 2024 supporting people moving through crises and extreme states at PRN's Raleigh Respite, the Retreat @ Fernwood. Elliott is currently the program manager of PRN's newly opened Raleigh Recovery Hub and Recovery Cafe. There, </a:t>
            </a:r>
            <a:r>
              <a:rPr lang="en-US" err="1">
                <a:latin typeface="Neue Haas Grotesk Text Pro"/>
              </a:rPr>
              <a:t>zie</a:t>
            </a:r>
            <a:r>
              <a:rPr lang="en-US">
                <a:latin typeface="Neue Haas Grotesk Text Pro"/>
              </a:rPr>
              <a:t> facilitates SMART Meetings and a peer support group for people to explore their experiences  with voices, visions, and parts.</a:t>
            </a:r>
            <a:endParaRPr lang="en-US"/>
          </a:p>
        </p:txBody>
      </p:sp>
      <p:pic>
        <p:nvPicPr>
          <p:cNvPr id="5" name="Picture Placeholder 4" descr="A person with purple hair and piercing&#10;&#10;AI-generated content may be incorrect.">
            <a:extLst>
              <a:ext uri="{FF2B5EF4-FFF2-40B4-BE49-F238E27FC236}">
                <a16:creationId xmlns:a16="http://schemas.microsoft.com/office/drawing/2014/main" id="{3B661123-F202-1DB8-A646-23EFB81CBD6B}"/>
              </a:ext>
            </a:extLst>
          </p:cNvPr>
          <p:cNvPicPr>
            <a:picLocks noGrp="1" noChangeAspect="1"/>
          </p:cNvPicPr>
          <p:nvPr>
            <p:ph type="pic" sz="quarter" idx="10"/>
          </p:nvPr>
        </p:nvPicPr>
        <p:blipFill>
          <a:blip r:embed="rId2"/>
          <a:srcRect l="11423" r="20132" b="2"/>
          <a:stretch>
            <a:fillRect/>
          </a:stretch>
        </p:blipFill>
        <p:spPr>
          <a:xfrm>
            <a:off x="9159875" y="1187117"/>
            <a:ext cx="2765596" cy="4539916"/>
          </a:xfrm>
          <a:prstGeom prst="rect">
            <a:avLst/>
          </a:prstGeom>
          <a:noFill/>
        </p:spPr>
      </p:pic>
    </p:spTree>
    <p:extLst>
      <p:ext uri="{BB962C8B-B14F-4D97-AF65-F5344CB8AC3E}">
        <p14:creationId xmlns:p14="http://schemas.microsoft.com/office/powerpoint/2010/main" val="2551544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EA1F0-3DB3-8546-DEF5-7A1C3D28301B}"/>
              </a:ext>
            </a:extLst>
          </p:cNvPr>
          <p:cNvSpPr>
            <a:spLocks noGrp="1"/>
          </p:cNvSpPr>
          <p:nvPr>
            <p:ph type="title"/>
          </p:nvPr>
        </p:nvSpPr>
        <p:spPr/>
        <p:txBody>
          <a:bodyPr/>
          <a:lstStyle/>
          <a:p>
            <a:r>
              <a:rPr lang="en-US"/>
              <a:t>Learning Objectives</a:t>
            </a:r>
          </a:p>
        </p:txBody>
      </p:sp>
      <p:sp>
        <p:nvSpPr>
          <p:cNvPr id="3" name="Content Placeholder 2">
            <a:extLst>
              <a:ext uri="{FF2B5EF4-FFF2-40B4-BE49-F238E27FC236}">
                <a16:creationId xmlns:a16="http://schemas.microsoft.com/office/drawing/2014/main" id="{C85727F2-4A64-1EB3-AC9D-B6B9534F6093}"/>
              </a:ext>
            </a:extLst>
          </p:cNvPr>
          <p:cNvSpPr>
            <a:spLocks noGrp="1"/>
          </p:cNvSpPr>
          <p:nvPr>
            <p:ph idx="1"/>
          </p:nvPr>
        </p:nvSpPr>
        <p:spPr/>
        <p:txBody>
          <a:bodyPr vert="horz" lIns="91440" tIns="45720" rIns="91440" bIns="45720" rtlCol="0" anchor="t">
            <a:normAutofit fontScale="77500" lnSpcReduction="20000"/>
          </a:bodyPr>
          <a:lstStyle/>
          <a:p>
            <a:r>
              <a:rPr lang="en-US">
                <a:ea typeface="+mn-lt"/>
                <a:cs typeface="+mn-lt"/>
              </a:rPr>
              <a:t>Objective 1: Participants will be able to explain how peer support, Recovery Café spaces, and SMART Recovery work together to create safe, supportive, and person-centered pathways to recovery.</a:t>
            </a:r>
          </a:p>
          <a:p>
            <a:r>
              <a:rPr lang="en-US">
                <a:ea typeface="+mn-lt"/>
                <a:cs typeface="+mn-lt"/>
              </a:rPr>
              <a:t>Objective 2: Participants will be able to describe how peer support grounded in harm reduction and self-directed recovery paths help foster environments grounded in respect, mutuality, and hope while breaking down stigma.</a:t>
            </a:r>
            <a:endParaRPr lang="en-US"/>
          </a:p>
          <a:p>
            <a:r>
              <a:rPr lang="en-US">
                <a:ea typeface="+mn-lt"/>
                <a:cs typeface="+mn-lt"/>
              </a:rPr>
              <a:t>Objective 3: Participants will be able to recognize how SMART Recovery tools can be offered in ways that honor autonomy, encourage self-determination, and strengthen confidence in personal decision-making.</a:t>
            </a:r>
            <a:endParaRPr lang="en-US"/>
          </a:p>
          <a:p>
            <a:endParaRPr lang="en-US"/>
          </a:p>
        </p:txBody>
      </p:sp>
      <p:sp>
        <p:nvSpPr>
          <p:cNvPr id="4" name="Picture Placeholder 3">
            <a:extLst>
              <a:ext uri="{FF2B5EF4-FFF2-40B4-BE49-F238E27FC236}">
                <a16:creationId xmlns:a16="http://schemas.microsoft.com/office/drawing/2014/main" id="{F5C222FD-2237-23D3-A84B-B481B9EA9502}"/>
              </a:ext>
            </a:extLst>
          </p:cNvPr>
          <p:cNvSpPr>
            <a:spLocks noGrp="1"/>
          </p:cNvSpPr>
          <p:nvPr>
            <p:ph type="pic" sz="quarter" idx="4294967295"/>
          </p:nvPr>
        </p:nvSpPr>
        <p:spPr>
          <a:xfrm>
            <a:off x="8037095" y="1867907"/>
            <a:ext cx="3316705" cy="4019546"/>
          </a:xfrm>
        </p:spPr>
        <p:txBody>
          <a:bodyPr/>
          <a:lstStyle/>
          <a:p>
            <a:endParaRPr lang="en-US"/>
          </a:p>
        </p:txBody>
      </p:sp>
    </p:spTree>
    <p:extLst>
      <p:ext uri="{BB962C8B-B14F-4D97-AF65-F5344CB8AC3E}">
        <p14:creationId xmlns:p14="http://schemas.microsoft.com/office/powerpoint/2010/main" val="318661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6E7D9-567A-A0EE-0918-2473ECD9DF39}"/>
              </a:ext>
            </a:extLst>
          </p:cNvPr>
          <p:cNvSpPr>
            <a:spLocks noGrp="1"/>
          </p:cNvSpPr>
          <p:nvPr>
            <p:ph type="ctrTitle"/>
          </p:nvPr>
        </p:nvSpPr>
        <p:spPr>
          <a:xfrm>
            <a:off x="3688217" y="1148975"/>
            <a:ext cx="7416206" cy="2266905"/>
          </a:xfrm>
        </p:spPr>
        <p:txBody>
          <a:bodyPr>
            <a:normAutofit/>
          </a:bodyPr>
          <a:lstStyle/>
          <a:p>
            <a:r>
              <a:rPr lang="en-US">
                <a:solidFill>
                  <a:srgbClr val="2B1C43"/>
                </a:solidFill>
                <a:latin typeface="Neue Haas Grotesk Text Pro"/>
              </a:rPr>
              <a:t>Shared Visions, Shared Missions</a:t>
            </a:r>
            <a:endParaRPr lang="en-US">
              <a:solidFill>
                <a:srgbClr val="2B1C43"/>
              </a:solidFill>
            </a:endParaRPr>
          </a:p>
        </p:txBody>
      </p:sp>
      <p:sp>
        <p:nvSpPr>
          <p:cNvPr id="3" name="Picture Placeholder 2">
            <a:extLst>
              <a:ext uri="{FF2B5EF4-FFF2-40B4-BE49-F238E27FC236}">
                <a16:creationId xmlns:a16="http://schemas.microsoft.com/office/drawing/2014/main" id="{7F8A410B-C788-B463-1023-3E6E9550F8AD}"/>
              </a:ext>
            </a:extLst>
          </p:cNvPr>
          <p:cNvSpPr>
            <a:spLocks noGrp="1"/>
          </p:cNvSpPr>
          <p:nvPr>
            <p:ph type="pic" sz="quarter" idx="10"/>
          </p:nvPr>
        </p:nvSpPr>
        <p:spPr/>
        <p:txBody>
          <a:bodyPr/>
          <a:lstStyle/>
          <a:p>
            <a:endParaRPr lang="en-US"/>
          </a:p>
        </p:txBody>
      </p:sp>
      <p:sp>
        <p:nvSpPr>
          <p:cNvPr id="4" name="Subtitle 3">
            <a:extLst>
              <a:ext uri="{FF2B5EF4-FFF2-40B4-BE49-F238E27FC236}">
                <a16:creationId xmlns:a16="http://schemas.microsoft.com/office/drawing/2014/main" id="{9D10F108-C3F0-B667-10B8-7FE563A2FE79}"/>
              </a:ext>
            </a:extLst>
          </p:cNvPr>
          <p:cNvSpPr>
            <a:spLocks noGrp="1"/>
          </p:cNvSpPr>
          <p:nvPr>
            <p:ph type="subTitle" idx="1"/>
          </p:nvPr>
        </p:nvSpPr>
        <p:spPr/>
        <p:txBody>
          <a:bodyPr vert="horz" lIns="91440" tIns="45720" rIns="91440" bIns="45720" rtlCol="0" anchor="t">
            <a:normAutofit/>
          </a:bodyPr>
          <a:lstStyle/>
          <a:p>
            <a:r>
              <a:rPr lang="en-US">
                <a:solidFill>
                  <a:srgbClr val="2B1C43"/>
                </a:solidFill>
                <a:latin typeface="Neue Haas Grotesk Text Pro"/>
              </a:rPr>
              <a:t>How PRN, RCN, and SMART Align</a:t>
            </a:r>
            <a:endParaRPr lang="en-US">
              <a:solidFill>
                <a:srgbClr val="2B1C43"/>
              </a:solidFill>
            </a:endParaRPr>
          </a:p>
        </p:txBody>
      </p:sp>
    </p:spTree>
    <p:extLst>
      <p:ext uri="{BB962C8B-B14F-4D97-AF65-F5344CB8AC3E}">
        <p14:creationId xmlns:p14="http://schemas.microsoft.com/office/powerpoint/2010/main" val="1349810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0906D-7400-3F0D-871A-542C7226B445}"/>
              </a:ext>
            </a:extLst>
          </p:cNvPr>
          <p:cNvSpPr>
            <a:spLocks noGrp="1"/>
          </p:cNvSpPr>
          <p:nvPr>
            <p:ph type="title"/>
          </p:nvPr>
        </p:nvSpPr>
        <p:spPr>
          <a:xfrm>
            <a:off x="3934326" y="403059"/>
            <a:ext cx="7413123" cy="1500187"/>
          </a:xfrm>
        </p:spPr>
        <p:txBody>
          <a:bodyPr/>
          <a:lstStyle/>
          <a:p>
            <a:r>
              <a:rPr lang="en-US"/>
              <a:t>About PRN</a:t>
            </a:r>
          </a:p>
        </p:txBody>
      </p:sp>
      <p:sp>
        <p:nvSpPr>
          <p:cNvPr id="3" name="Text Placeholder 2">
            <a:extLst>
              <a:ext uri="{FF2B5EF4-FFF2-40B4-BE49-F238E27FC236}">
                <a16:creationId xmlns:a16="http://schemas.microsoft.com/office/drawing/2014/main" id="{29BEA032-F06D-5729-AD26-2434ADF92CC9}"/>
              </a:ext>
            </a:extLst>
          </p:cNvPr>
          <p:cNvSpPr>
            <a:spLocks noGrp="1"/>
          </p:cNvSpPr>
          <p:nvPr>
            <p:ph type="body" idx="1"/>
          </p:nvPr>
        </p:nvSpPr>
        <p:spPr>
          <a:xfrm>
            <a:off x="3934326" y="1905001"/>
            <a:ext cx="7419473" cy="4553951"/>
          </a:xfrm>
        </p:spPr>
        <p:txBody>
          <a:bodyPr vert="horz" lIns="91440" tIns="45720" rIns="91440" bIns="45720" rtlCol="0" anchor="t">
            <a:normAutofit lnSpcReduction="10000"/>
          </a:bodyPr>
          <a:lstStyle/>
          <a:p>
            <a:r>
              <a:rPr lang="en-US">
                <a:ea typeface="+mn-lt"/>
                <a:cs typeface="+mn-lt"/>
              </a:rPr>
              <a:t>PRN was the first standalone peer-operated organization in NC in 2005 </a:t>
            </a:r>
            <a:endParaRPr lang="en-US"/>
          </a:p>
          <a:p>
            <a:r>
              <a:rPr lang="en-US">
                <a:ea typeface="+mn-lt"/>
                <a:cs typeface="+mn-lt"/>
              </a:rPr>
              <a:t>PRN inspires individuals and families to reclaim their lives and find identity beyond labels following self-determined recovery paths</a:t>
            </a:r>
          </a:p>
          <a:p>
            <a:r>
              <a:rPr lang="en-US">
                <a:ea typeface="+mn-lt"/>
                <a:cs typeface="+mn-lt"/>
              </a:rPr>
              <a:t>PRN inspires well-being and healing through peer-based support services that are designed to plant, seed, water, and grow wellness</a:t>
            </a:r>
          </a:p>
          <a:p>
            <a:r>
              <a:rPr lang="en-US"/>
              <a:t>PRN </a:t>
            </a:r>
            <a:r>
              <a:rPr lang="en-US">
                <a:ea typeface="+mn-lt"/>
                <a:cs typeface="+mn-lt"/>
              </a:rPr>
              <a:t>embraces all recovery journeys including but not limited to mental health recovery, substance use recovery, trauma, emotional distress, houselessness, and/or incarceration recovery</a:t>
            </a:r>
          </a:p>
          <a:p>
            <a:r>
              <a:rPr lang="en-US"/>
              <a:t>Operates over 25 peer-led programs including two Recovery HUBs and two Recovery Cafés, one each in Charlotte and Raleigh that provide classes based in the 8 Dimensions of Wellness</a:t>
            </a:r>
          </a:p>
        </p:txBody>
      </p:sp>
      <p:sp>
        <p:nvSpPr>
          <p:cNvPr id="4" name="Picture Placeholder 3">
            <a:extLst>
              <a:ext uri="{FF2B5EF4-FFF2-40B4-BE49-F238E27FC236}">
                <a16:creationId xmlns:a16="http://schemas.microsoft.com/office/drawing/2014/main" id="{8E44510F-BF34-0C07-480D-9280FF51AA6A}"/>
              </a:ext>
            </a:extLst>
          </p:cNvPr>
          <p:cNvSpPr>
            <a:spLocks noGrp="1"/>
          </p:cNvSpPr>
          <p:nvPr>
            <p:ph type="pic" sz="quarter" idx="4294967295"/>
          </p:nvPr>
        </p:nvSpPr>
        <p:spPr>
          <a:xfrm>
            <a:off x="485275" y="1155032"/>
            <a:ext cx="2829425" cy="4812632"/>
          </a:xfrm>
        </p:spPr>
        <p:txBody>
          <a:bodyPr/>
          <a:lstStyle/>
          <a:p>
            <a:endParaRPr lang="en-US"/>
          </a:p>
        </p:txBody>
      </p:sp>
    </p:spTree>
    <p:extLst>
      <p:ext uri="{BB962C8B-B14F-4D97-AF65-F5344CB8AC3E}">
        <p14:creationId xmlns:p14="http://schemas.microsoft.com/office/powerpoint/2010/main" val="1686326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AE8A7-E7B5-5BE8-5ABA-E60C02A85C26}"/>
              </a:ext>
            </a:extLst>
          </p:cNvPr>
          <p:cNvSpPr>
            <a:spLocks noGrp="1"/>
          </p:cNvSpPr>
          <p:nvPr>
            <p:ph type="title"/>
          </p:nvPr>
        </p:nvSpPr>
        <p:spPr>
          <a:xfrm>
            <a:off x="3934326" y="844217"/>
            <a:ext cx="7413123" cy="1500187"/>
          </a:xfrm>
        </p:spPr>
        <p:txBody>
          <a:bodyPr/>
          <a:lstStyle/>
          <a:p>
            <a:r>
              <a:rPr lang="en-US"/>
              <a:t>About Recovery Café Network</a:t>
            </a:r>
          </a:p>
        </p:txBody>
      </p:sp>
      <p:sp>
        <p:nvSpPr>
          <p:cNvPr id="3" name="Text Placeholder 2">
            <a:extLst>
              <a:ext uri="{FF2B5EF4-FFF2-40B4-BE49-F238E27FC236}">
                <a16:creationId xmlns:a16="http://schemas.microsoft.com/office/drawing/2014/main" id="{32DF5F94-8E4C-88A5-89C1-E16E1D03847A}"/>
              </a:ext>
            </a:extLst>
          </p:cNvPr>
          <p:cNvSpPr>
            <a:spLocks noGrp="1"/>
          </p:cNvSpPr>
          <p:nvPr>
            <p:ph type="body" idx="1"/>
          </p:nvPr>
        </p:nvSpPr>
        <p:spPr>
          <a:xfrm>
            <a:off x="3930650" y="2346158"/>
            <a:ext cx="7423149" cy="3631532"/>
          </a:xfrm>
        </p:spPr>
        <p:txBody>
          <a:bodyPr vert="horz" lIns="91440" tIns="45720" rIns="91440" bIns="45720" rtlCol="0" anchor="t">
            <a:normAutofit lnSpcReduction="10000"/>
          </a:bodyPr>
          <a:lstStyle/>
          <a:p>
            <a:r>
              <a:rPr lang="en-US">
                <a:ea typeface="+mn-lt"/>
                <a:cs typeface="+mn-lt"/>
              </a:rPr>
              <a:t>Founded in 2003 in Seattle, Washington, a Recovery Café is "a healing spaces for individuals seeking recovery from anything that blocks one’s capacity to love and be loved"</a:t>
            </a:r>
            <a:endParaRPr lang="en-US"/>
          </a:p>
          <a:p>
            <a:r>
              <a:rPr lang="en-US">
                <a:ea typeface="+mn-lt"/>
                <a:cs typeface="+mn-lt"/>
              </a:rPr>
              <a:t>Recovery Cafes are founded on the principles of "radical hospitality" and "loving accountability" </a:t>
            </a:r>
            <a:endParaRPr lang="en-US"/>
          </a:p>
          <a:p>
            <a:r>
              <a:rPr lang="en-US">
                <a:ea typeface="+mn-lt"/>
                <a:cs typeface="+mn-lt"/>
              </a:rPr>
              <a:t>Currently, there are Recovery Café’s in over 90 communities throughout the US, Canada, and Virgin Islands</a:t>
            </a:r>
            <a:endParaRPr lang="en-US"/>
          </a:p>
          <a:p>
            <a:r>
              <a:rPr lang="en-US"/>
              <a:t>Membership model: free of cost, three commitments:</a:t>
            </a:r>
          </a:p>
          <a:p>
            <a:pPr>
              <a:buNone/>
            </a:pPr>
            <a:r>
              <a:rPr lang="en-US">
                <a:ea typeface="+mn-lt"/>
                <a:cs typeface="+mn-lt"/>
              </a:rPr>
              <a:t> 1) being drug- and alcohol-free in the space </a:t>
            </a:r>
          </a:p>
          <a:p>
            <a:pPr>
              <a:buNone/>
            </a:pPr>
            <a:r>
              <a:rPr lang="en-US">
                <a:ea typeface="+mn-lt"/>
                <a:cs typeface="+mn-lt"/>
              </a:rPr>
              <a:t> 2) participating in a weekly Recovery Circle</a:t>
            </a:r>
          </a:p>
          <a:p>
            <a:pPr>
              <a:buNone/>
            </a:pPr>
            <a:r>
              <a:rPr lang="en-US">
                <a:ea typeface="+mn-lt"/>
                <a:cs typeface="+mn-lt"/>
              </a:rPr>
              <a:t> 3) contributing to the Café</a:t>
            </a:r>
            <a:endParaRPr lang="en-US"/>
          </a:p>
        </p:txBody>
      </p:sp>
      <p:sp>
        <p:nvSpPr>
          <p:cNvPr id="4" name="Picture Placeholder 3">
            <a:extLst>
              <a:ext uri="{FF2B5EF4-FFF2-40B4-BE49-F238E27FC236}">
                <a16:creationId xmlns:a16="http://schemas.microsoft.com/office/drawing/2014/main" id="{94711822-DB7B-6C30-AB20-1202FC06CD39}"/>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1050514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9FAA5-68B7-8AF9-71C3-9A78621C18EB}"/>
            </a:ext>
          </a:extLst>
        </p:cNvPr>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0120753-9718-357F-00CD-4606CA2A438A}"/>
              </a:ext>
            </a:extLst>
          </p:cNvPr>
          <p:cNvGraphicFramePr>
            <a:graphicFrameLocks noGrp="1"/>
          </p:cNvGraphicFramePr>
          <p:nvPr>
            <p:ph idx="1"/>
            <p:extLst>
              <p:ext uri="{D42A27DB-BD31-4B8C-83A1-F6EECF244321}">
                <p14:modId xmlns:p14="http://schemas.microsoft.com/office/powerpoint/2010/main" val="888162829"/>
              </p:ext>
            </p:extLst>
          </p:nvPr>
        </p:nvGraphicFramePr>
        <p:xfrm>
          <a:off x="-18814" y="141111"/>
          <a:ext cx="12212715" cy="6730996"/>
        </p:xfrm>
        <a:graphic>
          <a:graphicData uri="http://schemas.openxmlformats.org/drawingml/2006/table">
            <a:tbl>
              <a:tblPr firstRow="1" bandRow="1">
                <a:tableStyleId>{5C22544A-7EE6-4342-B048-85BDC9FD1C3A}</a:tableStyleId>
              </a:tblPr>
              <a:tblGrid>
                <a:gridCol w="4051512">
                  <a:extLst>
                    <a:ext uri="{9D8B030D-6E8A-4147-A177-3AD203B41FA5}">
                      <a16:colId xmlns:a16="http://schemas.microsoft.com/office/drawing/2014/main" val="294729217"/>
                    </a:ext>
                  </a:extLst>
                </a:gridCol>
                <a:gridCol w="4051512">
                  <a:extLst>
                    <a:ext uri="{9D8B030D-6E8A-4147-A177-3AD203B41FA5}">
                      <a16:colId xmlns:a16="http://schemas.microsoft.com/office/drawing/2014/main" val="1287226478"/>
                    </a:ext>
                  </a:extLst>
                </a:gridCol>
                <a:gridCol w="4109691">
                  <a:extLst>
                    <a:ext uri="{9D8B030D-6E8A-4147-A177-3AD203B41FA5}">
                      <a16:colId xmlns:a16="http://schemas.microsoft.com/office/drawing/2014/main" val="4284763712"/>
                    </a:ext>
                  </a:extLst>
                </a:gridCol>
              </a:tblGrid>
              <a:tr h="544890">
                <a:tc>
                  <a:txBody>
                    <a:bodyPr/>
                    <a:lstStyle/>
                    <a:p>
                      <a:pPr lvl="0">
                        <a:buNone/>
                      </a:pPr>
                      <a:r>
                        <a:rPr lang="en-US"/>
                        <a:t>Promise Resource Network</a:t>
                      </a:r>
                    </a:p>
                  </a:txBody>
                  <a:tcPr/>
                </a:tc>
                <a:tc>
                  <a:txBody>
                    <a:bodyPr/>
                    <a:lstStyle/>
                    <a:p>
                      <a:r>
                        <a:rPr lang="en-US"/>
                        <a:t>Recovery Café Network</a:t>
                      </a:r>
                    </a:p>
                  </a:txBody>
                  <a:tcPr/>
                </a:tc>
                <a:tc>
                  <a:txBody>
                    <a:bodyPr/>
                    <a:lstStyle/>
                    <a:p>
                      <a:r>
                        <a:rPr lang="en-US"/>
                        <a:t>SMART Recovery</a:t>
                      </a:r>
                    </a:p>
                  </a:txBody>
                  <a:tcPr/>
                </a:tc>
                <a:extLst>
                  <a:ext uri="{0D108BD9-81ED-4DB2-BD59-A6C34878D82A}">
                    <a16:rowId xmlns:a16="http://schemas.microsoft.com/office/drawing/2014/main" val="2817168200"/>
                  </a:ext>
                </a:extLst>
              </a:tr>
              <a:tr h="4487333">
                <a:tc>
                  <a:txBody>
                    <a:bodyPr/>
                    <a:lstStyle/>
                    <a:p>
                      <a:pPr lvl="0">
                        <a:buNone/>
                      </a:pPr>
                      <a:r>
                        <a:rPr lang="en-US" sz="2000" b="0" i="0" u="none" strike="noStrike" noProof="0">
                          <a:latin typeface="Neue Haas Grotesk Text Pro"/>
                        </a:rPr>
                        <a:t>"Through the wisdom of lived recovery experience, PRN ignites social change, inspires hope, and serves as a catalyst for personal greatness. </a:t>
                      </a:r>
                      <a:r>
                        <a:rPr lang="en-US" sz="2000" b="0" i="0" u="none" strike="noStrike" noProof="0"/>
                        <a:t>PRN disrupts traditional systems to reshape the way mental health, substance use, homelessness, incarceration, domestic violence, and trauma are understood and treated by introducing survivor-led, recovery based alternatives to illness based systems and treatments."</a:t>
                      </a:r>
                      <a:endParaRPr lang="en-US" sz="2000"/>
                    </a:p>
                  </a:txBody>
                  <a:tcPr/>
                </a:tc>
                <a:tc>
                  <a:txBody>
                    <a:bodyPr/>
                    <a:lstStyle/>
                    <a:p>
                      <a:pPr lvl="0">
                        <a:buNone/>
                      </a:pPr>
                      <a:r>
                        <a:rPr lang="en-US" sz="2000" b="0" i="0" u="none" strike="noStrike" noProof="0">
                          <a:latin typeface="Neue Haas Grotesk Text Pro"/>
                        </a:rPr>
                        <a:t>"We welcome people of all identities, backgrounds, and worldviews with radical hospitality. We believe that real relationships that cross socio-economic, racial, religious, political, and other divides not only transform us, but also ignite change in the broader communities surrounding each Recovery Café."</a:t>
                      </a:r>
                      <a:endParaRPr lang="en-US" sz="2000"/>
                    </a:p>
                  </a:txBody>
                  <a:tcPr/>
                </a:tc>
                <a:tc>
                  <a:txBody>
                    <a:bodyPr/>
                    <a:lstStyle/>
                    <a:p>
                      <a:pPr marL="285750" lvl="0" indent="-285750">
                        <a:buFont typeface="Arial"/>
                        <a:buChar char="•"/>
                      </a:pPr>
                      <a:r>
                        <a:rPr lang="en-US" sz="1800" b="0" i="0" u="none" strike="noStrike" noProof="0">
                          <a:latin typeface="Neue Haas Grotesk Text Pro"/>
                        </a:rPr>
                        <a:t>"Self-Management - People can manage their own behaviors</a:t>
                      </a:r>
                      <a:endParaRPr lang="en-US" sz="1800"/>
                    </a:p>
                    <a:p>
                      <a:pPr marL="285750" lvl="0" indent="-285750" algn="l">
                        <a:lnSpc>
                          <a:spcPct val="100000"/>
                        </a:lnSpc>
                        <a:spcBef>
                          <a:spcPts val="0"/>
                        </a:spcBef>
                        <a:spcAft>
                          <a:spcPts val="0"/>
                        </a:spcAft>
                        <a:buFont typeface="Arial"/>
                        <a:buChar char="•"/>
                      </a:pPr>
                      <a:r>
                        <a:rPr lang="en-US" sz="1800" b="0" i="0" u="none" strike="noStrike" noProof="0"/>
                        <a:t>Mutual Support - There is great value in connecting with and learning from peers with similar experience</a:t>
                      </a:r>
                    </a:p>
                    <a:p>
                      <a:pPr marL="285750" lvl="0" indent="-285750" algn="l">
                        <a:lnSpc>
                          <a:spcPct val="100000"/>
                        </a:lnSpc>
                        <a:spcBef>
                          <a:spcPts val="0"/>
                        </a:spcBef>
                        <a:spcAft>
                          <a:spcPts val="0"/>
                        </a:spcAft>
                        <a:buFont typeface="Arial"/>
                        <a:buChar char="•"/>
                      </a:pPr>
                      <a:r>
                        <a:rPr lang="en-US" sz="1800" b="0" i="0" u="none" strike="noStrike" noProof="0">
                          <a:latin typeface="Neue Haas Grotesk Text Pro"/>
                        </a:rPr>
                        <a:t>Choice - People choose their own goals, skills and tools.</a:t>
                      </a:r>
                    </a:p>
                    <a:p>
                      <a:pPr marL="285750" lvl="0" indent="-285750" algn="l">
                        <a:lnSpc>
                          <a:spcPct val="100000"/>
                        </a:lnSpc>
                        <a:spcBef>
                          <a:spcPts val="0"/>
                        </a:spcBef>
                        <a:spcAft>
                          <a:spcPts val="0"/>
                        </a:spcAft>
                        <a:buFont typeface="Arial"/>
                        <a:buChar char="•"/>
                      </a:pPr>
                      <a:r>
                        <a:rPr lang="en-US" sz="1800" b="0" i="0" u="none" strike="noStrike" noProof="0"/>
                        <a:t>Evidence Led - All our programs are based on scientific evidence and we encourage their on-going evaluation</a:t>
                      </a:r>
                    </a:p>
                    <a:p>
                      <a:pPr marL="285750" lvl="0" indent="-285750" algn="l">
                        <a:lnSpc>
                          <a:spcPct val="100000"/>
                        </a:lnSpc>
                        <a:spcBef>
                          <a:spcPts val="0"/>
                        </a:spcBef>
                        <a:spcAft>
                          <a:spcPts val="0"/>
                        </a:spcAft>
                        <a:buFont typeface="Arial"/>
                        <a:buChar char="•"/>
                      </a:pPr>
                      <a:r>
                        <a:rPr lang="en-US" sz="1800" b="0" i="0" u="none" strike="noStrike" noProof="0">
                          <a:latin typeface="Neue Haas Grotesk Text Pro"/>
                        </a:rPr>
                        <a:t>Person </a:t>
                      </a:r>
                      <a:r>
                        <a:rPr lang="en-US" sz="1800" b="0" i="0" u="none" strike="noStrike" noProof="0" err="1">
                          <a:latin typeface="Neue Haas Grotesk Text Pro"/>
                        </a:rPr>
                        <a:t>Centred</a:t>
                      </a:r>
                      <a:r>
                        <a:rPr lang="en-US" sz="1800" b="0" i="0" u="none" strike="noStrike" noProof="0">
                          <a:latin typeface="Neue Haas Grotesk Text Pro"/>
                        </a:rPr>
                        <a:t> - People with lived experience are central in guiding what we do."</a:t>
                      </a:r>
                      <a:endParaRPr lang="en-US" sz="1800"/>
                    </a:p>
                  </a:txBody>
                  <a:tcPr/>
                </a:tc>
                <a:extLst>
                  <a:ext uri="{0D108BD9-81ED-4DB2-BD59-A6C34878D82A}">
                    <a16:rowId xmlns:a16="http://schemas.microsoft.com/office/drawing/2014/main" val="696981884"/>
                  </a:ext>
                </a:extLst>
              </a:tr>
              <a:tr h="1698773">
                <a:tc>
                  <a:txBody>
                    <a:bodyPr/>
                    <a:lstStyle/>
                    <a:p>
                      <a:pPr lvl="0" algn="l">
                        <a:lnSpc>
                          <a:spcPct val="100000"/>
                        </a:lnSpc>
                        <a:spcBef>
                          <a:spcPts val="0"/>
                        </a:spcBef>
                        <a:spcAft>
                          <a:spcPts val="0"/>
                        </a:spcAft>
                        <a:buNone/>
                      </a:pPr>
                      <a:r>
                        <a:rPr lang="en-US" sz="1800" b="0" i="0" u="none" strike="noStrike" noProof="0"/>
                        <a:t>· Empowers individuals through peer support &amp; community</a:t>
                      </a:r>
                      <a:endParaRPr lang="en-US"/>
                    </a:p>
                    <a:p>
                      <a:pPr lvl="0" algn="l">
                        <a:lnSpc>
                          <a:spcPct val="100000"/>
                        </a:lnSpc>
                        <a:spcBef>
                          <a:spcPts val="0"/>
                        </a:spcBef>
                        <a:spcAft>
                          <a:spcPts val="0"/>
                        </a:spcAft>
                        <a:buNone/>
                      </a:pPr>
                      <a:endParaRPr lang="en-US"/>
                    </a:p>
                    <a:p>
                      <a:pPr lvl="0">
                        <a:buNone/>
                      </a:pPr>
                      <a:r>
                        <a:rPr lang="en-US" sz="1800" b="0" i="0" u="none" strike="noStrike" noProof="0"/>
                        <a:t>· Honors lived experience and multiple recovery pathways</a:t>
                      </a:r>
                      <a:endParaRPr lang="en-US"/>
                    </a:p>
                  </a:txBody>
                  <a:tcPr/>
                </a:tc>
                <a:tc>
                  <a:txBody>
                    <a:bodyPr/>
                    <a:lstStyle/>
                    <a:p>
                      <a:pPr lvl="0" algn="l">
                        <a:lnSpc>
                          <a:spcPct val="100000"/>
                        </a:lnSpc>
                        <a:spcBef>
                          <a:spcPts val="0"/>
                        </a:spcBef>
                        <a:spcAft>
                          <a:spcPts val="0"/>
                        </a:spcAft>
                        <a:buNone/>
                      </a:pPr>
                      <a:r>
                        <a:rPr lang="en-US" sz="1800" b="0" i="0" u="none" strike="noStrike" noProof="0">
                          <a:latin typeface="Neue Haas Grotesk Text Pro"/>
                        </a:rPr>
                        <a:t>· Creates healing spaces built on belonging and connection</a:t>
                      </a:r>
                      <a:endParaRPr lang="en-US"/>
                    </a:p>
                    <a:p>
                      <a:pPr lvl="0" algn="l">
                        <a:lnSpc>
                          <a:spcPct val="100000"/>
                        </a:lnSpc>
                        <a:spcBef>
                          <a:spcPts val="0"/>
                        </a:spcBef>
                        <a:spcAft>
                          <a:spcPts val="0"/>
                        </a:spcAft>
                        <a:buNone/>
                      </a:pPr>
                      <a:endParaRPr lang="en-US"/>
                    </a:p>
                    <a:p>
                      <a:pPr lvl="0">
                        <a:buNone/>
                      </a:pPr>
                      <a:r>
                        <a:rPr lang="en-US" sz="1800" b="0" i="0" u="none" strike="noStrike" noProof="0">
                          <a:latin typeface="Neue Haas Grotesk Text Pro"/>
                        </a:rPr>
                        <a:t>· Supports long-term recovery through radical hospitality</a:t>
                      </a:r>
                      <a:endParaRPr lang="en-US"/>
                    </a:p>
                  </a:txBody>
                  <a:tcPr/>
                </a:tc>
                <a:tc>
                  <a:txBody>
                    <a:bodyPr/>
                    <a:lstStyle/>
                    <a:p>
                      <a:pPr lvl="0" algn="l">
                        <a:lnSpc>
                          <a:spcPct val="100000"/>
                        </a:lnSpc>
                        <a:spcBef>
                          <a:spcPts val="0"/>
                        </a:spcBef>
                        <a:spcAft>
                          <a:spcPts val="0"/>
                        </a:spcAft>
                        <a:buNone/>
                      </a:pPr>
                      <a:r>
                        <a:rPr lang="en-US" sz="1800" b="0" i="0" u="none" strike="noStrike" noProof="0">
                          <a:latin typeface="Neue Haas Grotesk Text Pro"/>
                        </a:rPr>
                        <a:t>· Provides science-based, self-empowering tools</a:t>
                      </a:r>
                      <a:endParaRPr lang="en-US"/>
                    </a:p>
                    <a:p>
                      <a:pPr lvl="0" algn="l">
                        <a:lnSpc>
                          <a:spcPct val="100000"/>
                        </a:lnSpc>
                        <a:spcBef>
                          <a:spcPts val="0"/>
                        </a:spcBef>
                        <a:spcAft>
                          <a:spcPts val="0"/>
                        </a:spcAft>
                        <a:buNone/>
                      </a:pPr>
                      <a:endParaRPr lang="en-US"/>
                    </a:p>
                    <a:p>
                      <a:pPr lvl="0">
                        <a:buNone/>
                      </a:pPr>
                      <a:r>
                        <a:rPr lang="en-US" sz="1800" b="0" i="0" u="none" strike="noStrike" noProof="0">
                          <a:latin typeface="Neue Haas Grotesk Text Pro"/>
                        </a:rPr>
                        <a:t>· Focuses on building balanced, purposeful lives</a:t>
                      </a:r>
                      <a:endParaRPr lang="en-US"/>
                    </a:p>
                  </a:txBody>
                  <a:tcPr/>
                </a:tc>
                <a:extLst>
                  <a:ext uri="{0D108BD9-81ED-4DB2-BD59-A6C34878D82A}">
                    <a16:rowId xmlns:a16="http://schemas.microsoft.com/office/drawing/2014/main" val="2452244884"/>
                  </a:ext>
                </a:extLst>
              </a:tr>
            </a:tbl>
          </a:graphicData>
        </a:graphic>
      </p:graphicFrame>
      <p:sp>
        <p:nvSpPr>
          <p:cNvPr id="4" name="Picture Placeholder 3">
            <a:extLst>
              <a:ext uri="{FF2B5EF4-FFF2-40B4-BE49-F238E27FC236}">
                <a16:creationId xmlns:a16="http://schemas.microsoft.com/office/drawing/2014/main" id="{89E65771-19B9-BF9E-6074-953CE648214B}"/>
              </a:ext>
            </a:extLst>
          </p:cNvPr>
          <p:cNvSpPr>
            <a:spLocks noGrp="1"/>
          </p:cNvSpPr>
          <p:nvPr>
            <p:ph type="pic" sz="quarter" idx="4294967295"/>
          </p:nvPr>
        </p:nvSpPr>
        <p:spPr>
          <a:xfrm>
            <a:off x="8037095" y="1857708"/>
            <a:ext cx="3316705" cy="4029745"/>
          </a:xfrm>
        </p:spPr>
        <p:txBody>
          <a:bodyPr/>
          <a:lstStyle/>
          <a:p>
            <a:endParaRPr lang="en-US"/>
          </a:p>
        </p:txBody>
      </p:sp>
    </p:spTree>
    <p:extLst>
      <p:ext uri="{BB962C8B-B14F-4D97-AF65-F5344CB8AC3E}">
        <p14:creationId xmlns:p14="http://schemas.microsoft.com/office/powerpoint/2010/main" val="3163726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B94B0-B5F2-07AE-DE47-48077D07A9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F7A279-7B5C-E131-054C-CD083659EC10}"/>
              </a:ext>
            </a:extLst>
          </p:cNvPr>
          <p:cNvSpPr>
            <a:spLocks noGrp="1"/>
          </p:cNvSpPr>
          <p:nvPr>
            <p:ph type="title"/>
          </p:nvPr>
        </p:nvSpPr>
        <p:spPr>
          <a:xfrm>
            <a:off x="3934326" y="844217"/>
            <a:ext cx="7413123" cy="851076"/>
          </a:xfrm>
        </p:spPr>
        <p:txBody>
          <a:bodyPr/>
          <a:lstStyle/>
          <a:p>
            <a:r>
              <a:rPr lang="en-US"/>
              <a:t>Alignments of Values</a:t>
            </a:r>
          </a:p>
        </p:txBody>
      </p:sp>
      <p:sp>
        <p:nvSpPr>
          <p:cNvPr id="3" name="Text Placeholder 2">
            <a:extLst>
              <a:ext uri="{FF2B5EF4-FFF2-40B4-BE49-F238E27FC236}">
                <a16:creationId xmlns:a16="http://schemas.microsoft.com/office/drawing/2014/main" id="{AB65B6A9-723E-FF9D-A35C-28F4A30D3818}"/>
              </a:ext>
            </a:extLst>
          </p:cNvPr>
          <p:cNvSpPr>
            <a:spLocks noGrp="1"/>
          </p:cNvSpPr>
          <p:nvPr>
            <p:ph type="body" idx="1"/>
          </p:nvPr>
        </p:nvSpPr>
        <p:spPr>
          <a:xfrm>
            <a:off x="3921243" y="1744084"/>
            <a:ext cx="7423149" cy="3631532"/>
          </a:xfrm>
        </p:spPr>
        <p:txBody>
          <a:bodyPr vert="horz" lIns="91440" tIns="45720" rIns="91440" bIns="45720" rtlCol="0" anchor="t">
            <a:normAutofit fontScale="92500" lnSpcReduction="20000"/>
          </a:bodyPr>
          <a:lstStyle/>
          <a:p>
            <a:r>
              <a:rPr lang="en-US">
                <a:solidFill>
                  <a:srgbClr val="2B1C43"/>
                </a:solidFill>
                <a:ea typeface="+mn-lt"/>
                <a:cs typeface="+mn-lt"/>
              </a:rPr>
              <a:t>Lived Experience as the Foundation</a:t>
            </a:r>
          </a:p>
          <a:p>
            <a:pPr lvl="1"/>
            <a:r>
              <a:rPr lang="en-US">
                <a:solidFill>
                  <a:srgbClr val="2B1C43"/>
                </a:solidFill>
                <a:ea typeface="+mn-lt"/>
                <a:cs typeface="+mn-lt"/>
              </a:rPr>
              <a:t>All three models believe that people in recovery are not just participants — they are leaders, teachers, and change agents.</a:t>
            </a:r>
            <a:endParaRPr lang="en-US">
              <a:solidFill>
                <a:srgbClr val="2B1C43"/>
              </a:solidFill>
            </a:endParaRPr>
          </a:p>
          <a:p>
            <a:r>
              <a:rPr lang="en-US">
                <a:solidFill>
                  <a:srgbClr val="2B1C43"/>
                </a:solidFill>
                <a:ea typeface="+mn-lt"/>
                <a:cs typeface="+mn-lt"/>
              </a:rPr>
              <a:t>Social Change &amp; Community Impact</a:t>
            </a:r>
          </a:p>
          <a:p>
            <a:pPr lvl="1"/>
            <a:r>
              <a:rPr lang="en-US">
                <a:solidFill>
                  <a:srgbClr val="2B1C43"/>
                </a:solidFill>
                <a:ea typeface="+mn-lt"/>
                <a:cs typeface="+mn-lt"/>
              </a:rPr>
              <a:t>Each mission moves beyond individual sobriety and focuses on community transformation. Recovery is not just personal — it’s social.</a:t>
            </a:r>
          </a:p>
          <a:p>
            <a:r>
              <a:rPr lang="en-US">
                <a:solidFill>
                  <a:srgbClr val="2B1C43"/>
                </a:solidFill>
                <a:ea typeface="+mn-lt"/>
                <a:cs typeface="+mn-lt"/>
              </a:rPr>
              <a:t>Hope + Personal Greatness</a:t>
            </a:r>
          </a:p>
          <a:p>
            <a:pPr lvl="1"/>
            <a:r>
              <a:rPr lang="en-US">
                <a:solidFill>
                  <a:srgbClr val="2B1C43"/>
                </a:solidFill>
                <a:ea typeface="+mn-lt"/>
                <a:cs typeface="+mn-lt"/>
              </a:rPr>
              <a:t>All emphasize that recovery is about growth — not just abstinence. It’s about stepping into purpose and possibility.</a:t>
            </a:r>
          </a:p>
          <a:p>
            <a:r>
              <a:rPr lang="en-US">
                <a:solidFill>
                  <a:srgbClr val="2B1C43"/>
                </a:solidFill>
                <a:ea typeface="+mn-lt"/>
                <a:cs typeface="+mn-lt"/>
              </a:rPr>
              <a:t>Empowerment vs. Powerlessness</a:t>
            </a:r>
          </a:p>
          <a:p>
            <a:pPr lvl="1"/>
            <a:r>
              <a:rPr lang="en-US">
                <a:solidFill>
                  <a:srgbClr val="2B1C43"/>
                </a:solidFill>
                <a:ea typeface="+mn-lt"/>
                <a:cs typeface="+mn-lt"/>
              </a:rPr>
              <a:t>All three are empowerment-based, strengths-focused, and future-oriented.</a:t>
            </a:r>
          </a:p>
        </p:txBody>
      </p:sp>
      <p:sp>
        <p:nvSpPr>
          <p:cNvPr id="4" name="Picture Placeholder 3">
            <a:extLst>
              <a:ext uri="{FF2B5EF4-FFF2-40B4-BE49-F238E27FC236}">
                <a16:creationId xmlns:a16="http://schemas.microsoft.com/office/drawing/2014/main" id="{1465F6A7-408B-D5CB-0D67-1F4F9EFD5B46}"/>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3435537892"/>
      </p:ext>
    </p:extLst>
  </p:cSld>
  <p:clrMapOvr>
    <a:masterClrMapping/>
  </p:clrMapOvr>
</p:sld>
</file>

<file path=ppt/theme/theme1.xml><?xml version="1.0" encoding="utf-8"?>
<a:theme xmlns:a="http://schemas.openxmlformats.org/drawingml/2006/main" name="Office Theme">
  <a:themeElements>
    <a:clrScheme name="PRN Palette">
      <a:dk1>
        <a:sysClr val="windowText" lastClr="000000"/>
      </a:dk1>
      <a:lt1>
        <a:sysClr val="window" lastClr="FFFFFF"/>
      </a:lt1>
      <a:dk2>
        <a:srgbClr val="0E2841"/>
      </a:dk2>
      <a:lt2>
        <a:srgbClr val="E8E8E8"/>
      </a:lt2>
      <a:accent1>
        <a:srgbClr val="2B1C43"/>
      </a:accent1>
      <a:accent2>
        <a:srgbClr val="8F7DB2"/>
      </a:accent2>
      <a:accent3>
        <a:srgbClr val="BAD532"/>
      </a:accent3>
      <a:accent4>
        <a:srgbClr val="554A69"/>
      </a:accent4>
      <a:accent5>
        <a:srgbClr val="FFFFFF"/>
      </a:accent5>
      <a:accent6>
        <a:srgbClr val="000000"/>
      </a:accent6>
      <a:hlink>
        <a:srgbClr val="467886"/>
      </a:hlink>
      <a:folHlink>
        <a:srgbClr val="96607D"/>
      </a:folHlink>
    </a:clrScheme>
    <a:fontScheme name="PRN Font">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41a7658-5309-4918-8501-dd8d6d93852a" xsi:nil="true"/>
    <lcf76f155ced4ddcb4097134ff3c332f xmlns="b5f5ff69-7768-4193-98d4-7508316152d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D10D93F9C002E439E5DB45225F88BD9" ma:contentTypeVersion="10" ma:contentTypeDescription="Create a new document." ma:contentTypeScope="" ma:versionID="265c31034542c019bcb21bef057e312e">
  <xsd:schema xmlns:xsd="http://www.w3.org/2001/XMLSchema" xmlns:xs="http://www.w3.org/2001/XMLSchema" xmlns:p="http://schemas.microsoft.com/office/2006/metadata/properties" xmlns:ns2="b5f5ff69-7768-4193-98d4-7508316152d6" xmlns:ns3="241a7658-5309-4918-8501-dd8d6d93852a" targetNamespace="http://schemas.microsoft.com/office/2006/metadata/properties" ma:root="true" ma:fieldsID="3209fe0ea91ff858b735a1172190077d" ns2:_="" ns3:_="">
    <xsd:import namespace="b5f5ff69-7768-4193-98d4-7508316152d6"/>
    <xsd:import namespace="241a7658-5309-4918-8501-dd8d6d93852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f5ff69-7768-4193-98d4-7508316152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ee5f0d5-7547-47e6-a9b0-34aabe6697f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1a7658-5309-4918-8501-dd8d6d93852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1b4a877-2be6-4ac1-a667-b9a77fb5ae48}" ma:internalName="TaxCatchAll" ma:showField="CatchAllData" ma:web="241a7658-5309-4918-8501-dd8d6d9385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E7E075-4023-4300-B179-FC1369982C24}">
  <ds:schemaRefs>
    <ds:schemaRef ds:uri="http://schemas.microsoft.com/sharepoint/v3/contenttype/forms"/>
  </ds:schemaRefs>
</ds:datastoreItem>
</file>

<file path=customXml/itemProps2.xml><?xml version="1.0" encoding="utf-8"?>
<ds:datastoreItem xmlns:ds="http://schemas.openxmlformats.org/officeDocument/2006/customXml" ds:itemID="{9AB0F83E-2104-41EB-A8F5-35258FC8A9D5}">
  <ds:schemaRefs>
    <ds:schemaRef ds:uri="241a7658-5309-4918-8501-dd8d6d93852a"/>
    <ds:schemaRef ds:uri="b5f5ff69-7768-4193-98d4-7508316152d6"/>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985CE13-C470-4A3B-ACAC-B71DEA37BFCC}">
  <ds:schemaRefs>
    <ds:schemaRef ds:uri="241a7658-5309-4918-8501-dd8d6d93852a"/>
    <ds:schemaRef ds:uri="b5f5ff69-7768-4193-98d4-7508316152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24</Slides>
  <Notes>0</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Peer Support in Action</vt:lpstr>
      <vt:lpstr>Meet Your Presenters...</vt:lpstr>
      <vt:lpstr>Meet Your Presenters...</vt:lpstr>
      <vt:lpstr>Learning Objectives</vt:lpstr>
      <vt:lpstr>Shared Visions, Shared Missions</vt:lpstr>
      <vt:lpstr>About PRN</vt:lpstr>
      <vt:lpstr>About Recovery Café Network</vt:lpstr>
      <vt:lpstr>PowerPoint Presentation</vt:lpstr>
      <vt:lpstr>Alignments of Values</vt:lpstr>
      <vt:lpstr>Breaking Down Stigma in Recovery</vt:lpstr>
      <vt:lpstr>PowerPoint Presentation</vt:lpstr>
      <vt:lpstr>Principles of Harm Reduction cont.</vt:lpstr>
      <vt:lpstr>Peer Support and Harm Reduction</vt:lpstr>
      <vt:lpstr>Peer Support and Harm Reduction</vt:lpstr>
      <vt:lpstr>Fighting Stigma</vt:lpstr>
      <vt:lpstr>SMART, Peer Support, and Harm Reduction</vt:lpstr>
      <vt:lpstr>Harm Reduction in Action</vt:lpstr>
      <vt:lpstr>SMART Meetings </vt:lpstr>
      <vt:lpstr>SMART Tools</vt:lpstr>
      <vt:lpstr>Balancing Wellness</vt:lpstr>
      <vt:lpstr>PowerPoint Presentation</vt:lpstr>
      <vt:lpstr>Let's Reflect...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Ethan English</dc:creator>
  <cp:revision>15</cp:revision>
  <dcterms:created xsi:type="dcterms:W3CDTF">2026-01-16T20:10:23Z</dcterms:created>
  <dcterms:modified xsi:type="dcterms:W3CDTF">2026-03-27T16:29:09Z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0x010100BD10D93F9C002E439E5DB45225F88BD9</vt:lpwstr>
  </property>
  <property fmtid="{D5CDD505-2E9C-101B-9397-08002B2CF9AE}" pid="3" name="MediaServiceImageTags">
    <vt:lpwstr/>
  </property>
</Properties>
</file>