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sldIdLst>
    <p:sldId id="281" r:id="rId2"/>
    <p:sldId id="282" r:id="rId3"/>
    <p:sldId id="398" r:id="rId4"/>
    <p:sldId id="283" r:id="rId5"/>
    <p:sldId id="284" r:id="rId6"/>
    <p:sldId id="285" r:id="rId7"/>
    <p:sldId id="397" r:id="rId8"/>
    <p:sldId id="287" r:id="rId9"/>
    <p:sldId id="288" r:id="rId10"/>
    <p:sldId id="289" r:id="rId11"/>
    <p:sldId id="290" r:id="rId12"/>
    <p:sldId id="407" r:id="rId13"/>
    <p:sldId id="402" r:id="rId14"/>
    <p:sldId id="403" r:id="rId15"/>
    <p:sldId id="405" r:id="rId16"/>
    <p:sldId id="404" r:id="rId17"/>
    <p:sldId id="406" r:id="rId18"/>
    <p:sldId id="409" r:id="rId19"/>
    <p:sldId id="408" r:id="rId20"/>
    <p:sldId id="256" r:id="rId21"/>
    <p:sldId id="257" r:id="rId22"/>
    <p:sldId id="258" r:id="rId23"/>
    <p:sldId id="259" r:id="rId24"/>
    <p:sldId id="260" r:id="rId25"/>
    <p:sldId id="261" r:id="rId26"/>
    <p:sldId id="262" r:id="rId27"/>
    <p:sldId id="263" r:id="rId28"/>
    <p:sldId id="264" r:id="rId29"/>
    <p:sldId id="265" r:id="rId30"/>
    <p:sldId id="266" r:id="rId31"/>
    <p:sldId id="410" r:id="rId32"/>
    <p:sldId id="267" r:id="rId33"/>
    <p:sldId id="268" r:id="rId34"/>
    <p:sldId id="269" r:id="rId35"/>
    <p:sldId id="411" r:id="rId36"/>
    <p:sldId id="270" r:id="rId37"/>
    <p:sldId id="271" r:id="rId38"/>
    <p:sldId id="272" r:id="rId39"/>
    <p:sldId id="273" r:id="rId40"/>
    <p:sldId id="274" r:id="rId41"/>
    <p:sldId id="275" r:id="rId42"/>
    <p:sldId id="276" r:id="rId43"/>
    <p:sldId id="277" r:id="rId44"/>
    <p:sldId id="278" r:id="rId45"/>
    <p:sldId id="279" r:id="rId46"/>
    <p:sldId id="280" r:id="rId47"/>
    <p:sldId id="400" r:id="rId48"/>
    <p:sldId id="37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8AA81-7647-40BB-84F5-721FDA134609}" v="5" dt="2026-03-27T19:15:28.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snapToObjects="1">
      <p:cViewPr varScale="1">
        <p:scale>
          <a:sx n="74" d="100"/>
          <a:sy n="74" d="100"/>
        </p:scale>
        <p:origin x="60" y="52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obert W.   RICVAMC" userId="32b0d64a-2503-4fd8-b6a8-9dc679ca9257" providerId="ADAL" clId="{BE5F0A1C-14B7-460E-A9E1-C6ECC9CA53EC}"/>
    <pc:docChg chg="undo custSel modSld">
      <pc:chgData name="Martin, Robert W.   RICVAMC" userId="32b0d64a-2503-4fd8-b6a8-9dc679ca9257" providerId="ADAL" clId="{BE5F0A1C-14B7-460E-A9E1-C6ECC9CA53EC}" dt="2026-03-27T19:15:33.713" v="54" actId="26606"/>
      <pc:docMkLst>
        <pc:docMk/>
      </pc:docMkLst>
      <pc:sldChg chg="addSp delSp modSp mod">
        <pc:chgData name="Martin, Robert W.   RICVAMC" userId="32b0d64a-2503-4fd8-b6a8-9dc679ca9257" providerId="ADAL" clId="{BE5F0A1C-14B7-460E-A9E1-C6ECC9CA53EC}" dt="2026-03-27T19:10:54.766" v="12"/>
        <pc:sldMkLst>
          <pc:docMk/>
          <pc:sldMk cId="0" sldId="272"/>
        </pc:sldMkLst>
        <pc:spChg chg="mod">
          <ac:chgData name="Martin, Robert W.   RICVAMC" userId="32b0d64a-2503-4fd8-b6a8-9dc679ca9257" providerId="ADAL" clId="{BE5F0A1C-14B7-460E-A9E1-C6ECC9CA53EC}" dt="2026-03-27T19:10:53.140" v="11" actId="14100"/>
          <ac:spMkLst>
            <pc:docMk/>
            <pc:sldMk cId="0" sldId="272"/>
            <ac:spMk id="2" creationId="{00000000-0000-0000-0000-000000000000}"/>
          </ac:spMkLst>
        </pc:spChg>
        <pc:spChg chg="mod">
          <ac:chgData name="Martin, Robert W.   RICVAMC" userId="32b0d64a-2503-4fd8-b6a8-9dc679ca9257" providerId="ADAL" clId="{BE5F0A1C-14B7-460E-A9E1-C6ECC9CA53EC}" dt="2026-03-27T19:10:48.694" v="10" actId="27636"/>
          <ac:spMkLst>
            <pc:docMk/>
            <pc:sldMk cId="0" sldId="272"/>
            <ac:spMk id="3" creationId="{00000000-0000-0000-0000-000000000000}"/>
          </ac:spMkLst>
        </pc:spChg>
        <pc:picChg chg="add del mod">
          <ac:chgData name="Martin, Robert W.   RICVAMC" userId="32b0d64a-2503-4fd8-b6a8-9dc679ca9257" providerId="ADAL" clId="{BE5F0A1C-14B7-460E-A9E1-C6ECC9CA53EC}" dt="2026-03-27T19:10:31.396" v="1" actId="478"/>
          <ac:picMkLst>
            <pc:docMk/>
            <pc:sldMk cId="0" sldId="272"/>
            <ac:picMk id="4" creationId="{CBE605B7-AE2D-200F-6A88-AA6B47FB1E45}"/>
          </ac:picMkLst>
        </pc:picChg>
        <pc:picChg chg="add mod">
          <ac:chgData name="Martin, Robert W.   RICVAMC" userId="32b0d64a-2503-4fd8-b6a8-9dc679ca9257" providerId="ADAL" clId="{BE5F0A1C-14B7-460E-A9E1-C6ECC9CA53EC}" dt="2026-03-27T19:10:54.766" v="12"/>
          <ac:picMkLst>
            <pc:docMk/>
            <pc:sldMk cId="0" sldId="272"/>
            <ac:picMk id="9" creationId="{911C8F65-1B26-98D0-EFAB-997D265E1A72}"/>
          </ac:picMkLst>
        </pc:picChg>
      </pc:sldChg>
      <pc:sldChg chg="addSp delSp modSp mod">
        <pc:chgData name="Martin, Robert W.   RICVAMC" userId="32b0d64a-2503-4fd8-b6a8-9dc679ca9257" providerId="ADAL" clId="{BE5F0A1C-14B7-460E-A9E1-C6ECC9CA53EC}" dt="2026-03-27T19:15:04.026" v="46" actId="1076"/>
        <pc:sldMkLst>
          <pc:docMk/>
          <pc:sldMk cId="0" sldId="274"/>
        </pc:sldMkLst>
        <pc:spChg chg="mod">
          <ac:chgData name="Martin, Robert W.   RICVAMC" userId="32b0d64a-2503-4fd8-b6a8-9dc679ca9257" providerId="ADAL" clId="{BE5F0A1C-14B7-460E-A9E1-C6ECC9CA53EC}" dt="2026-03-27T19:13:11.566" v="19" actId="1076"/>
          <ac:spMkLst>
            <pc:docMk/>
            <pc:sldMk cId="0" sldId="274"/>
            <ac:spMk id="2" creationId="{00000000-0000-0000-0000-000000000000}"/>
          </ac:spMkLst>
        </pc:spChg>
        <pc:spChg chg="mod">
          <ac:chgData name="Martin, Robert W.   RICVAMC" userId="32b0d64a-2503-4fd8-b6a8-9dc679ca9257" providerId="ADAL" clId="{BE5F0A1C-14B7-460E-A9E1-C6ECC9CA53EC}" dt="2026-03-27T19:15:01.413" v="45" actId="1076"/>
          <ac:spMkLst>
            <pc:docMk/>
            <pc:sldMk cId="0" sldId="274"/>
            <ac:spMk id="3" creationId="{00000000-0000-0000-0000-000000000000}"/>
          </ac:spMkLst>
        </pc:spChg>
        <pc:picChg chg="add mod ord">
          <ac:chgData name="Martin, Robert W.   RICVAMC" userId="32b0d64a-2503-4fd8-b6a8-9dc679ca9257" providerId="ADAL" clId="{BE5F0A1C-14B7-460E-A9E1-C6ECC9CA53EC}" dt="2026-03-27T19:11:47.476" v="15" actId="167"/>
          <ac:picMkLst>
            <pc:docMk/>
            <pc:sldMk cId="0" sldId="274"/>
            <ac:picMk id="4" creationId="{52734D22-AC07-EAB6-92C9-053EC6674F9C}"/>
          </ac:picMkLst>
        </pc:picChg>
        <pc:picChg chg="add mod">
          <ac:chgData name="Martin, Robert W.   RICVAMC" userId="32b0d64a-2503-4fd8-b6a8-9dc679ca9257" providerId="ADAL" clId="{BE5F0A1C-14B7-460E-A9E1-C6ECC9CA53EC}" dt="2026-03-27T19:13:28.907" v="26" actId="1076"/>
          <ac:picMkLst>
            <pc:docMk/>
            <pc:sldMk cId="0" sldId="274"/>
            <ac:picMk id="6" creationId="{6C60D533-3415-ECFF-5C51-524104B11210}"/>
          </ac:picMkLst>
        </pc:picChg>
        <pc:picChg chg="add mod">
          <ac:chgData name="Martin, Robert W.   RICVAMC" userId="32b0d64a-2503-4fd8-b6a8-9dc679ca9257" providerId="ADAL" clId="{BE5F0A1C-14B7-460E-A9E1-C6ECC9CA53EC}" dt="2026-03-27T19:15:04.026" v="46" actId="1076"/>
          <ac:picMkLst>
            <pc:docMk/>
            <pc:sldMk cId="0" sldId="274"/>
            <ac:picMk id="9" creationId="{D4433C78-D7F6-2DA9-0680-1DF5201B90F9}"/>
          </ac:picMkLst>
        </pc:picChg>
        <pc:picChg chg="add del mod">
          <ac:chgData name="Martin, Robert W.   RICVAMC" userId="32b0d64a-2503-4fd8-b6a8-9dc679ca9257" providerId="ADAL" clId="{BE5F0A1C-14B7-460E-A9E1-C6ECC9CA53EC}" dt="2026-03-27T19:15:00.311" v="43" actId="22"/>
          <ac:picMkLst>
            <pc:docMk/>
            <pc:sldMk cId="0" sldId="274"/>
            <ac:picMk id="17" creationId="{C38F4BA0-1E8F-2D68-46D3-45D9D6BBCD84}"/>
          </ac:picMkLst>
        </pc:picChg>
      </pc:sldChg>
      <pc:sldChg chg="addSp delSp modSp mod">
        <pc:chgData name="Martin, Robert W.   RICVAMC" userId="32b0d64a-2503-4fd8-b6a8-9dc679ca9257" providerId="ADAL" clId="{BE5F0A1C-14B7-460E-A9E1-C6ECC9CA53EC}" dt="2026-03-27T19:14:23.164" v="31" actId="22"/>
        <pc:sldMkLst>
          <pc:docMk/>
          <pc:sldMk cId="0" sldId="276"/>
        </pc:sldMkLst>
        <pc:spChg chg="mod">
          <ac:chgData name="Martin, Robert W.   RICVAMC" userId="32b0d64a-2503-4fd8-b6a8-9dc679ca9257" providerId="ADAL" clId="{BE5F0A1C-14B7-460E-A9E1-C6ECC9CA53EC}" dt="2026-03-27T19:13:38.636" v="29" actId="1076"/>
          <ac:spMkLst>
            <pc:docMk/>
            <pc:sldMk cId="0" sldId="276"/>
            <ac:spMk id="3" creationId="{00000000-0000-0000-0000-000000000000}"/>
          </ac:spMkLst>
        </pc:spChg>
        <pc:picChg chg="add del">
          <ac:chgData name="Martin, Robert W.   RICVAMC" userId="32b0d64a-2503-4fd8-b6a8-9dc679ca9257" providerId="ADAL" clId="{BE5F0A1C-14B7-460E-A9E1-C6ECC9CA53EC}" dt="2026-03-27T19:14:23.164" v="31" actId="22"/>
          <ac:picMkLst>
            <pc:docMk/>
            <pc:sldMk cId="0" sldId="276"/>
            <ac:picMk id="5" creationId="{665BE09C-6E13-A6D0-30B8-BC55DE95496C}"/>
          </ac:picMkLst>
        </pc:picChg>
      </pc:sldChg>
      <pc:sldChg chg="addSp modSp mod setBg">
        <pc:chgData name="Martin, Robert W.   RICVAMC" userId="32b0d64a-2503-4fd8-b6a8-9dc679ca9257" providerId="ADAL" clId="{BE5F0A1C-14B7-460E-A9E1-C6ECC9CA53EC}" dt="2026-03-27T19:15:33.713" v="54" actId="26606"/>
        <pc:sldMkLst>
          <pc:docMk/>
          <pc:sldMk cId="0" sldId="277"/>
        </pc:sldMkLst>
        <pc:spChg chg="mod">
          <ac:chgData name="Martin, Robert W.   RICVAMC" userId="32b0d64a-2503-4fd8-b6a8-9dc679ca9257" providerId="ADAL" clId="{BE5F0A1C-14B7-460E-A9E1-C6ECC9CA53EC}" dt="2026-03-27T19:15:33.713" v="54" actId="26606"/>
          <ac:spMkLst>
            <pc:docMk/>
            <pc:sldMk cId="0" sldId="277"/>
            <ac:spMk id="2" creationId="{00000000-0000-0000-0000-000000000000}"/>
          </ac:spMkLst>
        </pc:spChg>
        <pc:spChg chg="mod">
          <ac:chgData name="Martin, Robert W.   RICVAMC" userId="32b0d64a-2503-4fd8-b6a8-9dc679ca9257" providerId="ADAL" clId="{BE5F0A1C-14B7-460E-A9E1-C6ECC9CA53EC}" dt="2026-03-27T19:15:33.713" v="54" actId="26606"/>
          <ac:spMkLst>
            <pc:docMk/>
            <pc:sldMk cId="0" sldId="277"/>
            <ac:spMk id="3" creationId="{00000000-0000-0000-0000-000000000000}"/>
          </ac:spMkLst>
        </pc:spChg>
        <pc:spChg chg="add">
          <ac:chgData name="Martin, Robert W.   RICVAMC" userId="32b0d64a-2503-4fd8-b6a8-9dc679ca9257" providerId="ADAL" clId="{BE5F0A1C-14B7-460E-A9E1-C6ECC9CA53EC}" dt="2026-03-27T19:15:33.713" v="54" actId="26606"/>
          <ac:spMkLst>
            <pc:docMk/>
            <pc:sldMk cId="0" sldId="277"/>
            <ac:spMk id="22" creationId="{E8A8EAB8-D2FF-444D-B34B-7D32F106AD0E}"/>
          </ac:spMkLst>
        </pc:spChg>
        <pc:picChg chg="add mod">
          <ac:chgData name="Martin, Robert W.   RICVAMC" userId="32b0d64a-2503-4fd8-b6a8-9dc679ca9257" providerId="ADAL" clId="{BE5F0A1C-14B7-460E-A9E1-C6ECC9CA53EC}" dt="2026-03-27T19:15:33.713" v="54" actId="26606"/>
          <ac:picMkLst>
            <pc:docMk/>
            <pc:sldMk cId="0" sldId="277"/>
            <ac:picMk id="17" creationId="{C38F4BA0-1E8F-2D68-46D3-45D9D6BBCD84}"/>
          </ac:picMkLst>
        </pc:picChg>
        <pc:cxnChg chg="add">
          <ac:chgData name="Martin, Robert W.   RICVAMC" userId="32b0d64a-2503-4fd8-b6a8-9dc679ca9257" providerId="ADAL" clId="{BE5F0A1C-14B7-460E-A9E1-C6ECC9CA53EC}" dt="2026-03-27T19:15:33.713" v="54" actId="26606"/>
          <ac:cxnSpMkLst>
            <pc:docMk/>
            <pc:sldMk cId="0" sldId="277"/>
            <ac:cxnSpMk id="24" creationId="{EEA38897-7BA3-4408-8083-3235339C4A60}"/>
          </ac:cxnSpMkLst>
        </pc:cxnChg>
        <pc:cxnChg chg="add">
          <ac:chgData name="Martin, Robert W.   RICVAMC" userId="32b0d64a-2503-4fd8-b6a8-9dc679ca9257" providerId="ADAL" clId="{BE5F0A1C-14B7-460E-A9E1-C6ECC9CA53EC}" dt="2026-03-27T19:15:33.713" v="54" actId="26606"/>
          <ac:cxnSpMkLst>
            <pc:docMk/>
            <pc:sldMk cId="0" sldId="277"/>
            <ac:cxnSpMk id="26" creationId="{F11AD06B-AB20-4097-8606-5DA00DBACE88}"/>
          </ac:cxnSpMkLst>
        </pc:cxn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7110A-CF74-408C-9276-C556426D7B91}"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7740816-F3EC-437F-9CA0-28BBBCBDC654}">
      <dgm:prSet custT="1"/>
      <dgm:spPr/>
      <dgm:t>
        <a:bodyPr/>
        <a:lstStyle/>
        <a:p>
          <a:r>
            <a:rPr lang="en-US" sz="1200" dirty="0"/>
            <a:t>Military </a:t>
          </a:r>
          <a:r>
            <a:rPr lang="en-US" sz="1600" dirty="0"/>
            <a:t>brat</a:t>
          </a:r>
          <a:r>
            <a:rPr lang="en-US" sz="1200" dirty="0"/>
            <a:t> upbringing</a:t>
          </a:r>
        </a:p>
      </dgm:t>
    </dgm:pt>
    <dgm:pt modelId="{F9339FAF-9E10-42D2-BEBD-48036C1F1449}" type="parTrans" cxnId="{AFD2FB13-DAEA-477D-A7B7-050B405FA1A9}">
      <dgm:prSet/>
      <dgm:spPr/>
      <dgm:t>
        <a:bodyPr/>
        <a:lstStyle/>
        <a:p>
          <a:endParaRPr lang="en-US"/>
        </a:p>
      </dgm:t>
    </dgm:pt>
    <dgm:pt modelId="{80045BA3-2AF9-475D-8182-06BD69C92348}" type="sibTrans" cxnId="{AFD2FB13-DAEA-477D-A7B7-050B405FA1A9}">
      <dgm:prSet/>
      <dgm:spPr/>
      <dgm:t>
        <a:bodyPr/>
        <a:lstStyle/>
        <a:p>
          <a:endParaRPr lang="en-US"/>
        </a:p>
      </dgm:t>
    </dgm:pt>
    <dgm:pt modelId="{6DAA0192-C9F5-4FA6-BBA5-8C09DA55E5E3}">
      <dgm:prSet custT="1"/>
      <dgm:spPr/>
      <dgm:t>
        <a:bodyPr/>
        <a:lstStyle/>
        <a:p>
          <a:r>
            <a:rPr lang="en-US" sz="1200" dirty="0"/>
            <a:t>Learned early: "Bury the </a:t>
          </a:r>
          <a:r>
            <a:rPr lang="en-US" sz="1600" dirty="0"/>
            <a:t>emotion</a:t>
          </a:r>
          <a:r>
            <a:rPr lang="en-US" sz="1200" dirty="0"/>
            <a:t>, keep moving"</a:t>
          </a:r>
        </a:p>
      </dgm:t>
    </dgm:pt>
    <dgm:pt modelId="{46D4A7B7-88DA-4EC6-B753-D1CF26F7C4A9}" type="parTrans" cxnId="{6AF1360C-3282-45C7-BCED-0743AE5FF1C3}">
      <dgm:prSet/>
      <dgm:spPr/>
      <dgm:t>
        <a:bodyPr/>
        <a:lstStyle/>
        <a:p>
          <a:endParaRPr lang="en-US"/>
        </a:p>
      </dgm:t>
    </dgm:pt>
    <dgm:pt modelId="{69CF0C85-BACF-4334-9FF9-6D429369950D}" type="sibTrans" cxnId="{6AF1360C-3282-45C7-BCED-0743AE5FF1C3}">
      <dgm:prSet/>
      <dgm:spPr/>
      <dgm:t>
        <a:bodyPr/>
        <a:lstStyle/>
        <a:p>
          <a:endParaRPr lang="en-US"/>
        </a:p>
      </dgm:t>
    </dgm:pt>
    <dgm:pt modelId="{DB0E1969-8C53-4FAB-B42F-AC3F4DE3E7DB}">
      <dgm:prSet/>
      <dgm:spPr/>
      <dgm:t>
        <a:bodyPr/>
        <a:lstStyle/>
        <a:p>
          <a:r>
            <a:rPr lang="en-US"/>
            <a:t>Parents doing their best</a:t>
          </a:r>
        </a:p>
      </dgm:t>
    </dgm:pt>
    <dgm:pt modelId="{0E513CBA-9835-44DC-AB4C-063BCFF7098F}" type="parTrans" cxnId="{48E7398A-5DF3-43A8-BF41-512E6625C7A9}">
      <dgm:prSet/>
      <dgm:spPr/>
      <dgm:t>
        <a:bodyPr/>
        <a:lstStyle/>
        <a:p>
          <a:endParaRPr lang="en-US"/>
        </a:p>
      </dgm:t>
    </dgm:pt>
    <dgm:pt modelId="{79B7A70C-D386-47FC-A82E-B4420A9D1033}" type="sibTrans" cxnId="{48E7398A-5DF3-43A8-BF41-512E6625C7A9}">
      <dgm:prSet/>
      <dgm:spPr/>
      <dgm:t>
        <a:bodyPr/>
        <a:lstStyle/>
        <a:p>
          <a:endParaRPr lang="en-US"/>
        </a:p>
      </dgm:t>
    </dgm:pt>
    <dgm:pt modelId="{CA3C780C-F508-4AA1-928B-203C8D878809}">
      <dgm:prSet custT="1"/>
      <dgm:spPr/>
      <dgm:t>
        <a:bodyPr/>
        <a:lstStyle/>
        <a:p>
          <a:r>
            <a:rPr lang="en-US" sz="1300" dirty="0"/>
            <a:t>Father likely carrying undiagnosed </a:t>
          </a:r>
          <a:r>
            <a:rPr lang="en-US" sz="1600" dirty="0"/>
            <a:t>PTSD</a:t>
          </a:r>
        </a:p>
      </dgm:t>
    </dgm:pt>
    <dgm:pt modelId="{5CBA94DC-2F52-4F26-B08C-A20B2B903A07}" type="parTrans" cxnId="{6A17D6B7-5DDE-4DFD-8F04-6E815F75F7AF}">
      <dgm:prSet/>
      <dgm:spPr/>
      <dgm:t>
        <a:bodyPr/>
        <a:lstStyle/>
        <a:p>
          <a:endParaRPr lang="en-US"/>
        </a:p>
      </dgm:t>
    </dgm:pt>
    <dgm:pt modelId="{123E38AC-AB17-4035-8F2B-92F4D9D0F611}" type="sibTrans" cxnId="{6A17D6B7-5DDE-4DFD-8F04-6E815F75F7AF}">
      <dgm:prSet/>
      <dgm:spPr/>
      <dgm:t>
        <a:bodyPr/>
        <a:lstStyle/>
        <a:p>
          <a:endParaRPr lang="en-US"/>
        </a:p>
      </dgm:t>
    </dgm:pt>
    <dgm:pt modelId="{76A5E394-EB1E-4733-81B7-02A4927580F1}" type="pres">
      <dgm:prSet presAssocID="{C847110A-CF74-408C-9276-C556426D7B91}" presName="diagram" presStyleCnt="0">
        <dgm:presLayoutVars>
          <dgm:dir/>
          <dgm:resizeHandles val="exact"/>
        </dgm:presLayoutVars>
      </dgm:prSet>
      <dgm:spPr/>
    </dgm:pt>
    <dgm:pt modelId="{10FD5870-4F9D-43FC-AA07-FEE545F64119}" type="pres">
      <dgm:prSet presAssocID="{07740816-F3EC-437F-9CA0-28BBBCBDC654}" presName="arrow" presStyleLbl="node1" presStyleIdx="0" presStyleCnt="4">
        <dgm:presLayoutVars>
          <dgm:bulletEnabled val="1"/>
        </dgm:presLayoutVars>
      </dgm:prSet>
      <dgm:spPr/>
    </dgm:pt>
    <dgm:pt modelId="{31240F4A-7589-426C-BFD4-AEEFBFF497A9}" type="pres">
      <dgm:prSet presAssocID="{6DAA0192-C9F5-4FA6-BBA5-8C09DA55E5E3}" presName="arrow" presStyleLbl="node1" presStyleIdx="1" presStyleCnt="4">
        <dgm:presLayoutVars>
          <dgm:bulletEnabled val="1"/>
        </dgm:presLayoutVars>
      </dgm:prSet>
      <dgm:spPr/>
    </dgm:pt>
    <dgm:pt modelId="{C87BA3B2-F179-48FE-8D2C-D45018D8EF6A}" type="pres">
      <dgm:prSet presAssocID="{DB0E1969-8C53-4FAB-B42F-AC3F4DE3E7DB}" presName="arrow" presStyleLbl="node1" presStyleIdx="2" presStyleCnt="4">
        <dgm:presLayoutVars>
          <dgm:bulletEnabled val="1"/>
        </dgm:presLayoutVars>
      </dgm:prSet>
      <dgm:spPr/>
    </dgm:pt>
    <dgm:pt modelId="{D8FB4D04-30B5-4E88-A771-4E09BA4D342E}" type="pres">
      <dgm:prSet presAssocID="{CA3C780C-F508-4AA1-928B-203C8D878809}" presName="arrow" presStyleLbl="node1" presStyleIdx="3" presStyleCnt="4">
        <dgm:presLayoutVars>
          <dgm:bulletEnabled val="1"/>
        </dgm:presLayoutVars>
      </dgm:prSet>
      <dgm:spPr/>
    </dgm:pt>
  </dgm:ptLst>
  <dgm:cxnLst>
    <dgm:cxn modelId="{6AF1360C-3282-45C7-BCED-0743AE5FF1C3}" srcId="{C847110A-CF74-408C-9276-C556426D7B91}" destId="{6DAA0192-C9F5-4FA6-BBA5-8C09DA55E5E3}" srcOrd="1" destOrd="0" parTransId="{46D4A7B7-88DA-4EC6-B753-D1CF26F7C4A9}" sibTransId="{69CF0C85-BACF-4334-9FF9-6D429369950D}"/>
    <dgm:cxn modelId="{AFD2FB13-DAEA-477D-A7B7-050B405FA1A9}" srcId="{C847110A-CF74-408C-9276-C556426D7B91}" destId="{07740816-F3EC-437F-9CA0-28BBBCBDC654}" srcOrd="0" destOrd="0" parTransId="{F9339FAF-9E10-42D2-BEBD-48036C1F1449}" sibTransId="{80045BA3-2AF9-475D-8182-06BD69C92348}"/>
    <dgm:cxn modelId="{49304416-4EC5-4318-B9AE-2E219614689D}" type="presOf" srcId="{6DAA0192-C9F5-4FA6-BBA5-8C09DA55E5E3}" destId="{31240F4A-7589-426C-BFD4-AEEFBFF497A9}" srcOrd="0" destOrd="0" presId="urn:microsoft.com/office/officeart/2005/8/layout/arrow5"/>
    <dgm:cxn modelId="{25E6A237-0281-4042-8554-1810966EA924}" type="presOf" srcId="{CA3C780C-F508-4AA1-928B-203C8D878809}" destId="{D8FB4D04-30B5-4E88-A771-4E09BA4D342E}" srcOrd="0" destOrd="0" presId="urn:microsoft.com/office/officeart/2005/8/layout/arrow5"/>
    <dgm:cxn modelId="{823F8B63-ADF4-42BA-A350-6189D2D3B05B}" type="presOf" srcId="{C847110A-CF74-408C-9276-C556426D7B91}" destId="{76A5E394-EB1E-4733-81B7-02A4927580F1}" srcOrd="0" destOrd="0" presId="urn:microsoft.com/office/officeart/2005/8/layout/arrow5"/>
    <dgm:cxn modelId="{CF43C076-DC76-4D90-B2C5-FCCD69C81E49}" type="presOf" srcId="{DB0E1969-8C53-4FAB-B42F-AC3F4DE3E7DB}" destId="{C87BA3B2-F179-48FE-8D2C-D45018D8EF6A}" srcOrd="0" destOrd="0" presId="urn:microsoft.com/office/officeart/2005/8/layout/arrow5"/>
    <dgm:cxn modelId="{48E7398A-5DF3-43A8-BF41-512E6625C7A9}" srcId="{C847110A-CF74-408C-9276-C556426D7B91}" destId="{DB0E1969-8C53-4FAB-B42F-AC3F4DE3E7DB}" srcOrd="2" destOrd="0" parTransId="{0E513CBA-9835-44DC-AB4C-063BCFF7098F}" sibTransId="{79B7A70C-D386-47FC-A82E-B4420A9D1033}"/>
    <dgm:cxn modelId="{6A17D6B7-5DDE-4DFD-8F04-6E815F75F7AF}" srcId="{C847110A-CF74-408C-9276-C556426D7B91}" destId="{CA3C780C-F508-4AA1-928B-203C8D878809}" srcOrd="3" destOrd="0" parTransId="{5CBA94DC-2F52-4F26-B08C-A20B2B903A07}" sibTransId="{123E38AC-AB17-4035-8F2B-92F4D9D0F611}"/>
    <dgm:cxn modelId="{A87BB7EF-D360-480C-B133-FAEB6FF4CA01}" type="presOf" srcId="{07740816-F3EC-437F-9CA0-28BBBCBDC654}" destId="{10FD5870-4F9D-43FC-AA07-FEE545F64119}" srcOrd="0" destOrd="0" presId="urn:microsoft.com/office/officeart/2005/8/layout/arrow5"/>
    <dgm:cxn modelId="{B3D14355-DD70-4129-9CEC-5BF5B203E9F7}" type="presParOf" srcId="{76A5E394-EB1E-4733-81B7-02A4927580F1}" destId="{10FD5870-4F9D-43FC-AA07-FEE545F64119}" srcOrd="0" destOrd="0" presId="urn:microsoft.com/office/officeart/2005/8/layout/arrow5"/>
    <dgm:cxn modelId="{1E820BDA-A6AD-430D-8AC1-CE3ABEE4FBA8}" type="presParOf" srcId="{76A5E394-EB1E-4733-81B7-02A4927580F1}" destId="{31240F4A-7589-426C-BFD4-AEEFBFF497A9}" srcOrd="1" destOrd="0" presId="urn:microsoft.com/office/officeart/2005/8/layout/arrow5"/>
    <dgm:cxn modelId="{D7534850-4F6A-4B48-AAFD-14B320893534}" type="presParOf" srcId="{76A5E394-EB1E-4733-81B7-02A4927580F1}" destId="{C87BA3B2-F179-48FE-8D2C-D45018D8EF6A}" srcOrd="2" destOrd="0" presId="urn:microsoft.com/office/officeart/2005/8/layout/arrow5"/>
    <dgm:cxn modelId="{1BC20330-50B6-4474-8DE9-95907DAB4F4E}" type="presParOf" srcId="{76A5E394-EB1E-4733-81B7-02A4927580F1}" destId="{D8FB4D04-30B5-4E88-A771-4E09BA4D342E}"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BA403E-1EDA-43CA-A02F-233801021B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372FAF5-122D-434E-9A14-7DF767270A8E}">
      <dgm:prSet custT="1"/>
      <dgm:spPr/>
      <dgm:t>
        <a:bodyPr/>
        <a:lstStyle/>
        <a:p>
          <a:r>
            <a:rPr lang="en-US" sz="2400" dirty="0"/>
            <a:t>Discovering SMART gave me new tools.</a:t>
          </a:r>
        </a:p>
      </dgm:t>
    </dgm:pt>
    <dgm:pt modelId="{28329D32-30C3-4AEF-B1C4-F641C6CE3E35}" type="parTrans" cxnId="{6827225E-66A8-4646-8524-C87157D11205}">
      <dgm:prSet/>
      <dgm:spPr/>
      <dgm:t>
        <a:bodyPr/>
        <a:lstStyle/>
        <a:p>
          <a:endParaRPr lang="en-US"/>
        </a:p>
      </dgm:t>
    </dgm:pt>
    <dgm:pt modelId="{6EFD5DB5-ADC1-4B1C-94C8-7FDFBDC7A789}" type="sibTrans" cxnId="{6827225E-66A8-4646-8524-C87157D11205}">
      <dgm:prSet/>
      <dgm:spPr/>
      <dgm:t>
        <a:bodyPr/>
        <a:lstStyle/>
        <a:p>
          <a:endParaRPr lang="en-US"/>
        </a:p>
      </dgm:t>
    </dgm:pt>
    <dgm:pt modelId="{0750A138-E9D0-4860-B776-443D40C06A65}">
      <dgm:prSet custT="1"/>
      <dgm:spPr/>
      <dgm:t>
        <a:bodyPr/>
        <a:lstStyle/>
        <a:p>
          <a:r>
            <a:rPr lang="en-US" sz="2400" dirty="0"/>
            <a:t>Becoming a facilitator helped me learn how to use them.</a:t>
          </a:r>
        </a:p>
      </dgm:t>
    </dgm:pt>
    <dgm:pt modelId="{17CB49D8-0433-4F18-948F-57FD71BAF4AE}" type="parTrans" cxnId="{B806DE1E-A91F-48E9-B6B7-9F6521CF155C}">
      <dgm:prSet/>
      <dgm:spPr/>
      <dgm:t>
        <a:bodyPr/>
        <a:lstStyle/>
        <a:p>
          <a:endParaRPr lang="en-US"/>
        </a:p>
      </dgm:t>
    </dgm:pt>
    <dgm:pt modelId="{30D3FD2B-3B7F-482B-A09B-309B6F99BDFA}" type="sibTrans" cxnId="{B806DE1E-A91F-48E9-B6B7-9F6521CF155C}">
      <dgm:prSet/>
      <dgm:spPr/>
      <dgm:t>
        <a:bodyPr/>
        <a:lstStyle/>
        <a:p>
          <a:endParaRPr lang="en-US"/>
        </a:p>
      </dgm:t>
    </dgm:pt>
    <dgm:pt modelId="{9BFD9B5C-CAA2-4E74-9621-3B26FD1B8892}">
      <dgm:prSet custT="1"/>
      <dgm:spPr/>
      <dgm:t>
        <a:bodyPr/>
        <a:lstStyle/>
        <a:p>
          <a:r>
            <a:rPr lang="en-US" sz="2400" dirty="0"/>
            <a:t>Helping others helped me help myself.</a:t>
          </a:r>
        </a:p>
      </dgm:t>
    </dgm:pt>
    <dgm:pt modelId="{3D82190E-5364-48BD-8726-83DDAD1665E4}" type="parTrans" cxnId="{6E1A4A3D-C19A-45C4-B72D-D55F926A5148}">
      <dgm:prSet/>
      <dgm:spPr/>
      <dgm:t>
        <a:bodyPr/>
        <a:lstStyle/>
        <a:p>
          <a:endParaRPr lang="en-US"/>
        </a:p>
      </dgm:t>
    </dgm:pt>
    <dgm:pt modelId="{A7E42734-390C-4E91-B334-88AF6535B3E0}" type="sibTrans" cxnId="{6E1A4A3D-C19A-45C4-B72D-D55F926A5148}">
      <dgm:prSet/>
      <dgm:spPr/>
      <dgm:t>
        <a:bodyPr/>
        <a:lstStyle/>
        <a:p>
          <a:endParaRPr lang="en-US"/>
        </a:p>
      </dgm:t>
    </dgm:pt>
    <dgm:pt modelId="{3B97B8E2-20AF-4B1A-9B63-86BB916728F0}">
      <dgm:prSet custT="1"/>
      <dgm:spPr/>
      <dgm:t>
        <a:bodyPr/>
        <a:lstStyle/>
        <a:p>
          <a:r>
            <a:rPr lang="en-US" sz="2400" dirty="0"/>
            <a:t>That’s how I, </a:t>
          </a:r>
          <a:r>
            <a:rPr lang="en-US" sz="2400" dirty="0">
              <a:solidFill>
                <a:srgbClr val="FF0000"/>
              </a:solidFill>
            </a:rPr>
            <a:t>Build and Maintain Motivation.</a:t>
          </a:r>
        </a:p>
      </dgm:t>
    </dgm:pt>
    <dgm:pt modelId="{B6E077E4-6A01-41DE-A149-23DAFEC1B328}" type="parTrans" cxnId="{DAF6EB09-451C-4093-809F-8189DF35E3D4}">
      <dgm:prSet/>
      <dgm:spPr/>
      <dgm:t>
        <a:bodyPr/>
        <a:lstStyle/>
        <a:p>
          <a:endParaRPr lang="en-US"/>
        </a:p>
      </dgm:t>
    </dgm:pt>
    <dgm:pt modelId="{EFC2352E-F593-439C-A0FF-E3E27E408229}" type="sibTrans" cxnId="{DAF6EB09-451C-4093-809F-8189DF35E3D4}">
      <dgm:prSet/>
      <dgm:spPr/>
      <dgm:t>
        <a:bodyPr/>
        <a:lstStyle/>
        <a:p>
          <a:endParaRPr lang="en-US"/>
        </a:p>
      </dgm:t>
    </dgm:pt>
    <dgm:pt modelId="{6ECA336F-2598-4FB9-AA93-8F75116387C8}" type="pres">
      <dgm:prSet presAssocID="{67BA403E-1EDA-43CA-A02F-233801021BBE}" presName="root" presStyleCnt="0">
        <dgm:presLayoutVars>
          <dgm:dir/>
          <dgm:resizeHandles val="exact"/>
        </dgm:presLayoutVars>
      </dgm:prSet>
      <dgm:spPr/>
    </dgm:pt>
    <dgm:pt modelId="{C9DB9788-3F16-4F7C-A5E3-FF31A0D2B499}" type="pres">
      <dgm:prSet presAssocID="{C372FAF5-122D-434E-9A14-7DF767270A8E}" presName="compNode" presStyleCnt="0"/>
      <dgm:spPr/>
    </dgm:pt>
    <dgm:pt modelId="{0328EEA7-0305-44FD-A93F-DD86D5E76809}" type="pres">
      <dgm:prSet presAssocID="{C372FAF5-122D-434E-9A14-7DF767270A8E}" presName="bgRect" presStyleLbl="bgShp" presStyleIdx="0" presStyleCnt="4"/>
      <dgm:spPr/>
    </dgm:pt>
    <dgm:pt modelId="{40843F6D-B4AB-4106-A84E-46BC8C75ADEB}" type="pres">
      <dgm:prSet presAssocID="{C372FAF5-122D-434E-9A14-7DF767270A8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5C37E00-FA7B-4A01-AB7E-8BDC436BC9C0}" type="pres">
      <dgm:prSet presAssocID="{C372FAF5-122D-434E-9A14-7DF767270A8E}" presName="spaceRect" presStyleCnt="0"/>
      <dgm:spPr/>
    </dgm:pt>
    <dgm:pt modelId="{34D545A5-D0AF-430A-9C5C-1A0F453189D7}" type="pres">
      <dgm:prSet presAssocID="{C372FAF5-122D-434E-9A14-7DF767270A8E}" presName="parTx" presStyleLbl="revTx" presStyleIdx="0" presStyleCnt="4">
        <dgm:presLayoutVars>
          <dgm:chMax val="0"/>
          <dgm:chPref val="0"/>
        </dgm:presLayoutVars>
      </dgm:prSet>
      <dgm:spPr/>
    </dgm:pt>
    <dgm:pt modelId="{BC25E2E8-C22D-4A5C-824D-0C8053518479}" type="pres">
      <dgm:prSet presAssocID="{6EFD5DB5-ADC1-4B1C-94C8-7FDFBDC7A789}" presName="sibTrans" presStyleCnt="0"/>
      <dgm:spPr/>
    </dgm:pt>
    <dgm:pt modelId="{E8690C48-90D0-4926-B397-17CE713B37E8}" type="pres">
      <dgm:prSet presAssocID="{0750A138-E9D0-4860-B776-443D40C06A65}" presName="compNode" presStyleCnt="0"/>
      <dgm:spPr/>
    </dgm:pt>
    <dgm:pt modelId="{69A7EFB8-33F0-46D7-8800-005EFA182BB7}" type="pres">
      <dgm:prSet presAssocID="{0750A138-E9D0-4860-B776-443D40C06A65}" presName="bgRect" presStyleLbl="bgShp" presStyleIdx="1" presStyleCnt="4"/>
      <dgm:spPr/>
    </dgm:pt>
    <dgm:pt modelId="{B6F2F6E6-E69F-43ED-97EA-6CBE5BD410C6}" type="pres">
      <dgm:prSet presAssocID="{0750A138-E9D0-4860-B776-443D40C06A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fessor"/>
        </a:ext>
      </dgm:extLst>
    </dgm:pt>
    <dgm:pt modelId="{0778F39C-CDD3-4D8A-92E2-C9CDD3D1AAD8}" type="pres">
      <dgm:prSet presAssocID="{0750A138-E9D0-4860-B776-443D40C06A65}" presName="spaceRect" presStyleCnt="0"/>
      <dgm:spPr/>
    </dgm:pt>
    <dgm:pt modelId="{FD1FFA79-FB7C-44C6-8D18-727AAC8F903D}" type="pres">
      <dgm:prSet presAssocID="{0750A138-E9D0-4860-B776-443D40C06A65}" presName="parTx" presStyleLbl="revTx" presStyleIdx="1" presStyleCnt="4">
        <dgm:presLayoutVars>
          <dgm:chMax val="0"/>
          <dgm:chPref val="0"/>
        </dgm:presLayoutVars>
      </dgm:prSet>
      <dgm:spPr/>
    </dgm:pt>
    <dgm:pt modelId="{42A50FDA-DEF0-43C9-8C83-7B08C91DDEC0}" type="pres">
      <dgm:prSet presAssocID="{30D3FD2B-3B7F-482B-A09B-309B6F99BDFA}" presName="sibTrans" presStyleCnt="0"/>
      <dgm:spPr/>
    </dgm:pt>
    <dgm:pt modelId="{E4705590-ABF3-4617-BE85-0DED1029044F}" type="pres">
      <dgm:prSet presAssocID="{9BFD9B5C-CAA2-4E74-9621-3B26FD1B8892}" presName="compNode" presStyleCnt="0"/>
      <dgm:spPr/>
    </dgm:pt>
    <dgm:pt modelId="{D4D741FF-4FCE-40EE-8E89-639F87BBD41A}" type="pres">
      <dgm:prSet presAssocID="{9BFD9B5C-CAA2-4E74-9621-3B26FD1B8892}" presName="bgRect" presStyleLbl="bgShp" presStyleIdx="2" presStyleCnt="4"/>
      <dgm:spPr/>
    </dgm:pt>
    <dgm:pt modelId="{4CF89F2F-6EA8-4999-8F3F-F050848AF401}" type="pres">
      <dgm:prSet presAssocID="{9BFD9B5C-CAA2-4E74-9621-3B26FD1B88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638416F9-E80E-400D-9FE2-ED4B6FF8B7B1}" type="pres">
      <dgm:prSet presAssocID="{9BFD9B5C-CAA2-4E74-9621-3B26FD1B8892}" presName="spaceRect" presStyleCnt="0"/>
      <dgm:spPr/>
    </dgm:pt>
    <dgm:pt modelId="{286A5BF1-430D-4D73-9B67-F91C404B3E59}" type="pres">
      <dgm:prSet presAssocID="{9BFD9B5C-CAA2-4E74-9621-3B26FD1B8892}" presName="parTx" presStyleLbl="revTx" presStyleIdx="2" presStyleCnt="4">
        <dgm:presLayoutVars>
          <dgm:chMax val="0"/>
          <dgm:chPref val="0"/>
        </dgm:presLayoutVars>
      </dgm:prSet>
      <dgm:spPr/>
    </dgm:pt>
    <dgm:pt modelId="{BCBBC4D9-40E4-4B58-ABF8-4A282D170233}" type="pres">
      <dgm:prSet presAssocID="{A7E42734-390C-4E91-B334-88AF6535B3E0}" presName="sibTrans" presStyleCnt="0"/>
      <dgm:spPr/>
    </dgm:pt>
    <dgm:pt modelId="{1548A50B-3911-4085-881C-F3A064BBA47F}" type="pres">
      <dgm:prSet presAssocID="{3B97B8E2-20AF-4B1A-9B63-86BB916728F0}" presName="compNode" presStyleCnt="0"/>
      <dgm:spPr/>
    </dgm:pt>
    <dgm:pt modelId="{6B4A103F-D5D8-4DFA-B81C-4D74AB2B2374}" type="pres">
      <dgm:prSet presAssocID="{3B97B8E2-20AF-4B1A-9B63-86BB916728F0}" presName="bgRect" presStyleLbl="bgShp" presStyleIdx="3" presStyleCnt="4"/>
      <dgm:spPr/>
    </dgm:pt>
    <dgm:pt modelId="{757035B9-7231-447A-8372-8D3EE81FD4FB}" type="pres">
      <dgm:prSet presAssocID="{3B97B8E2-20AF-4B1A-9B63-86BB916728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CDC8D820-8564-496B-8AB0-E1066800473F}" type="pres">
      <dgm:prSet presAssocID="{3B97B8E2-20AF-4B1A-9B63-86BB916728F0}" presName="spaceRect" presStyleCnt="0"/>
      <dgm:spPr/>
    </dgm:pt>
    <dgm:pt modelId="{970E0735-2914-48BF-9285-E27735C095CA}" type="pres">
      <dgm:prSet presAssocID="{3B97B8E2-20AF-4B1A-9B63-86BB916728F0}" presName="parTx" presStyleLbl="revTx" presStyleIdx="3" presStyleCnt="4">
        <dgm:presLayoutVars>
          <dgm:chMax val="0"/>
          <dgm:chPref val="0"/>
        </dgm:presLayoutVars>
      </dgm:prSet>
      <dgm:spPr/>
    </dgm:pt>
  </dgm:ptLst>
  <dgm:cxnLst>
    <dgm:cxn modelId="{DAF6EB09-451C-4093-809F-8189DF35E3D4}" srcId="{67BA403E-1EDA-43CA-A02F-233801021BBE}" destId="{3B97B8E2-20AF-4B1A-9B63-86BB916728F0}" srcOrd="3" destOrd="0" parTransId="{B6E077E4-6A01-41DE-A149-23DAFEC1B328}" sibTransId="{EFC2352E-F593-439C-A0FF-E3E27E408229}"/>
    <dgm:cxn modelId="{09F8EA12-9451-4625-847A-C5FAE7F5FD0D}" type="presOf" srcId="{9BFD9B5C-CAA2-4E74-9621-3B26FD1B8892}" destId="{286A5BF1-430D-4D73-9B67-F91C404B3E59}" srcOrd="0" destOrd="0" presId="urn:microsoft.com/office/officeart/2018/2/layout/IconVerticalSolidList"/>
    <dgm:cxn modelId="{B806DE1E-A91F-48E9-B6B7-9F6521CF155C}" srcId="{67BA403E-1EDA-43CA-A02F-233801021BBE}" destId="{0750A138-E9D0-4860-B776-443D40C06A65}" srcOrd="1" destOrd="0" parTransId="{17CB49D8-0433-4F18-948F-57FD71BAF4AE}" sibTransId="{30D3FD2B-3B7F-482B-A09B-309B6F99BDFA}"/>
    <dgm:cxn modelId="{6E1A4A3D-C19A-45C4-B72D-D55F926A5148}" srcId="{67BA403E-1EDA-43CA-A02F-233801021BBE}" destId="{9BFD9B5C-CAA2-4E74-9621-3B26FD1B8892}" srcOrd="2" destOrd="0" parTransId="{3D82190E-5364-48BD-8726-83DDAD1665E4}" sibTransId="{A7E42734-390C-4E91-B334-88AF6535B3E0}"/>
    <dgm:cxn modelId="{6827225E-66A8-4646-8524-C87157D11205}" srcId="{67BA403E-1EDA-43CA-A02F-233801021BBE}" destId="{C372FAF5-122D-434E-9A14-7DF767270A8E}" srcOrd="0" destOrd="0" parTransId="{28329D32-30C3-4AEF-B1C4-F641C6CE3E35}" sibTransId="{6EFD5DB5-ADC1-4B1C-94C8-7FDFBDC7A789}"/>
    <dgm:cxn modelId="{10933942-DD9D-42D0-8A4E-2D7A6A400C1E}" type="presOf" srcId="{3B97B8E2-20AF-4B1A-9B63-86BB916728F0}" destId="{970E0735-2914-48BF-9285-E27735C095CA}" srcOrd="0" destOrd="0" presId="urn:microsoft.com/office/officeart/2018/2/layout/IconVerticalSolidList"/>
    <dgm:cxn modelId="{C3D8EF84-5E35-4259-A465-B162354E3004}" type="presOf" srcId="{0750A138-E9D0-4860-B776-443D40C06A65}" destId="{FD1FFA79-FB7C-44C6-8D18-727AAC8F903D}" srcOrd="0" destOrd="0" presId="urn:microsoft.com/office/officeart/2018/2/layout/IconVerticalSolidList"/>
    <dgm:cxn modelId="{F0A013CE-0638-48FC-9152-840B8CE9ACE1}" type="presOf" srcId="{C372FAF5-122D-434E-9A14-7DF767270A8E}" destId="{34D545A5-D0AF-430A-9C5C-1A0F453189D7}" srcOrd="0" destOrd="0" presId="urn:microsoft.com/office/officeart/2018/2/layout/IconVerticalSolidList"/>
    <dgm:cxn modelId="{F8705DD3-2ACA-4418-9F38-D147FC5CF9AD}" type="presOf" srcId="{67BA403E-1EDA-43CA-A02F-233801021BBE}" destId="{6ECA336F-2598-4FB9-AA93-8F75116387C8}" srcOrd="0" destOrd="0" presId="urn:microsoft.com/office/officeart/2018/2/layout/IconVerticalSolidList"/>
    <dgm:cxn modelId="{DC3DF981-DB8A-457F-AA09-62A58C7C2751}" type="presParOf" srcId="{6ECA336F-2598-4FB9-AA93-8F75116387C8}" destId="{C9DB9788-3F16-4F7C-A5E3-FF31A0D2B499}" srcOrd="0" destOrd="0" presId="urn:microsoft.com/office/officeart/2018/2/layout/IconVerticalSolidList"/>
    <dgm:cxn modelId="{CFD5102C-DA38-4C88-A37A-49AADD45B450}" type="presParOf" srcId="{C9DB9788-3F16-4F7C-A5E3-FF31A0D2B499}" destId="{0328EEA7-0305-44FD-A93F-DD86D5E76809}" srcOrd="0" destOrd="0" presId="urn:microsoft.com/office/officeart/2018/2/layout/IconVerticalSolidList"/>
    <dgm:cxn modelId="{1DD16995-4570-4927-9842-5E9B5816493A}" type="presParOf" srcId="{C9DB9788-3F16-4F7C-A5E3-FF31A0D2B499}" destId="{40843F6D-B4AB-4106-A84E-46BC8C75ADEB}" srcOrd="1" destOrd="0" presId="urn:microsoft.com/office/officeart/2018/2/layout/IconVerticalSolidList"/>
    <dgm:cxn modelId="{45766505-6037-4034-8400-54A3F9096FA7}" type="presParOf" srcId="{C9DB9788-3F16-4F7C-A5E3-FF31A0D2B499}" destId="{35C37E00-FA7B-4A01-AB7E-8BDC436BC9C0}" srcOrd="2" destOrd="0" presId="urn:microsoft.com/office/officeart/2018/2/layout/IconVerticalSolidList"/>
    <dgm:cxn modelId="{3624299E-70DF-492A-BA39-2327E9A1B077}" type="presParOf" srcId="{C9DB9788-3F16-4F7C-A5E3-FF31A0D2B499}" destId="{34D545A5-D0AF-430A-9C5C-1A0F453189D7}" srcOrd="3" destOrd="0" presId="urn:microsoft.com/office/officeart/2018/2/layout/IconVerticalSolidList"/>
    <dgm:cxn modelId="{C70BA19B-CEAB-45D3-80B7-A2082FA3E11F}" type="presParOf" srcId="{6ECA336F-2598-4FB9-AA93-8F75116387C8}" destId="{BC25E2E8-C22D-4A5C-824D-0C8053518479}" srcOrd="1" destOrd="0" presId="urn:microsoft.com/office/officeart/2018/2/layout/IconVerticalSolidList"/>
    <dgm:cxn modelId="{336C4EB5-A44E-4DBE-B506-7E7938973A7D}" type="presParOf" srcId="{6ECA336F-2598-4FB9-AA93-8F75116387C8}" destId="{E8690C48-90D0-4926-B397-17CE713B37E8}" srcOrd="2" destOrd="0" presId="urn:microsoft.com/office/officeart/2018/2/layout/IconVerticalSolidList"/>
    <dgm:cxn modelId="{AEFED939-0F69-4757-B7CB-10D6DE11F855}" type="presParOf" srcId="{E8690C48-90D0-4926-B397-17CE713B37E8}" destId="{69A7EFB8-33F0-46D7-8800-005EFA182BB7}" srcOrd="0" destOrd="0" presId="urn:microsoft.com/office/officeart/2018/2/layout/IconVerticalSolidList"/>
    <dgm:cxn modelId="{666D1B70-44A3-4507-A0E2-F2746C50CF20}" type="presParOf" srcId="{E8690C48-90D0-4926-B397-17CE713B37E8}" destId="{B6F2F6E6-E69F-43ED-97EA-6CBE5BD410C6}" srcOrd="1" destOrd="0" presId="urn:microsoft.com/office/officeart/2018/2/layout/IconVerticalSolidList"/>
    <dgm:cxn modelId="{BDA3A346-A059-4239-B19F-DD12FB9CE6AD}" type="presParOf" srcId="{E8690C48-90D0-4926-B397-17CE713B37E8}" destId="{0778F39C-CDD3-4D8A-92E2-C9CDD3D1AAD8}" srcOrd="2" destOrd="0" presId="urn:microsoft.com/office/officeart/2018/2/layout/IconVerticalSolidList"/>
    <dgm:cxn modelId="{C13C44CC-15B4-484A-93DA-053468DA64EA}" type="presParOf" srcId="{E8690C48-90D0-4926-B397-17CE713B37E8}" destId="{FD1FFA79-FB7C-44C6-8D18-727AAC8F903D}" srcOrd="3" destOrd="0" presId="urn:microsoft.com/office/officeart/2018/2/layout/IconVerticalSolidList"/>
    <dgm:cxn modelId="{22E124C8-FF0C-4D78-85AD-5225CC8EAB48}" type="presParOf" srcId="{6ECA336F-2598-4FB9-AA93-8F75116387C8}" destId="{42A50FDA-DEF0-43C9-8C83-7B08C91DDEC0}" srcOrd="3" destOrd="0" presId="urn:microsoft.com/office/officeart/2018/2/layout/IconVerticalSolidList"/>
    <dgm:cxn modelId="{334222D4-3924-4EF0-A540-4C3769B66ED1}" type="presParOf" srcId="{6ECA336F-2598-4FB9-AA93-8F75116387C8}" destId="{E4705590-ABF3-4617-BE85-0DED1029044F}" srcOrd="4" destOrd="0" presId="urn:microsoft.com/office/officeart/2018/2/layout/IconVerticalSolidList"/>
    <dgm:cxn modelId="{44BD2C21-34D8-4FBA-AF4B-5E6D5F38B639}" type="presParOf" srcId="{E4705590-ABF3-4617-BE85-0DED1029044F}" destId="{D4D741FF-4FCE-40EE-8E89-639F87BBD41A}" srcOrd="0" destOrd="0" presId="urn:microsoft.com/office/officeart/2018/2/layout/IconVerticalSolidList"/>
    <dgm:cxn modelId="{17ED97BD-DDC9-4116-BE9B-98EF68768A54}" type="presParOf" srcId="{E4705590-ABF3-4617-BE85-0DED1029044F}" destId="{4CF89F2F-6EA8-4999-8F3F-F050848AF401}" srcOrd="1" destOrd="0" presId="urn:microsoft.com/office/officeart/2018/2/layout/IconVerticalSolidList"/>
    <dgm:cxn modelId="{AD5EA681-DF58-4D83-8282-CB1E092944BF}" type="presParOf" srcId="{E4705590-ABF3-4617-BE85-0DED1029044F}" destId="{638416F9-E80E-400D-9FE2-ED4B6FF8B7B1}" srcOrd="2" destOrd="0" presId="urn:microsoft.com/office/officeart/2018/2/layout/IconVerticalSolidList"/>
    <dgm:cxn modelId="{AE757DBC-24E5-4FD1-A749-C6C440165962}" type="presParOf" srcId="{E4705590-ABF3-4617-BE85-0DED1029044F}" destId="{286A5BF1-430D-4D73-9B67-F91C404B3E59}" srcOrd="3" destOrd="0" presId="urn:microsoft.com/office/officeart/2018/2/layout/IconVerticalSolidList"/>
    <dgm:cxn modelId="{0FBFEC62-96E2-4CBB-AEC1-47830FFA69C4}" type="presParOf" srcId="{6ECA336F-2598-4FB9-AA93-8F75116387C8}" destId="{BCBBC4D9-40E4-4B58-ABF8-4A282D170233}" srcOrd="5" destOrd="0" presId="urn:microsoft.com/office/officeart/2018/2/layout/IconVerticalSolidList"/>
    <dgm:cxn modelId="{46CFCE09-0764-49EC-900C-D7922ABB9A0A}" type="presParOf" srcId="{6ECA336F-2598-4FB9-AA93-8F75116387C8}" destId="{1548A50B-3911-4085-881C-F3A064BBA47F}" srcOrd="6" destOrd="0" presId="urn:microsoft.com/office/officeart/2018/2/layout/IconVerticalSolidList"/>
    <dgm:cxn modelId="{647457A6-ED29-4682-9581-F08B92D822BF}" type="presParOf" srcId="{1548A50B-3911-4085-881C-F3A064BBA47F}" destId="{6B4A103F-D5D8-4DFA-B81C-4D74AB2B2374}" srcOrd="0" destOrd="0" presId="urn:microsoft.com/office/officeart/2018/2/layout/IconVerticalSolidList"/>
    <dgm:cxn modelId="{B18844A8-10D1-4115-AA57-56F40ED8711F}" type="presParOf" srcId="{1548A50B-3911-4085-881C-F3A064BBA47F}" destId="{757035B9-7231-447A-8372-8D3EE81FD4FB}" srcOrd="1" destOrd="0" presId="urn:microsoft.com/office/officeart/2018/2/layout/IconVerticalSolidList"/>
    <dgm:cxn modelId="{E90D7D44-DC97-432E-B2A5-661829532186}" type="presParOf" srcId="{1548A50B-3911-4085-881C-F3A064BBA47F}" destId="{CDC8D820-8564-496B-8AB0-E1066800473F}" srcOrd="2" destOrd="0" presId="urn:microsoft.com/office/officeart/2018/2/layout/IconVerticalSolidList"/>
    <dgm:cxn modelId="{16DDD603-D439-4B28-AFF4-40B4DC358A19}" type="presParOf" srcId="{1548A50B-3911-4085-881C-F3A064BBA47F}" destId="{970E0735-2914-48BF-9285-E27735C095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02E01E-76D4-4AA8-A0BA-A3CB47A6156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1A08DC1-0887-469F-B168-7DC92335F325}">
      <dgm:prSet/>
      <dgm:spPr/>
      <dgm:t>
        <a:bodyPr/>
        <a:lstStyle/>
        <a:p>
          <a:r>
            <a:rPr lang="en-US" dirty="0"/>
            <a:t>A Sergeant passed by and told him to, “suck it up!”</a:t>
          </a:r>
        </a:p>
      </dgm:t>
    </dgm:pt>
    <dgm:pt modelId="{419FA806-8DA7-4B9B-B93E-AB0E65FDB5E1}" type="parTrans" cxnId="{014F4F60-F71A-4901-B99D-AEAD6A87AFF0}">
      <dgm:prSet/>
      <dgm:spPr/>
      <dgm:t>
        <a:bodyPr/>
        <a:lstStyle/>
        <a:p>
          <a:endParaRPr lang="en-US"/>
        </a:p>
      </dgm:t>
    </dgm:pt>
    <dgm:pt modelId="{BDB7BB74-9FDC-41E6-B1A4-98B9158CD9DE}" type="sibTrans" cxnId="{014F4F60-F71A-4901-B99D-AEAD6A87AFF0}">
      <dgm:prSet/>
      <dgm:spPr/>
      <dgm:t>
        <a:bodyPr/>
        <a:lstStyle/>
        <a:p>
          <a:endParaRPr lang="en-US"/>
        </a:p>
      </dgm:t>
    </dgm:pt>
    <dgm:pt modelId="{4291AA88-4A6A-45AF-B6B9-4029BB2C22E8}">
      <dgm:prSet/>
      <dgm:spPr/>
      <dgm:t>
        <a:bodyPr/>
        <a:lstStyle/>
        <a:p>
          <a:r>
            <a:rPr lang="en-US"/>
            <a:t>He tossed him a shovel.</a:t>
          </a:r>
        </a:p>
      </dgm:t>
    </dgm:pt>
    <dgm:pt modelId="{8776E12C-3212-4BF0-89C3-B50366A2004C}" type="parTrans" cxnId="{C5344F0B-DFBC-481F-BD45-8275FB21CB02}">
      <dgm:prSet/>
      <dgm:spPr/>
      <dgm:t>
        <a:bodyPr/>
        <a:lstStyle/>
        <a:p>
          <a:endParaRPr lang="en-US"/>
        </a:p>
      </dgm:t>
    </dgm:pt>
    <dgm:pt modelId="{9BA6FF7B-774F-40EA-B5C6-6B3E1CE13553}" type="sibTrans" cxnId="{C5344F0B-DFBC-481F-BD45-8275FB21CB02}">
      <dgm:prSet/>
      <dgm:spPr/>
      <dgm:t>
        <a:bodyPr/>
        <a:lstStyle/>
        <a:p>
          <a:endParaRPr lang="en-US"/>
        </a:p>
      </dgm:t>
    </dgm:pt>
    <dgm:pt modelId="{7F5986A3-9B9F-4424-9495-A54CBA6A91A3}">
      <dgm:prSet/>
      <dgm:spPr/>
      <dgm:t>
        <a:bodyPr/>
        <a:lstStyle/>
        <a:p>
          <a:r>
            <a:rPr lang="en-US"/>
            <a:t>The Soldier dug, but the hole only got deeper.</a:t>
          </a:r>
        </a:p>
      </dgm:t>
    </dgm:pt>
    <dgm:pt modelId="{F85E42B3-6415-4D4F-A351-CDF97EB2BFF5}" type="parTrans" cxnId="{CFE068D3-6B4F-4935-A792-AE7CA97E30A5}">
      <dgm:prSet/>
      <dgm:spPr/>
      <dgm:t>
        <a:bodyPr/>
        <a:lstStyle/>
        <a:p>
          <a:endParaRPr lang="en-US"/>
        </a:p>
      </dgm:t>
    </dgm:pt>
    <dgm:pt modelId="{FFE44BE9-C999-4142-AD19-7813451CA625}" type="sibTrans" cxnId="{CFE068D3-6B4F-4935-A792-AE7CA97E30A5}">
      <dgm:prSet/>
      <dgm:spPr/>
      <dgm:t>
        <a:bodyPr/>
        <a:lstStyle/>
        <a:p>
          <a:endParaRPr lang="en-US"/>
        </a:p>
      </dgm:t>
    </dgm:pt>
    <dgm:pt modelId="{BE832E29-EFA5-4642-9DFC-756384672BA5}" type="pres">
      <dgm:prSet presAssocID="{0002E01E-76D4-4AA8-A0BA-A3CB47A61561}" presName="linear" presStyleCnt="0">
        <dgm:presLayoutVars>
          <dgm:animLvl val="lvl"/>
          <dgm:resizeHandles val="exact"/>
        </dgm:presLayoutVars>
      </dgm:prSet>
      <dgm:spPr/>
    </dgm:pt>
    <dgm:pt modelId="{60121F23-DE66-4441-A116-76392D0E60BC}" type="pres">
      <dgm:prSet presAssocID="{81A08DC1-0887-469F-B168-7DC92335F325}" presName="parentText" presStyleLbl="node1" presStyleIdx="0" presStyleCnt="3">
        <dgm:presLayoutVars>
          <dgm:chMax val="0"/>
          <dgm:bulletEnabled val="1"/>
        </dgm:presLayoutVars>
      </dgm:prSet>
      <dgm:spPr/>
    </dgm:pt>
    <dgm:pt modelId="{7D382318-1E2C-485C-A115-0A054C556909}" type="pres">
      <dgm:prSet presAssocID="{BDB7BB74-9FDC-41E6-B1A4-98B9158CD9DE}" presName="spacer" presStyleCnt="0"/>
      <dgm:spPr/>
    </dgm:pt>
    <dgm:pt modelId="{60A98769-EBF5-41E3-B0AC-B7F18687FF3E}" type="pres">
      <dgm:prSet presAssocID="{4291AA88-4A6A-45AF-B6B9-4029BB2C22E8}" presName="parentText" presStyleLbl="node1" presStyleIdx="1" presStyleCnt="3">
        <dgm:presLayoutVars>
          <dgm:chMax val="0"/>
          <dgm:bulletEnabled val="1"/>
        </dgm:presLayoutVars>
      </dgm:prSet>
      <dgm:spPr/>
    </dgm:pt>
    <dgm:pt modelId="{075D7AFA-24BB-43CB-B06F-C56DF2349639}" type="pres">
      <dgm:prSet presAssocID="{9BA6FF7B-774F-40EA-B5C6-6B3E1CE13553}" presName="spacer" presStyleCnt="0"/>
      <dgm:spPr/>
    </dgm:pt>
    <dgm:pt modelId="{BE5FDD5E-3759-4058-A150-C961F41A0CBD}" type="pres">
      <dgm:prSet presAssocID="{7F5986A3-9B9F-4424-9495-A54CBA6A91A3}" presName="parentText" presStyleLbl="node1" presStyleIdx="2" presStyleCnt="3">
        <dgm:presLayoutVars>
          <dgm:chMax val="0"/>
          <dgm:bulletEnabled val="1"/>
        </dgm:presLayoutVars>
      </dgm:prSet>
      <dgm:spPr/>
    </dgm:pt>
  </dgm:ptLst>
  <dgm:cxnLst>
    <dgm:cxn modelId="{C5344F0B-DFBC-481F-BD45-8275FB21CB02}" srcId="{0002E01E-76D4-4AA8-A0BA-A3CB47A61561}" destId="{4291AA88-4A6A-45AF-B6B9-4029BB2C22E8}" srcOrd="1" destOrd="0" parTransId="{8776E12C-3212-4BF0-89C3-B50366A2004C}" sibTransId="{9BA6FF7B-774F-40EA-B5C6-6B3E1CE13553}"/>
    <dgm:cxn modelId="{9CBDB427-F4F1-46CA-9143-83795F5194BD}" type="presOf" srcId="{0002E01E-76D4-4AA8-A0BA-A3CB47A61561}" destId="{BE832E29-EFA5-4642-9DFC-756384672BA5}" srcOrd="0" destOrd="0" presId="urn:microsoft.com/office/officeart/2005/8/layout/vList2"/>
    <dgm:cxn modelId="{39369E5B-59C3-482E-8347-AC6B42517831}" type="presOf" srcId="{4291AA88-4A6A-45AF-B6B9-4029BB2C22E8}" destId="{60A98769-EBF5-41E3-B0AC-B7F18687FF3E}" srcOrd="0" destOrd="0" presId="urn:microsoft.com/office/officeart/2005/8/layout/vList2"/>
    <dgm:cxn modelId="{014F4F60-F71A-4901-B99D-AEAD6A87AFF0}" srcId="{0002E01E-76D4-4AA8-A0BA-A3CB47A61561}" destId="{81A08DC1-0887-469F-B168-7DC92335F325}" srcOrd="0" destOrd="0" parTransId="{419FA806-8DA7-4B9B-B93E-AB0E65FDB5E1}" sibTransId="{BDB7BB74-9FDC-41E6-B1A4-98B9158CD9DE}"/>
    <dgm:cxn modelId="{5EA1C27B-0378-454D-9FDB-F0ACED17D6A3}" type="presOf" srcId="{81A08DC1-0887-469F-B168-7DC92335F325}" destId="{60121F23-DE66-4441-A116-76392D0E60BC}" srcOrd="0" destOrd="0" presId="urn:microsoft.com/office/officeart/2005/8/layout/vList2"/>
    <dgm:cxn modelId="{8ACA2C9F-0846-4F76-94B8-139DAF0DD091}" type="presOf" srcId="{7F5986A3-9B9F-4424-9495-A54CBA6A91A3}" destId="{BE5FDD5E-3759-4058-A150-C961F41A0CBD}" srcOrd="0" destOrd="0" presId="urn:microsoft.com/office/officeart/2005/8/layout/vList2"/>
    <dgm:cxn modelId="{CFE068D3-6B4F-4935-A792-AE7CA97E30A5}" srcId="{0002E01E-76D4-4AA8-A0BA-A3CB47A61561}" destId="{7F5986A3-9B9F-4424-9495-A54CBA6A91A3}" srcOrd="2" destOrd="0" parTransId="{F85E42B3-6415-4D4F-A351-CDF97EB2BFF5}" sibTransId="{FFE44BE9-C999-4142-AD19-7813451CA625}"/>
    <dgm:cxn modelId="{8B39A6D6-367D-46F0-ADAF-385E09BA3C69}" type="presParOf" srcId="{BE832E29-EFA5-4642-9DFC-756384672BA5}" destId="{60121F23-DE66-4441-A116-76392D0E60BC}" srcOrd="0" destOrd="0" presId="urn:microsoft.com/office/officeart/2005/8/layout/vList2"/>
    <dgm:cxn modelId="{251E7290-9916-4766-8447-B4AE08B71677}" type="presParOf" srcId="{BE832E29-EFA5-4642-9DFC-756384672BA5}" destId="{7D382318-1E2C-485C-A115-0A054C556909}" srcOrd="1" destOrd="0" presId="urn:microsoft.com/office/officeart/2005/8/layout/vList2"/>
    <dgm:cxn modelId="{A792A302-6A48-440A-A893-779078B00924}" type="presParOf" srcId="{BE832E29-EFA5-4642-9DFC-756384672BA5}" destId="{60A98769-EBF5-41E3-B0AC-B7F18687FF3E}" srcOrd="2" destOrd="0" presId="urn:microsoft.com/office/officeart/2005/8/layout/vList2"/>
    <dgm:cxn modelId="{11758682-829A-4F63-8B7F-BCE891EAC7E3}" type="presParOf" srcId="{BE832E29-EFA5-4642-9DFC-756384672BA5}" destId="{075D7AFA-24BB-43CB-B06F-C56DF2349639}" srcOrd="3" destOrd="0" presId="urn:microsoft.com/office/officeart/2005/8/layout/vList2"/>
    <dgm:cxn modelId="{1E0322A0-2D6E-42D3-94D5-8D9427226B02}" type="presParOf" srcId="{BE832E29-EFA5-4642-9DFC-756384672BA5}" destId="{BE5FDD5E-3759-4058-A150-C961F41A0C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D5870-4F9D-43FC-AA07-FEE545F64119}">
      <dsp:nvSpPr>
        <dsp:cNvPr id="0" name=""/>
        <dsp:cNvSpPr/>
      </dsp:nvSpPr>
      <dsp:spPr>
        <a:xfrm>
          <a:off x="3212678" y="1298"/>
          <a:ext cx="1804243" cy="1804243"/>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Military </a:t>
          </a:r>
          <a:r>
            <a:rPr lang="en-US" sz="1600" kern="1200" dirty="0"/>
            <a:t>brat</a:t>
          </a:r>
          <a:r>
            <a:rPr lang="en-US" sz="1200" kern="1200" dirty="0"/>
            <a:t> upbringing</a:t>
          </a:r>
        </a:p>
      </dsp:txBody>
      <dsp:txXfrm>
        <a:off x="3663739" y="1298"/>
        <a:ext cx="902121" cy="1488500"/>
      </dsp:txXfrm>
    </dsp:sp>
    <dsp:sp modelId="{31240F4A-7589-426C-BFD4-AEEFBFF497A9}">
      <dsp:nvSpPr>
        <dsp:cNvPr id="0" name=""/>
        <dsp:cNvSpPr/>
      </dsp:nvSpPr>
      <dsp:spPr>
        <a:xfrm rot="5400000">
          <a:off x="4572239" y="1360859"/>
          <a:ext cx="1804243" cy="1804243"/>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Learned early: "Bury the </a:t>
          </a:r>
          <a:r>
            <a:rPr lang="en-US" sz="1600" kern="1200" dirty="0"/>
            <a:t>emotion</a:t>
          </a:r>
          <a:r>
            <a:rPr lang="en-US" sz="1200" kern="1200" dirty="0"/>
            <a:t>, keep moving"</a:t>
          </a:r>
        </a:p>
      </dsp:txBody>
      <dsp:txXfrm rot="-5400000">
        <a:off x="4887983" y="1811920"/>
        <a:ext cx="1488500" cy="902121"/>
      </dsp:txXfrm>
    </dsp:sp>
    <dsp:sp modelId="{C87BA3B2-F179-48FE-8D2C-D45018D8EF6A}">
      <dsp:nvSpPr>
        <dsp:cNvPr id="0" name=""/>
        <dsp:cNvSpPr/>
      </dsp:nvSpPr>
      <dsp:spPr>
        <a:xfrm rot="10800000">
          <a:off x="3212678" y="2720420"/>
          <a:ext cx="1804243" cy="1804243"/>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Parents doing their best</a:t>
          </a:r>
        </a:p>
      </dsp:txBody>
      <dsp:txXfrm rot="10800000">
        <a:off x="3663739" y="3036163"/>
        <a:ext cx="902121" cy="1488500"/>
      </dsp:txXfrm>
    </dsp:sp>
    <dsp:sp modelId="{D8FB4D04-30B5-4E88-A771-4E09BA4D342E}">
      <dsp:nvSpPr>
        <dsp:cNvPr id="0" name=""/>
        <dsp:cNvSpPr/>
      </dsp:nvSpPr>
      <dsp:spPr>
        <a:xfrm rot="16200000">
          <a:off x="1853117" y="1360859"/>
          <a:ext cx="1804243" cy="1804243"/>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Father likely carrying undiagnosed </a:t>
          </a:r>
          <a:r>
            <a:rPr lang="en-US" sz="1600" kern="1200" dirty="0"/>
            <a:t>PTSD</a:t>
          </a:r>
        </a:p>
      </dsp:txBody>
      <dsp:txXfrm rot="5400000">
        <a:off x="1853118" y="1811920"/>
        <a:ext cx="1488500" cy="902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8EEA7-0305-44FD-A93F-DD86D5E76809}">
      <dsp:nvSpPr>
        <dsp:cNvPr id="0" name=""/>
        <dsp:cNvSpPr/>
      </dsp:nvSpPr>
      <dsp:spPr>
        <a:xfrm>
          <a:off x="0" y="3364"/>
          <a:ext cx="4773168" cy="11638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43F6D-B4AB-4106-A84E-46BC8C75ADEB}">
      <dsp:nvSpPr>
        <dsp:cNvPr id="0" name=""/>
        <dsp:cNvSpPr/>
      </dsp:nvSpPr>
      <dsp:spPr>
        <a:xfrm>
          <a:off x="352057" y="265225"/>
          <a:ext cx="640730" cy="640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D545A5-D0AF-430A-9C5C-1A0F453189D7}">
      <dsp:nvSpPr>
        <dsp:cNvPr id="0" name=""/>
        <dsp:cNvSpPr/>
      </dsp:nvSpPr>
      <dsp:spPr>
        <a:xfrm>
          <a:off x="1344845" y="3364"/>
          <a:ext cx="3129462" cy="1164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92" tIns="123292" rIns="123292" bIns="123292" numCol="1" spcCol="1270" anchor="ctr" anchorCtr="0">
          <a:noAutofit/>
        </a:bodyPr>
        <a:lstStyle/>
        <a:p>
          <a:pPr marL="0" lvl="0" indent="0" algn="l" defTabSz="1066800">
            <a:lnSpc>
              <a:spcPct val="90000"/>
            </a:lnSpc>
            <a:spcBef>
              <a:spcPct val="0"/>
            </a:spcBef>
            <a:spcAft>
              <a:spcPct val="35000"/>
            </a:spcAft>
            <a:buNone/>
          </a:pPr>
          <a:r>
            <a:rPr lang="en-US" sz="2400" kern="1200" dirty="0"/>
            <a:t>Discovering SMART gave me new tools.</a:t>
          </a:r>
        </a:p>
      </dsp:txBody>
      <dsp:txXfrm>
        <a:off x="1344845" y="3364"/>
        <a:ext cx="3129462" cy="1164964"/>
      </dsp:txXfrm>
    </dsp:sp>
    <dsp:sp modelId="{69A7EFB8-33F0-46D7-8800-005EFA182BB7}">
      <dsp:nvSpPr>
        <dsp:cNvPr id="0" name=""/>
        <dsp:cNvSpPr/>
      </dsp:nvSpPr>
      <dsp:spPr>
        <a:xfrm>
          <a:off x="0" y="1450744"/>
          <a:ext cx="4773168" cy="11638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2F6E6-E69F-43ED-97EA-6CBE5BD410C6}">
      <dsp:nvSpPr>
        <dsp:cNvPr id="0" name=""/>
        <dsp:cNvSpPr/>
      </dsp:nvSpPr>
      <dsp:spPr>
        <a:xfrm>
          <a:off x="352057" y="1712605"/>
          <a:ext cx="640730" cy="640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1FFA79-FB7C-44C6-8D18-727AAC8F903D}">
      <dsp:nvSpPr>
        <dsp:cNvPr id="0" name=""/>
        <dsp:cNvSpPr/>
      </dsp:nvSpPr>
      <dsp:spPr>
        <a:xfrm>
          <a:off x="1344845" y="1450744"/>
          <a:ext cx="3129462" cy="1164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92" tIns="123292" rIns="123292" bIns="123292" numCol="1" spcCol="1270" anchor="ctr" anchorCtr="0">
          <a:noAutofit/>
        </a:bodyPr>
        <a:lstStyle/>
        <a:p>
          <a:pPr marL="0" lvl="0" indent="0" algn="l" defTabSz="1066800">
            <a:lnSpc>
              <a:spcPct val="90000"/>
            </a:lnSpc>
            <a:spcBef>
              <a:spcPct val="0"/>
            </a:spcBef>
            <a:spcAft>
              <a:spcPct val="35000"/>
            </a:spcAft>
            <a:buNone/>
          </a:pPr>
          <a:r>
            <a:rPr lang="en-US" sz="2400" kern="1200" dirty="0"/>
            <a:t>Becoming a facilitator helped me learn how to use them.</a:t>
          </a:r>
        </a:p>
      </dsp:txBody>
      <dsp:txXfrm>
        <a:off x="1344845" y="1450744"/>
        <a:ext cx="3129462" cy="1164964"/>
      </dsp:txXfrm>
    </dsp:sp>
    <dsp:sp modelId="{D4D741FF-4FCE-40EE-8E89-639F87BBD41A}">
      <dsp:nvSpPr>
        <dsp:cNvPr id="0" name=""/>
        <dsp:cNvSpPr/>
      </dsp:nvSpPr>
      <dsp:spPr>
        <a:xfrm>
          <a:off x="0" y="2898123"/>
          <a:ext cx="4773168" cy="11638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F89F2F-6EA8-4999-8F3F-F050848AF401}">
      <dsp:nvSpPr>
        <dsp:cNvPr id="0" name=""/>
        <dsp:cNvSpPr/>
      </dsp:nvSpPr>
      <dsp:spPr>
        <a:xfrm>
          <a:off x="352057" y="3159984"/>
          <a:ext cx="640730" cy="640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6A5BF1-430D-4D73-9B67-F91C404B3E59}">
      <dsp:nvSpPr>
        <dsp:cNvPr id="0" name=""/>
        <dsp:cNvSpPr/>
      </dsp:nvSpPr>
      <dsp:spPr>
        <a:xfrm>
          <a:off x="1344845" y="2898123"/>
          <a:ext cx="3129462" cy="1164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92" tIns="123292" rIns="123292" bIns="123292" numCol="1" spcCol="1270" anchor="ctr" anchorCtr="0">
          <a:noAutofit/>
        </a:bodyPr>
        <a:lstStyle/>
        <a:p>
          <a:pPr marL="0" lvl="0" indent="0" algn="l" defTabSz="1066800">
            <a:lnSpc>
              <a:spcPct val="90000"/>
            </a:lnSpc>
            <a:spcBef>
              <a:spcPct val="0"/>
            </a:spcBef>
            <a:spcAft>
              <a:spcPct val="35000"/>
            </a:spcAft>
            <a:buNone/>
          </a:pPr>
          <a:r>
            <a:rPr lang="en-US" sz="2400" kern="1200" dirty="0"/>
            <a:t>Helping others helped me help myself.</a:t>
          </a:r>
        </a:p>
      </dsp:txBody>
      <dsp:txXfrm>
        <a:off x="1344845" y="2898123"/>
        <a:ext cx="3129462" cy="1164964"/>
      </dsp:txXfrm>
    </dsp:sp>
    <dsp:sp modelId="{6B4A103F-D5D8-4DFA-B81C-4D74AB2B2374}">
      <dsp:nvSpPr>
        <dsp:cNvPr id="0" name=""/>
        <dsp:cNvSpPr/>
      </dsp:nvSpPr>
      <dsp:spPr>
        <a:xfrm>
          <a:off x="0" y="4345503"/>
          <a:ext cx="4773168" cy="11638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035B9-7231-447A-8372-8D3EE81FD4FB}">
      <dsp:nvSpPr>
        <dsp:cNvPr id="0" name=""/>
        <dsp:cNvSpPr/>
      </dsp:nvSpPr>
      <dsp:spPr>
        <a:xfrm>
          <a:off x="352057" y="4607364"/>
          <a:ext cx="640730" cy="640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0E0735-2914-48BF-9285-E27735C095CA}">
      <dsp:nvSpPr>
        <dsp:cNvPr id="0" name=""/>
        <dsp:cNvSpPr/>
      </dsp:nvSpPr>
      <dsp:spPr>
        <a:xfrm>
          <a:off x="1344845" y="4345503"/>
          <a:ext cx="3129462" cy="1164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92" tIns="123292" rIns="123292" bIns="123292" numCol="1" spcCol="1270" anchor="ctr" anchorCtr="0">
          <a:noAutofit/>
        </a:bodyPr>
        <a:lstStyle/>
        <a:p>
          <a:pPr marL="0" lvl="0" indent="0" algn="l" defTabSz="1066800">
            <a:lnSpc>
              <a:spcPct val="90000"/>
            </a:lnSpc>
            <a:spcBef>
              <a:spcPct val="0"/>
            </a:spcBef>
            <a:spcAft>
              <a:spcPct val="35000"/>
            </a:spcAft>
            <a:buNone/>
          </a:pPr>
          <a:r>
            <a:rPr lang="en-US" sz="2400" kern="1200" dirty="0"/>
            <a:t>That’s how I, </a:t>
          </a:r>
          <a:r>
            <a:rPr lang="en-US" sz="2400" kern="1200" dirty="0">
              <a:solidFill>
                <a:srgbClr val="FF0000"/>
              </a:solidFill>
            </a:rPr>
            <a:t>Build and Maintain Motivation.</a:t>
          </a:r>
        </a:p>
      </dsp:txBody>
      <dsp:txXfrm>
        <a:off x="1344845" y="4345503"/>
        <a:ext cx="3129462" cy="1164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21F23-DE66-4441-A116-76392D0E60BC}">
      <dsp:nvSpPr>
        <dsp:cNvPr id="0" name=""/>
        <dsp:cNvSpPr/>
      </dsp:nvSpPr>
      <dsp:spPr>
        <a:xfrm>
          <a:off x="0" y="513176"/>
          <a:ext cx="745598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 Sergeant passed by and told him to, “suck it up!”</a:t>
          </a:r>
        </a:p>
      </dsp:txBody>
      <dsp:txXfrm>
        <a:off x="31613" y="544789"/>
        <a:ext cx="7392763" cy="584369"/>
      </dsp:txXfrm>
    </dsp:sp>
    <dsp:sp modelId="{60A98769-EBF5-41E3-B0AC-B7F18687FF3E}">
      <dsp:nvSpPr>
        <dsp:cNvPr id="0" name=""/>
        <dsp:cNvSpPr/>
      </dsp:nvSpPr>
      <dsp:spPr>
        <a:xfrm>
          <a:off x="0" y="1238531"/>
          <a:ext cx="745598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He tossed him a shovel.</a:t>
          </a:r>
        </a:p>
      </dsp:txBody>
      <dsp:txXfrm>
        <a:off x="31613" y="1270144"/>
        <a:ext cx="7392763" cy="584369"/>
      </dsp:txXfrm>
    </dsp:sp>
    <dsp:sp modelId="{BE5FDD5E-3759-4058-A150-C961F41A0CBD}">
      <dsp:nvSpPr>
        <dsp:cNvPr id="0" name=""/>
        <dsp:cNvSpPr/>
      </dsp:nvSpPr>
      <dsp:spPr>
        <a:xfrm>
          <a:off x="0" y="1963886"/>
          <a:ext cx="745598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Soldier dug, but the hole only got deeper.</a:t>
          </a:r>
        </a:p>
      </dsp:txBody>
      <dsp:txXfrm>
        <a:off x="31613" y="1995499"/>
        <a:ext cx="7392763"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270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highlights the Veterans SMART Network, a VHA-supported innovation created to address the 94% relapse rate among Veterans after SUD treatment. Developed during the COVID-19 pandemic, the program empowers Veterans to become SMART Facilitators and Certified Peer Recovery Specialists through scholarships, technology access, and peer-led support groups. </a:t>
            </a:r>
          </a:p>
          <a:p>
            <a:r>
              <a:rPr lang="en-US" dirty="0"/>
              <a:t>The presentation will explore how this model bridges treatment and long-term recovery, integrates CBT tools with lived experience, and fosters Veteran leadership. Attendees will gain insights into replicating this peer-driven approach to recovery in other systems.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AB81E-D32E-A6C4-0C2C-1AA63EF1C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CA007-F88C-C37B-9E17-D2673A895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2E757-AE58-F212-0BC9-158A58CA0C24}"/>
              </a:ext>
            </a:extLst>
          </p:cNvPr>
          <p:cNvSpPr>
            <a:spLocks noGrp="1"/>
          </p:cNvSpPr>
          <p:nvPr>
            <p:ph type="body" idx="1"/>
          </p:nvPr>
        </p:nvSpPr>
        <p:spPr/>
        <p:txBody>
          <a:bodyPr/>
          <a:lstStyle/>
          <a:p>
            <a:r>
              <a:rPr lang="en-US" dirty="0"/>
              <a:t>VA and VSN both using Peer support: VA uses peer support specialists</a:t>
            </a:r>
          </a:p>
          <a:p>
            <a:r>
              <a:rPr lang="en-US" dirty="0"/>
              <a:t>SMART Facilitators = using peers</a:t>
            </a:r>
          </a:p>
          <a:p>
            <a:pPr lvl="1"/>
            <a:r>
              <a:rPr lang="en-US" dirty="0"/>
              <a:t>Identify people to become facilitators. And use their SMART tools in VA recovery programs</a:t>
            </a:r>
          </a:p>
          <a:p>
            <a:pPr lvl="1"/>
            <a:r>
              <a:rPr lang="en-US" dirty="0"/>
              <a:t>Story and SMART Experience of Corey</a:t>
            </a:r>
          </a:p>
          <a:p>
            <a:r>
              <a:rPr lang="en-US" dirty="0"/>
              <a:t>Found a different set of tools</a:t>
            </a:r>
          </a:p>
          <a:p>
            <a:r>
              <a:rPr lang="en-US" dirty="0"/>
              <a:t>Practical tools for real life</a:t>
            </a:r>
          </a:p>
          <a:p>
            <a:pPr lvl="1"/>
            <a:endParaRPr lang="en-US" dirty="0"/>
          </a:p>
          <a:p>
            <a:endParaRPr lang="en-US" dirty="0"/>
          </a:p>
        </p:txBody>
      </p:sp>
      <p:sp>
        <p:nvSpPr>
          <p:cNvPr id="4" name="Slide Number Placeholder 3">
            <a:extLst>
              <a:ext uri="{FF2B5EF4-FFF2-40B4-BE49-F238E27FC236}">
                <a16:creationId xmlns:a16="http://schemas.microsoft.com/office/drawing/2014/main" id="{F4072A80-F30C-ECB6-0A7E-70838C089D8E}"/>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2234070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challenges did you have after service.</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made you decide to start leading and becoming a facilitator?</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important to you as facilitator of groups for Veterans, 1</a:t>
            </a:r>
            <a:r>
              <a:rPr lang="en-US" baseline="30000" dirty="0"/>
              <a:t>st</a:t>
            </a:r>
            <a:r>
              <a:rPr lang="en-US" dirty="0"/>
              <a:t> Responders and others?</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C8089-D96B-7643-FFD5-6A1E59BD7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A9AEC-DB5E-02EE-BD10-B2FAC60C4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542BA-5D2E-10E6-783B-CE13A12A0F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B16894-3D78-DA7D-3200-26004654ED23}"/>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869024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4F5B-D93D-BC33-3661-2DA36954F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13664-3086-AB8A-08CA-7BE65D80B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7E5BC-0080-1AF6-CC24-C1CDB3272ECA}"/>
              </a:ext>
            </a:extLst>
          </p:cNvPr>
          <p:cNvSpPr>
            <a:spLocks noGrp="1"/>
          </p:cNvSpPr>
          <p:nvPr>
            <p:ph type="body" idx="1"/>
          </p:nvPr>
        </p:nvSpPr>
        <p:spPr/>
        <p:txBody>
          <a:bodyPr/>
          <a:lstStyle/>
          <a:p>
            <a:r>
              <a:rPr lang="en-US" dirty="0"/>
              <a:t>VA and VSN both using Peer support: VA uses peer support specialists</a:t>
            </a:r>
          </a:p>
          <a:p>
            <a:r>
              <a:rPr lang="en-US" dirty="0"/>
              <a:t>SMART Facilitators = using peers</a:t>
            </a:r>
          </a:p>
          <a:p>
            <a:pPr lvl="1"/>
            <a:r>
              <a:rPr lang="en-US" dirty="0"/>
              <a:t>Identify people to become facilitators. And use their SMART tools in VA recovery programs</a:t>
            </a:r>
          </a:p>
          <a:p>
            <a:pPr lvl="1"/>
            <a:r>
              <a:rPr lang="en-US" dirty="0"/>
              <a:t>Story and SMART Experience of Corey</a:t>
            </a:r>
          </a:p>
          <a:p>
            <a:r>
              <a:rPr lang="en-US" dirty="0"/>
              <a:t>Found a different set of tools</a:t>
            </a:r>
          </a:p>
          <a:p>
            <a:r>
              <a:rPr lang="en-US" dirty="0"/>
              <a:t>Practical tools for real life</a:t>
            </a:r>
          </a:p>
          <a:p>
            <a:pPr lvl="1"/>
            <a:endParaRPr lang="en-US" dirty="0"/>
          </a:p>
          <a:p>
            <a:endParaRPr lang="en-US" dirty="0"/>
          </a:p>
        </p:txBody>
      </p:sp>
      <p:sp>
        <p:nvSpPr>
          <p:cNvPr id="4" name="Slide Number Placeholder 3">
            <a:extLst>
              <a:ext uri="{FF2B5EF4-FFF2-40B4-BE49-F238E27FC236}">
                <a16:creationId xmlns:a16="http://schemas.microsoft.com/office/drawing/2014/main" id="{89AC1E9A-35A4-377B-5AF0-8CE56CA8465B}"/>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613203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Introduce myself and set the tone for the journey.</a:t>
            </a:r>
          </a:p>
          <a:p>
            <a:r>
              <a:t>- Emphasize the shift from burying problems to building tools.</a:t>
            </a:r>
          </a:p>
          <a:p>
            <a:r>
              <a:t>- Frame this as a veteran-to-veteran conversation.</a:t>
            </a:r>
          </a:p>
          <a:p>
            <a:r>
              <a:t>- Highlight SMART Recovery as the turning point.</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 and VSN both using Peer support: VA uses peer support specialists</a:t>
            </a:r>
          </a:p>
          <a:p>
            <a:r>
              <a:rPr lang="en-US" dirty="0"/>
              <a:t>SMART Facilitators = using peers</a:t>
            </a:r>
          </a:p>
          <a:p>
            <a:pPr lvl="1"/>
            <a:r>
              <a:rPr lang="en-US" dirty="0"/>
              <a:t>Identify people to become facilitators. And use their SMART tools in VA recovery programs</a:t>
            </a:r>
          </a:p>
          <a:p>
            <a:pPr lvl="1"/>
            <a:r>
              <a:rPr lang="en-US" dirty="0"/>
              <a:t>Story and SMART Experience of Corey</a:t>
            </a:r>
          </a:p>
          <a:p>
            <a:r>
              <a:rPr lang="en-US" dirty="0"/>
              <a:t>Found a different set of tools</a:t>
            </a:r>
          </a:p>
          <a:p>
            <a:r>
              <a:rPr lang="en-US" dirty="0"/>
              <a:t>Practical tools for real life</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what it meant to grow up in a military household.</a:t>
            </a:r>
          </a:p>
          <a:p>
            <a:r>
              <a:t>- Explain how emotional suppression was modeled early.</a:t>
            </a:r>
          </a:p>
          <a:p>
            <a:r>
              <a:t>- Mention my father’s likely undiagnosed PTSD.</a:t>
            </a:r>
          </a:p>
          <a:p>
            <a:r>
              <a:t>- Connect this upbringing to later coping patterns.</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 Explain how burying emotions became my default.</a:t>
            </a:r>
          </a:p>
          <a:p>
            <a:r>
              <a:rPr dirty="0"/>
              <a:t>- Share how silence felt like the safest option.</a:t>
            </a:r>
          </a:p>
          <a:p>
            <a:r>
              <a:rPr dirty="0"/>
              <a:t>- Note how this shaped my early identity.</a:t>
            </a:r>
          </a:p>
          <a:p>
            <a:r>
              <a:rPr dirty="0"/>
              <a:t>- Set up how this strategy eventually failed.</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Talk about enlisting right after high school.</a:t>
            </a:r>
          </a:p>
          <a:p>
            <a:r>
              <a:t>- Describe how the Army reinforced the same mindset.</a:t>
            </a:r>
          </a:p>
          <a:p>
            <a:r>
              <a:t>- Mention the four tools issued and what they symbolized.</a:t>
            </a:r>
          </a:p>
          <a:p>
            <a:r>
              <a:t>- Connect these tools to my emotional toolkit.</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dirty="0"/>
              <a:t>- Explain the Army mindset phrase and its impact.</a:t>
            </a:r>
          </a:p>
          <a:p>
            <a:r>
              <a:rPr dirty="0"/>
              <a:t>- Contrast its usefulness for equipment vs emotions.</a:t>
            </a:r>
          </a:p>
          <a:p>
            <a:r>
              <a:rPr dirty="0"/>
              <a:t>- Share how this mindset shaped my reactions.</a:t>
            </a:r>
          </a:p>
          <a:p>
            <a:r>
              <a:rPr dirty="0"/>
              <a:t>- Lead into the consequences of forcing everything.</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how burying problems accumulates over time.</a:t>
            </a:r>
          </a:p>
          <a:p>
            <a:r>
              <a:t>- Use the dirt metaphor to illustrate emotional buildup.</a:t>
            </a:r>
          </a:p>
          <a:p>
            <a:r>
              <a:t>- Explain how I eventually dug myself into a hole.</a:t>
            </a:r>
          </a:p>
          <a:p>
            <a:r>
              <a:t>- Transition toward leaving the military.</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Share the challenges of transitioning to civilian life.</a:t>
            </a:r>
          </a:p>
          <a:p>
            <a:r>
              <a:t>- Mention PTSD, depression, anxiety, and physical pain.</a:t>
            </a:r>
          </a:p>
          <a:p>
            <a:r>
              <a:t>- Explain how old tools didn’t work anymore.</a:t>
            </a:r>
          </a:p>
          <a:p>
            <a:r>
              <a:t>- Set up the need for new tools.</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entering SARP and what I hoped for.</a:t>
            </a:r>
          </a:p>
          <a:p>
            <a:r>
              <a:t>- Explain why the information didn’t stick.</a:t>
            </a:r>
          </a:p>
          <a:p>
            <a:r>
              <a:t>- Share the frustration of wanting change but not having tools.</a:t>
            </a:r>
          </a:p>
          <a:p>
            <a:r>
              <a:t>- Lead into discovering SMART.</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Explain how I found SMART Recovery.</a:t>
            </a:r>
          </a:p>
          <a:p>
            <a:r>
              <a:t>- Share the realization that the problem wasn’t the problem.</a:t>
            </a:r>
          </a:p>
          <a:p>
            <a:r>
              <a:t>- Emphasize the importance of having the right tool.</a:t>
            </a:r>
          </a:p>
          <a:p>
            <a:r>
              <a:t>- Transition to the new toolbox.</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SMART’s practical tools.</a:t>
            </a:r>
          </a:p>
          <a:p>
            <a:r>
              <a:t>- Explain how they helped manage thoughts and emotions.</a:t>
            </a:r>
          </a:p>
          <a:p>
            <a:r>
              <a:t>- Share how these tools worked in real life.</a:t>
            </a:r>
          </a:p>
          <a:p>
            <a:r>
              <a:t>- Prepare the audience for the metaphor story.</a:t>
            </a:r>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lang="en-US" dirty="0"/>
              <a:t>• 	When I first found SMART, the tools made sense — but using them consistently was the challenge.</a:t>
            </a:r>
          </a:p>
          <a:p>
            <a:r>
              <a:rPr lang="en-US" dirty="0"/>
              <a:t>• 	Becoming a facilitator changed everything. Even if I wasn’t perfect at using the tools myself, teaching them reminded me they were there.</a:t>
            </a:r>
          </a:p>
          <a:p>
            <a:r>
              <a:rPr lang="en-US" dirty="0"/>
              <a:t>• 	Every meeting I led reinforced the skills I needed in my own recovery.</a:t>
            </a:r>
          </a:p>
          <a:p>
            <a:r>
              <a:rPr lang="en-US" dirty="0"/>
              <a:t>• 	Helping others wasn’t just service — it was accountability, purpose, and connection.</a:t>
            </a:r>
          </a:p>
          <a:p>
            <a:r>
              <a:rPr lang="en-US" dirty="0"/>
              <a:t>• 	That’s what kept me in the Maintenance phase. Not willpower. Not perfection. Community.</a:t>
            </a:r>
          </a:p>
          <a:p>
            <a:r>
              <a:rPr lang="en-US" dirty="0"/>
              <a:t>• 	And that’s exactly why peer support in the VA matters so much — it’s the same principle: veterans helping veterans, learning together, staying motivated together.</a:t>
            </a:r>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**“Imagine this: a Veteran completes substance use disorder treatment, ready to rebuild their life, but as they leave the program, there’s no structured support system to sustain their recovery. At the Richmond VA Medical Center, we saw this all too often, and the results were heartbreaking—94% of Veterans relapse after treatment.</a:t>
            </a:r>
          </a:p>
          <a:p>
            <a:r>
              <a:rPr lang="en-US" sz="1200" kern="1200" dirty="0">
                <a:solidFill>
                  <a:schemeClr val="tx1"/>
                </a:solidFill>
                <a:effectLst/>
                <a:latin typeface="+mn-lt"/>
                <a:ea typeface="+mn-ea"/>
                <a:cs typeface="+mn-cs"/>
              </a:rPr>
              <a:t>As someone in recovery myself and a clinician who has worked in countless treatment settings, I knew this wasn’t just a local issue—it was systemic. But I also saw a solution. Veterans in recovery have a natural drive to help their peers, and with the right training and tools, they could become powerful leaders in the recovery process.</a:t>
            </a:r>
          </a:p>
          <a:p>
            <a:r>
              <a:rPr lang="en-US" sz="1200" kern="1200" dirty="0">
                <a:solidFill>
                  <a:schemeClr val="tx1"/>
                </a:solidFill>
                <a:effectLst/>
                <a:latin typeface="+mn-lt"/>
                <a:ea typeface="+mn-ea"/>
                <a:cs typeface="+mn-cs"/>
              </a:rPr>
              <a:t>That’s why we launched the Veterans SMART Network. Partnering with the central VA healthcare system, we secured funding to train Veterans and providers as SMART Recovery facilitators—offering an evidence-based, CBT-focused alternative to traditional 12-step programs. The result? A growing network of peer-led support groups designed specifically for Veterans, bridging the gap between treatment and long-term recovery.</a:t>
            </a:r>
          </a:p>
          <a:p>
            <a:r>
              <a:rPr lang="en-US" sz="1200" kern="1200" dirty="0">
                <a:solidFill>
                  <a:schemeClr val="tx1"/>
                </a:solidFill>
                <a:effectLst/>
                <a:latin typeface="+mn-lt"/>
                <a:ea typeface="+mn-ea"/>
                <a:cs typeface="+mn-cs"/>
              </a:rPr>
              <a:t>This program works because it’s built by Veterans, for Veterans. It empowers those in recovery to lead and inspire others while creating a lasting support system that’s desperately needed.</a:t>
            </a:r>
          </a:p>
          <a:p>
            <a:r>
              <a:rPr lang="en-US" sz="1200" kern="1200" dirty="0">
                <a:solidFill>
                  <a:schemeClr val="tx1"/>
                </a:solidFill>
                <a:effectLst/>
                <a:latin typeface="+mn-lt"/>
                <a:ea typeface="+mn-ea"/>
                <a:cs typeface="+mn-cs"/>
              </a:rPr>
              <a:t>Today, we’re talking to you about a program we started that we are expanding nationwide through the Innovation Center of the Veterans Health Administration and the SMART Recovery community. If you’re a leader in SMART Recovery, you have the power to replicate this model, offering hope to the participants in the meetings. And if you’re a Veteran in recovery, this is your chance to join a movement that’s changing lives. Together, we can ensure no Veteran has to face recovery alone. Let’s build a stronger future—one group, one leader, one life at a 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Image source: Microsoft 365 content library
Peer support fosters a sense of belonging among veterans, helping them connect through shared experiences. It enhances mental health by reducing isolation and providing emotional encouragement. Additionally, peer support programs improve recovery outcomes, offering guidance from individuals who have successfully navigated similar challenges within the VA system.</a:t>
            </a:r>
          </a:p>
        </p:txBody>
      </p:sp>
    </p:spTree>
    <p:extLst>
      <p:ext uri="{BB962C8B-B14F-4D97-AF65-F5344CB8AC3E}">
        <p14:creationId xmlns:p14="http://schemas.microsoft.com/office/powerpoint/2010/main" val="1508412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Introduce the soldier in the hole as a metaphor for PTSD.</a:t>
            </a:r>
          </a:p>
          <a:p>
            <a:r>
              <a:t>- Describe the Sergeant’s response.</a:t>
            </a:r>
          </a:p>
          <a:p>
            <a:r>
              <a:t>- Emphasize how digging deeper made things worse.</a:t>
            </a:r>
          </a:p>
          <a:p>
            <a:r>
              <a:t>- Connect this to real veteran experiences.</a:t>
            </a:r>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Highlight the repeated advice to 'use your tools.'</a:t>
            </a:r>
          </a:p>
          <a:p>
            <a:r>
              <a:t>- Explain why the shovel wasn’t enough.</a:t>
            </a:r>
          </a:p>
          <a:p>
            <a:r>
              <a:t>- Show how effort without direction deepens the hole.</a:t>
            </a:r>
          </a:p>
        </p:txBody>
      </p:sp>
      <p:sp>
        <p:nvSpPr>
          <p:cNvPr id="4" name="Slide Number Placeholder 3"/>
          <p:cNvSpPr>
            <a:spLocks noGrp="1"/>
          </p:cNvSpPr>
          <p:nvPr>
            <p:ph type="sldNum" sz="quarter" idx="5"/>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Introduce the Officer’s attempt to help.</a:t>
            </a:r>
          </a:p>
          <a:p>
            <a:r>
              <a:t>- Explain why the bucket didn’t solve the problem.</a:t>
            </a:r>
          </a:p>
          <a:p>
            <a:r>
              <a:t>- Emphasize being stuck despite trying everything.</a:t>
            </a:r>
          </a:p>
        </p:txBody>
      </p:sp>
      <p:sp>
        <p:nvSpPr>
          <p:cNvPr id="4" name="Slide Number Placeholder 3"/>
          <p:cNvSpPr>
            <a:spLocks noGrp="1"/>
          </p:cNvSpPr>
          <p:nvPr>
            <p:ph type="sldNum" sz="quarter" idx="5"/>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 Explain that the psychologist helped him understand the </a:t>
            </a:r>
            <a:r>
              <a:rPr lang="en-US" i="1" dirty="0"/>
              <a:t>why</a:t>
            </a:r>
            <a:r>
              <a:rPr lang="en-US" dirty="0"/>
              <a:t>, not the </a:t>
            </a:r>
            <a:r>
              <a:rPr lang="en-US" i="1" dirty="0"/>
              <a:t>how</a:t>
            </a:r>
            <a:r>
              <a:rPr lang="en-US" dirty="0"/>
              <a:t> to get out. Highlight that insight alone doesn’t lift someone out of a hole.</a:t>
            </a:r>
          </a:p>
          <a:p>
            <a:r>
              <a:rPr lang="en-US" dirty="0"/>
              <a:t>- Acknowledge that therapy can be valuable but isn’t always enough by itself.</a:t>
            </a:r>
          </a:p>
          <a:p>
            <a:r>
              <a:rPr lang="en-US" dirty="0"/>
              <a:t>- Emphasize the feeling of still being stuck despite “understanding the problem.”</a:t>
            </a:r>
          </a:p>
          <a:p>
            <a:r>
              <a:rPr lang="en-US" dirty="0"/>
              <a:t>- Connect this to many veterans’ experiences with traditional treatment.</a:t>
            </a:r>
          </a:p>
          <a:p>
            <a:r>
              <a:rPr lang="en-US" dirty="0"/>
              <a:t>- </a:t>
            </a:r>
            <a:r>
              <a:rPr lang="en-US" dirty="0" err="1"/>
              <a:t>nSet</a:t>
            </a:r>
            <a:r>
              <a:rPr lang="en-US" dirty="0"/>
              <a:t> up the contrast with what happens when a fellow veteran shows up.</a:t>
            </a:r>
          </a:p>
          <a:p>
            <a:endParaRPr lang="en-US" dirty="0"/>
          </a:p>
        </p:txBody>
      </p:sp>
    </p:spTree>
    <p:extLst>
      <p:ext uri="{BB962C8B-B14F-4D97-AF65-F5344CB8AC3E}">
        <p14:creationId xmlns:p14="http://schemas.microsoft.com/office/powerpoint/2010/main" val="1769151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the psychiatrist’s role.</a:t>
            </a:r>
          </a:p>
          <a:p>
            <a:r>
              <a:t>- Acknowledge medication as helpful but incomplete.</a:t>
            </a:r>
          </a:p>
          <a:p>
            <a:r>
              <a:t>- Emphasize still being alone in the hole.</a:t>
            </a:r>
          </a:p>
        </p:txBody>
      </p:sp>
      <p:sp>
        <p:nvSpPr>
          <p:cNvPr id="4" name="Slide Number Placeholder 3"/>
          <p:cNvSpPr>
            <a:spLocks noGrp="1"/>
          </p:cNvSpPr>
          <p:nvPr>
            <p:ph type="sldNum" sz="quarter" idx="5"/>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Introduce the fellow veteran entering the hole.</a:t>
            </a:r>
          </a:p>
          <a:p>
            <a:r>
              <a:t>- Emphasize the power of presence over advice.</a:t>
            </a:r>
          </a:p>
          <a:p>
            <a:r>
              <a:t>- Highlight the importance of not being alone.</a:t>
            </a:r>
          </a:p>
        </p:txBody>
      </p:sp>
      <p:sp>
        <p:nvSpPr>
          <p:cNvPr id="4" name="Slide Number Placeholder 3"/>
          <p:cNvSpPr>
            <a:spLocks noGrp="1"/>
          </p:cNvSpPr>
          <p:nvPr>
            <p:ph type="sldNum" sz="quarter" idx="5"/>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Explain how each tool was used differently.</a:t>
            </a:r>
          </a:p>
          <a:p>
            <a:r>
              <a:t>- Emphasize that tools only work when used the right way.</a:t>
            </a:r>
          </a:p>
          <a:p>
            <a:r>
              <a:t>- Highlight the combination of tools as the solution.</a:t>
            </a:r>
          </a:p>
        </p:txBody>
      </p:sp>
      <p:sp>
        <p:nvSpPr>
          <p:cNvPr id="4" name="Slide Number Placeholder 3"/>
          <p:cNvSpPr>
            <a:spLocks noGrp="1"/>
          </p:cNvSpPr>
          <p:nvPr>
            <p:ph type="sldNum" sz="quarter" idx="5"/>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climbing out together.</a:t>
            </a:r>
          </a:p>
          <a:p>
            <a:r>
              <a:t>- Emphasize teamwork and shared effort.</a:t>
            </a:r>
          </a:p>
          <a:p>
            <a:r>
              <a:t>- Connect this to SMART and peer support.</a:t>
            </a:r>
          </a:p>
        </p:txBody>
      </p:sp>
      <p:sp>
        <p:nvSpPr>
          <p:cNvPr id="4" name="Slide Number Placeholder 3"/>
          <p:cNvSpPr>
            <a:spLocks noGrp="1"/>
          </p:cNvSpPr>
          <p:nvPr>
            <p:ph type="sldNum" sz="quarter" idx="5"/>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Reinforce that recovery requires people and tools.</a:t>
            </a:r>
          </a:p>
          <a:p>
            <a:r>
              <a:t>- Emphasize community and connection.</a:t>
            </a:r>
          </a:p>
          <a:p>
            <a:r>
              <a:t>- Transition to SMART in the VA.</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Explain how motivation is maintained.</a:t>
            </a:r>
          </a:p>
          <a:p>
            <a:r>
              <a:t>- Share how facilitating meetings keeps me accountable.</a:t>
            </a:r>
          </a:p>
          <a:p>
            <a:r>
              <a:t>- Highlight the maintenance phase.</a:t>
            </a:r>
          </a:p>
        </p:txBody>
      </p:sp>
      <p:sp>
        <p:nvSpPr>
          <p:cNvPr id="4" name="Slide Number Placeholder 3"/>
          <p:cNvSpPr>
            <a:spLocks noGrp="1"/>
          </p:cNvSpPr>
          <p:nvPr>
            <p:ph type="sldNum" sz="quarter" idx="5"/>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peer support in the VA.</a:t>
            </a:r>
          </a:p>
          <a:p>
            <a:r>
              <a:t>- Emphasize 'me too' moments reducing shame.</a:t>
            </a:r>
          </a:p>
          <a:p>
            <a:r>
              <a:t>- Connect peer support to SMART principles.</a:t>
            </a:r>
          </a:p>
        </p:txBody>
      </p:sp>
      <p:sp>
        <p:nvSpPr>
          <p:cNvPr id="4" name="Slide Number Placeholder 3"/>
          <p:cNvSpPr>
            <a:spLocks noGrp="1"/>
          </p:cNvSpPr>
          <p:nvPr>
            <p:ph type="sldNum" sz="quarter" idx="5"/>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Explain how SMART functions as peer support.</a:t>
            </a:r>
          </a:p>
          <a:p>
            <a:r>
              <a:t>- Highlight shared problem-solving and accountability.</a:t>
            </a:r>
          </a:p>
          <a:p>
            <a:r>
              <a:t>- Emphasize practicing tools together.</a:t>
            </a:r>
          </a:p>
        </p:txBody>
      </p:sp>
      <p:sp>
        <p:nvSpPr>
          <p:cNvPr id="4" name="Slide Number Placeholder 3"/>
          <p:cNvSpPr>
            <a:spLocks noGrp="1"/>
          </p:cNvSpPr>
          <p:nvPr>
            <p:ph type="sldNum" sz="quarter" idx="5"/>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Describe what SMART offers veterans.</a:t>
            </a:r>
          </a:p>
          <a:p>
            <a:r>
              <a:t>- Emphasize long-term support beyond 6–8 weeks.</a:t>
            </a:r>
          </a:p>
          <a:p>
            <a:r>
              <a:t>- Highlight skills, connection, and a path out of the hole.</a:t>
            </a:r>
          </a:p>
        </p:txBody>
      </p:sp>
      <p:sp>
        <p:nvSpPr>
          <p:cNvPr id="4" name="Slide Number Placeholder 3"/>
          <p:cNvSpPr>
            <a:spLocks noGrp="1"/>
          </p:cNvSpPr>
          <p:nvPr>
            <p:ph type="sldNum" sz="quarter" idx="5"/>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Share my personal transformation.</a:t>
            </a:r>
          </a:p>
          <a:p>
            <a:r>
              <a:t>- Emphasize resilience, connection, and leadership.</a:t>
            </a:r>
          </a:p>
          <a:p>
            <a:r>
              <a:t>- Highlight the impact of veteran-led SMART networks.</a:t>
            </a:r>
          </a:p>
        </p:txBody>
      </p:sp>
      <p:sp>
        <p:nvSpPr>
          <p:cNvPr id="4" name="Slide Number Placeholder 3"/>
          <p:cNvSpPr>
            <a:spLocks noGrp="1"/>
          </p:cNvSpPr>
          <p:nvPr>
            <p:ph type="sldNum" sz="quarter" idx="5"/>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a:p>
            <a:r>
              <a:t>- Deliver the closing message with conviction.</a:t>
            </a:r>
          </a:p>
          <a:p>
            <a:r>
              <a:t>- Emphasize not being a statistic.</a:t>
            </a:r>
          </a:p>
          <a:p>
            <a:r>
              <a:t>- Reinforce the power of veterans supporting veterans.</a:t>
            </a:r>
          </a:p>
          <a:p>
            <a:r>
              <a:t>- End with the ladder metaphor.</a:t>
            </a:r>
          </a:p>
        </p:txBody>
      </p:sp>
      <p:sp>
        <p:nvSpPr>
          <p:cNvPr id="4" name="Slide Number Placeholder 3"/>
          <p:cNvSpPr>
            <a:spLocks noGrp="1"/>
          </p:cNvSpPr>
          <p:nvPr>
            <p:ph type="sldNum" sz="quarter" idx="5"/>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F1189-4068-3248-1A31-E229E473C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02C70-D947-9D95-60B0-1940D2C56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A716D-3139-54ED-7D64-CC063663BF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2D5CA-C625-BB13-0603-0A79F9F50471}"/>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3906640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98881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lvl1pPr>
          </a:lstStyle>
          <a:p>
            <a:fld id="{C1FF6DA9-008F-8B48-92A6-B652298478BF}" type="slidenum">
              <a:rPr lang="en-US" smtClean="0"/>
              <a:pPr/>
              <a:t>‹#›</a:t>
            </a:fld>
            <a:endParaRPr lang="en-US" b="1"/>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sz="1125"/>
          </a:p>
        </p:txBody>
      </p:sp>
      <p:sp>
        <p:nvSpPr>
          <p:cNvPr id="3" name="Shape 1"/>
          <p:cNvSpPr/>
          <p:nvPr/>
        </p:nvSpPr>
        <p:spPr>
          <a:xfrm>
            <a:off x="0" y="0"/>
            <a:ext cx="9144000" cy="6858000"/>
          </a:xfrm>
          <a:prstGeom prst="rect">
            <a:avLst/>
          </a:prstGeom>
          <a:solidFill>
            <a:srgbClr val="FCFCFC"/>
          </a:solidFill>
          <a:ln/>
        </p:spPr>
        <p:txBody>
          <a:bodyPr/>
          <a:lstStyle/>
          <a:p>
            <a:endParaRPr lang="en-US" sz="1125"/>
          </a:p>
        </p:txBody>
      </p:sp>
    </p:spTree>
    <p:extLst>
      <p:ext uri="{BB962C8B-B14F-4D97-AF65-F5344CB8AC3E}">
        <p14:creationId xmlns:p14="http://schemas.microsoft.com/office/powerpoint/2010/main" val="193789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43F5D1F1-27EC-C572-D99E-8D549237AEEF}"/>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271814139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90A0F7F7-D45F-24BB-523A-AAF1C6208D53}"/>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1478913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452FFA86-C76C-2199-E8B9-1E683F67C619}"/>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539501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39F5E935-7C9D-8F3F-3574-78832444EFFE}"/>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4064927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8079D0EB-1674-D090-72A7-C000577178BA}"/>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3650696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E5F2E91E-CAC1-001C-8774-A96601917EAE}"/>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173139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6" name="Slide Number Placeholder 5">
            <a:extLst>
              <a:ext uri="{FF2B5EF4-FFF2-40B4-BE49-F238E27FC236}">
                <a16:creationId xmlns:a16="http://schemas.microsoft.com/office/drawing/2014/main" id="{95197249-54C4-FB73-40D4-1EF772FE418F}"/>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149159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FEFEF"/>
          </a:solidFill>
          <a:ln/>
        </p:spPr>
        <p:txBody>
          <a:bodyPr/>
          <a:lstStyle/>
          <a:p>
            <a:endParaRPr lang="en-US"/>
          </a:p>
        </p:txBody>
      </p:sp>
      <p:sp>
        <p:nvSpPr>
          <p:cNvPr id="3" name="Shape 1"/>
          <p:cNvSpPr/>
          <p:nvPr/>
        </p:nvSpPr>
        <p:spPr>
          <a:xfrm>
            <a:off x="0" y="0"/>
            <a:ext cx="9144000" cy="6858000"/>
          </a:xfrm>
          <a:prstGeom prst="rect">
            <a:avLst/>
          </a:prstGeom>
          <a:solidFill>
            <a:srgbClr val="FCFCFC"/>
          </a:solidFill>
          <a:ln/>
        </p:spPr>
        <p:txBody>
          <a:bodyPr/>
          <a:lstStyle/>
          <a:p>
            <a:endParaRPr lang="en-US"/>
          </a:p>
        </p:txBody>
      </p:sp>
      <p:sp>
        <p:nvSpPr>
          <p:cNvPr id="5" name="Slide Number Placeholder 5">
            <a:extLst>
              <a:ext uri="{FF2B5EF4-FFF2-40B4-BE49-F238E27FC236}">
                <a16:creationId xmlns:a16="http://schemas.microsoft.com/office/drawing/2014/main" id="{649F419D-22D1-20F0-DEBB-C3F33850D1B2}"/>
              </a:ext>
            </a:extLst>
          </p:cNvPr>
          <p:cNvSpPr txBox="1">
            <a:spLocks/>
          </p:cNvSpPr>
          <p:nvPr userDrawn="1"/>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a:t>
            </a:fld>
            <a:endParaRPr lang="en-US" dirty="0"/>
          </a:p>
        </p:txBody>
      </p:sp>
    </p:spTree>
    <p:extLst>
      <p:ext uri="{BB962C8B-B14F-4D97-AF65-F5344CB8AC3E}">
        <p14:creationId xmlns:p14="http://schemas.microsoft.com/office/powerpoint/2010/main" val="3758975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9144000" cy="6858000"/>
          </a:xfrm>
          <a:prstGeom prst="rect">
            <a:avLst/>
          </a:prstGeom>
        </p:spPr>
      </p:pic>
      <p:sp>
        <p:nvSpPr>
          <p:cNvPr id="3" name="Shape 0"/>
          <p:cNvSpPr/>
          <p:nvPr/>
        </p:nvSpPr>
        <p:spPr>
          <a:xfrm>
            <a:off x="0" y="0"/>
            <a:ext cx="9144000" cy="6858000"/>
          </a:xfrm>
          <a:prstGeom prst="rect">
            <a:avLst/>
          </a:prstGeom>
          <a:solidFill>
            <a:srgbClr val="FFFDFA"/>
          </a:solidFill>
          <a:ln/>
        </p:spPr>
      </p:sp>
    </p:spTree>
    <p:extLst>
      <p:ext uri="{BB962C8B-B14F-4D97-AF65-F5344CB8AC3E}">
        <p14:creationId xmlns:p14="http://schemas.microsoft.com/office/powerpoint/2010/main" val="3613118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youtu.be/VAMEx4UaQME"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0.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10.emf"/><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925119" y="1657276"/>
            <a:ext cx="4961404" cy="2214934"/>
          </a:xfrm>
          <a:prstGeom prst="rect">
            <a:avLst/>
          </a:prstGeom>
          <a:noFill/>
          <a:ln/>
        </p:spPr>
        <p:txBody>
          <a:bodyPr wrap="square" lIns="0" tIns="0" rIns="0" bIns="0" rtlCol="0" anchor="t"/>
          <a:lstStyle/>
          <a:p>
            <a:pPr>
              <a:lnSpc>
                <a:spcPct val="150000"/>
              </a:lnSpc>
            </a:pPr>
            <a:r>
              <a:rPr lang="en-US" sz="2800" b="1" i="1" dirty="0">
                <a:latin typeface="Tomorrow Semi Bold" pitchFamily="34" charset="0"/>
                <a:ea typeface="Tomorrow Semi Bold" pitchFamily="34" charset="-122"/>
                <a:cs typeface="Tomorrow Semi Bold" pitchFamily="34" charset="-120"/>
              </a:rPr>
              <a:t>From Relapse to Resilience: Building a Veteran-Led SMART Recovery Network in the VHA</a:t>
            </a:r>
            <a:endParaRPr lang="en-US" sz="2800" b="1" i="1" dirty="0"/>
          </a:p>
        </p:txBody>
      </p:sp>
      <p:sp>
        <p:nvSpPr>
          <p:cNvPr id="4" name="Shape 1"/>
          <p:cNvSpPr/>
          <p:nvPr/>
        </p:nvSpPr>
        <p:spPr>
          <a:xfrm>
            <a:off x="4373538" y="4459968"/>
            <a:ext cx="1920329" cy="266404"/>
          </a:xfrm>
          <a:prstGeom prst="roundRect">
            <a:avLst>
              <a:gd name="adj" fmla="val 6386"/>
            </a:avLst>
          </a:prstGeom>
          <a:solidFill>
            <a:srgbClr val="E6E6E5"/>
          </a:solidFill>
          <a:ln/>
        </p:spPr>
        <p:txBody>
          <a:bodyPr/>
          <a:lstStyle/>
          <a:p>
            <a:endParaRPr lang="en-US" sz="1125"/>
          </a:p>
        </p:txBody>
      </p:sp>
      <p:pic>
        <p:nvPicPr>
          <p:cNvPr id="5"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8593" y="4536467"/>
            <a:ext cx="113407" cy="113407"/>
          </a:xfrm>
          <a:prstGeom prst="rect">
            <a:avLst/>
          </a:prstGeom>
        </p:spPr>
      </p:pic>
      <p:sp>
        <p:nvSpPr>
          <p:cNvPr id="6" name="Text 2"/>
          <p:cNvSpPr/>
          <p:nvPr/>
        </p:nvSpPr>
        <p:spPr>
          <a:xfrm>
            <a:off x="4628704" y="4502460"/>
            <a:ext cx="1580108" cy="181421"/>
          </a:xfrm>
          <a:prstGeom prst="rect">
            <a:avLst/>
          </a:prstGeom>
          <a:noFill/>
          <a:ln/>
        </p:spPr>
        <p:txBody>
          <a:bodyPr wrap="none" lIns="0" tIns="0" rIns="0" bIns="0" rtlCol="0" anchor="t"/>
          <a:lstStyle/>
          <a:p>
            <a:pPr>
              <a:lnSpc>
                <a:spcPts val="1406"/>
              </a:lnSpc>
            </a:pPr>
            <a:r>
              <a:rPr lang="en-US" sz="875" dirty="0">
                <a:solidFill>
                  <a:srgbClr val="61615C"/>
                </a:solidFill>
                <a:latin typeface="Tomorrow" pitchFamily="34" charset="0"/>
                <a:ea typeface="Tomorrow" pitchFamily="34" charset="-122"/>
                <a:cs typeface="Tomorrow" pitchFamily="34" charset="-120"/>
              </a:rPr>
              <a:t>BRIDGES TO EMPOWERMENT</a:t>
            </a:r>
            <a:endParaRPr lang="en-US" sz="875" dirty="0"/>
          </a:p>
        </p:txBody>
      </p:sp>
      <p:sp>
        <p:nvSpPr>
          <p:cNvPr id="7" name="Shape 3"/>
          <p:cNvSpPr/>
          <p:nvPr/>
        </p:nvSpPr>
        <p:spPr>
          <a:xfrm>
            <a:off x="6364709" y="4455206"/>
            <a:ext cx="1140247" cy="275928"/>
          </a:xfrm>
          <a:prstGeom prst="roundRect">
            <a:avLst>
              <a:gd name="adj" fmla="val 6165"/>
            </a:avLst>
          </a:prstGeom>
          <a:noFill/>
          <a:ln w="7620">
            <a:solidFill>
              <a:srgbClr val="1D1D1B"/>
            </a:solidFill>
            <a:prstDash val="solid"/>
          </a:ln>
        </p:spPr>
        <p:txBody>
          <a:bodyPr/>
          <a:lstStyle/>
          <a:p>
            <a:endParaRPr lang="en-US" sz="1125"/>
          </a:p>
        </p:txBody>
      </p:sp>
      <p:sp>
        <p:nvSpPr>
          <p:cNvPr id="8" name="Text 4"/>
          <p:cNvSpPr/>
          <p:nvPr/>
        </p:nvSpPr>
        <p:spPr>
          <a:xfrm>
            <a:off x="6454527" y="4502460"/>
            <a:ext cx="960611" cy="181421"/>
          </a:xfrm>
          <a:prstGeom prst="rect">
            <a:avLst/>
          </a:prstGeom>
          <a:noFill/>
          <a:ln/>
        </p:spPr>
        <p:txBody>
          <a:bodyPr wrap="none" lIns="0" tIns="0" rIns="0" bIns="0" rtlCol="0" anchor="t"/>
          <a:lstStyle/>
          <a:p>
            <a:pPr>
              <a:lnSpc>
                <a:spcPts val="1406"/>
              </a:lnSpc>
            </a:pPr>
            <a:r>
              <a:rPr lang="en-US" sz="875" dirty="0">
                <a:solidFill>
                  <a:srgbClr val="1D1D1B"/>
                </a:solidFill>
                <a:latin typeface="Tomorrow" pitchFamily="34" charset="0"/>
                <a:ea typeface="Tomorrow" pitchFamily="34" charset="-122"/>
                <a:cs typeface="Tomorrow" pitchFamily="34" charset="-120"/>
              </a:rPr>
              <a:t>LEARNING STORY</a:t>
            </a:r>
            <a:endParaRPr lang="en-US" sz="875" dirty="0"/>
          </a:p>
        </p:txBody>
      </p:sp>
      <p:sp>
        <p:nvSpPr>
          <p:cNvPr id="9" name="Text 5"/>
          <p:cNvSpPr/>
          <p:nvPr/>
        </p:nvSpPr>
        <p:spPr>
          <a:xfrm>
            <a:off x="866275" y="5200724"/>
            <a:ext cx="7781608" cy="1007571"/>
          </a:xfrm>
          <a:prstGeom prst="rect">
            <a:avLst/>
          </a:prstGeom>
          <a:noFill/>
          <a:ln/>
        </p:spPr>
        <p:txBody>
          <a:bodyPr wrap="square" lIns="0" tIns="0" rIns="0" bIns="0" rtlCol="0" anchor="t"/>
          <a:lstStyle/>
          <a:p>
            <a:r>
              <a:rPr lang="en-US" sz="2000" i="1" dirty="0">
                <a:solidFill>
                  <a:srgbClr val="61615C"/>
                </a:solidFill>
                <a:latin typeface="Tomorrow" pitchFamily="34" charset="0"/>
                <a:ea typeface="Tomorrow" pitchFamily="34" charset="-122"/>
                <a:cs typeface="Tomorrow" pitchFamily="34" charset="-120"/>
              </a:rPr>
              <a:t>A journey of transformation led by Rob Martin, Greg Edwards, and Corey Ginkel — clinicians and Veterans bridging clinical treatment with sustainable recovery through peer leadership and innovation.</a:t>
            </a:r>
            <a:endParaRPr lang="en-US" sz="2000" i="1" dirty="0"/>
          </a:p>
        </p:txBody>
      </p:sp>
      <p:pic>
        <p:nvPicPr>
          <p:cNvPr id="11" name="Picture 10" descr="Logo, company name&#10;&#10;AI-generated content may be incorrect.">
            <a:extLst>
              <a:ext uri="{FF2B5EF4-FFF2-40B4-BE49-F238E27FC236}">
                <a16:creationId xmlns:a16="http://schemas.microsoft.com/office/drawing/2014/main" id="{9F78EA6A-6429-1F73-890D-5799A31C87C7}"/>
              </a:ext>
            </a:extLst>
          </p:cNvPr>
          <p:cNvPicPr>
            <a:picLocks noChangeAspect="1"/>
          </p:cNvPicPr>
          <p:nvPr/>
        </p:nvPicPr>
        <p:blipFill>
          <a:blip r:embed="rId5"/>
          <a:stretch>
            <a:fillRect/>
          </a:stretch>
        </p:blipFill>
        <p:spPr>
          <a:xfrm>
            <a:off x="257477" y="1220668"/>
            <a:ext cx="3577824" cy="33157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01302" y="1103075"/>
            <a:ext cx="2088854" cy="891093"/>
          </a:xfrm>
          <a:prstGeom prst="rect">
            <a:avLst/>
          </a:prstGeom>
          <a:noFill/>
          <a:ln/>
        </p:spPr>
        <p:txBody>
          <a:bodyPr wrap="none" lIns="0" tIns="0" rIns="0" bIns="0" rtlCol="0" anchor="t"/>
          <a:lstStyle/>
          <a:p>
            <a:pPr>
              <a:lnSpc>
                <a:spcPts val="2688"/>
              </a:lnSpc>
            </a:pPr>
            <a:r>
              <a:rPr lang="en-US" sz="2156" b="1" dirty="0">
                <a:solidFill>
                  <a:srgbClr val="1D1D1B"/>
                </a:solidFill>
                <a:latin typeface="Tomorrow Semi Bold" pitchFamily="34" charset="0"/>
                <a:ea typeface="Tomorrow Semi Bold" pitchFamily="34" charset="-122"/>
                <a:cs typeface="Tomorrow Semi Bold" pitchFamily="34" charset="-120"/>
              </a:rPr>
              <a:t>The Secret Sauce:</a:t>
            </a:r>
            <a:endParaRPr lang="en-US" sz="2156" b="1" dirty="0"/>
          </a:p>
        </p:txBody>
      </p:sp>
      <p:sp>
        <p:nvSpPr>
          <p:cNvPr id="4" name="Text 1"/>
          <p:cNvSpPr/>
          <p:nvPr/>
        </p:nvSpPr>
        <p:spPr>
          <a:xfrm>
            <a:off x="215590" y="1548384"/>
            <a:ext cx="2359434" cy="1529261"/>
          </a:xfrm>
          <a:prstGeom prst="rect">
            <a:avLst/>
          </a:prstGeom>
          <a:noFill/>
          <a:ln/>
        </p:spPr>
        <p:txBody>
          <a:bodyPr wrap="none" lIns="0" tIns="0" rIns="0" bIns="0" rtlCol="0" anchor="t"/>
          <a:lstStyle/>
          <a:p>
            <a:r>
              <a:rPr lang="en-US" i="1" dirty="0">
                <a:solidFill>
                  <a:srgbClr val="1D1D1B"/>
                </a:solidFill>
                <a:latin typeface="Tomorrow Semi Bold" pitchFamily="34" charset="0"/>
                <a:ea typeface="Tomorrow Semi Bold" pitchFamily="34" charset="-122"/>
                <a:cs typeface="Tomorrow Semi Bold" pitchFamily="34" charset="-120"/>
              </a:rPr>
              <a:t>Lived Experience </a:t>
            </a:r>
          </a:p>
          <a:p>
            <a:r>
              <a:rPr lang="en-US" i="1" dirty="0">
                <a:solidFill>
                  <a:srgbClr val="1D1D1B"/>
                </a:solidFill>
                <a:latin typeface="Tomorrow Semi Bold" pitchFamily="34" charset="0"/>
                <a:ea typeface="Tomorrow Semi Bold" pitchFamily="34" charset="-122"/>
                <a:cs typeface="Tomorrow Semi Bold" pitchFamily="34" charset="-120"/>
              </a:rPr>
              <a:t>&amp; Authentic Connection</a:t>
            </a:r>
            <a:endParaRPr lang="en-US" i="1" dirty="0"/>
          </a:p>
        </p:txBody>
      </p:sp>
      <p:sp>
        <p:nvSpPr>
          <p:cNvPr id="5" name="Text 2"/>
          <p:cNvSpPr/>
          <p:nvPr/>
        </p:nvSpPr>
        <p:spPr>
          <a:xfrm>
            <a:off x="215591" y="2542682"/>
            <a:ext cx="2259386" cy="1234506"/>
          </a:xfrm>
          <a:prstGeom prst="rect">
            <a:avLst/>
          </a:prstGeom>
          <a:noFill/>
          <a:ln/>
        </p:spPr>
        <p:txBody>
          <a:bodyPr wrap="none" lIns="0" tIns="0" rIns="0" bIns="0" rtlCol="0" anchor="t"/>
          <a:lstStyle/>
          <a:p>
            <a:r>
              <a:rPr lang="en-US" sz="1600" i="1" dirty="0">
                <a:solidFill>
                  <a:srgbClr val="61615C"/>
                </a:solidFill>
                <a:latin typeface="Tomorrow" pitchFamily="34" charset="0"/>
                <a:ea typeface="Tomorrow" pitchFamily="34" charset="-122"/>
                <a:cs typeface="Tomorrow" pitchFamily="34" charset="-120"/>
              </a:rPr>
              <a:t>"Recovery is serious work, </a:t>
            </a:r>
          </a:p>
          <a:p>
            <a:r>
              <a:rPr lang="en-US" sz="1600" i="1" dirty="0">
                <a:solidFill>
                  <a:srgbClr val="61615C"/>
                </a:solidFill>
                <a:latin typeface="Tomorrow" pitchFamily="34" charset="0"/>
                <a:ea typeface="Tomorrow" pitchFamily="34" charset="-122"/>
                <a:cs typeface="Tomorrow" pitchFamily="34" charset="-120"/>
              </a:rPr>
              <a:t>but it doesn't have to be </a:t>
            </a:r>
          </a:p>
          <a:p>
            <a:r>
              <a:rPr lang="en-US" sz="1600" i="1" dirty="0">
                <a:solidFill>
                  <a:srgbClr val="61615C"/>
                </a:solidFill>
                <a:latin typeface="Tomorrow" pitchFamily="34" charset="0"/>
                <a:ea typeface="Tomorrow" pitchFamily="34" charset="-122"/>
                <a:cs typeface="Tomorrow" pitchFamily="34" charset="-120"/>
              </a:rPr>
              <a:t>without humor." </a:t>
            </a:r>
          </a:p>
          <a:p>
            <a:endParaRPr lang="en-US" sz="1600" dirty="0">
              <a:solidFill>
                <a:srgbClr val="61615C"/>
              </a:solidFill>
              <a:latin typeface="Tomorrow" pitchFamily="34" charset="0"/>
              <a:ea typeface="Tomorrow" pitchFamily="34" charset="-122"/>
              <a:cs typeface="Tomorrow" pitchFamily="34" charset="-120"/>
            </a:endParaRPr>
          </a:p>
          <a:p>
            <a:pPr algn="r">
              <a:lnSpc>
                <a:spcPts val="1219"/>
              </a:lnSpc>
            </a:pPr>
            <a:r>
              <a:rPr lang="en-US" sz="1600" i="1" dirty="0">
                <a:solidFill>
                  <a:srgbClr val="61615C"/>
                </a:solidFill>
                <a:latin typeface="Tomorrow" pitchFamily="34" charset="0"/>
                <a:ea typeface="Tomorrow" pitchFamily="34" charset="-122"/>
                <a:cs typeface="Tomorrow" pitchFamily="34" charset="-120"/>
              </a:rPr>
              <a:t>— Greg Edwards</a:t>
            </a:r>
            <a:endParaRPr lang="en-US" sz="1600" dirty="0"/>
          </a:p>
        </p:txBody>
      </p:sp>
      <p:sp>
        <p:nvSpPr>
          <p:cNvPr id="6" name="Shape 3"/>
          <p:cNvSpPr/>
          <p:nvPr/>
        </p:nvSpPr>
        <p:spPr>
          <a:xfrm>
            <a:off x="187013" y="2494498"/>
            <a:ext cx="14288" cy="349449"/>
          </a:xfrm>
          <a:prstGeom prst="rect">
            <a:avLst/>
          </a:prstGeom>
          <a:solidFill>
            <a:srgbClr val="1D1D1B"/>
          </a:solidFill>
          <a:ln/>
        </p:spPr>
        <p:txBody>
          <a:bodyPr/>
          <a:lstStyle/>
          <a:p>
            <a:endParaRPr lang="en-US" sz="1125"/>
          </a:p>
        </p:txBody>
      </p:sp>
      <p:sp>
        <p:nvSpPr>
          <p:cNvPr id="7" name="Shape 4"/>
          <p:cNvSpPr/>
          <p:nvPr/>
        </p:nvSpPr>
        <p:spPr>
          <a:xfrm>
            <a:off x="519043" y="4237094"/>
            <a:ext cx="2659707" cy="2407546"/>
          </a:xfrm>
          <a:prstGeom prst="roundRect">
            <a:avLst>
              <a:gd name="adj" fmla="val 1112"/>
            </a:avLst>
          </a:prstGeom>
          <a:solidFill>
            <a:srgbClr val="F0EAEA"/>
          </a:solidFill>
          <a:ln/>
        </p:spPr>
        <p:txBody>
          <a:bodyPr/>
          <a:lstStyle/>
          <a:p>
            <a:endParaRPr lang="en-US" sz="1600"/>
          </a:p>
        </p:txBody>
      </p:sp>
      <p:pic>
        <p:nvPicPr>
          <p:cNvPr id="9"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1352" y="4933280"/>
            <a:ext cx="148754" cy="148754"/>
          </a:xfrm>
          <a:prstGeom prst="rect">
            <a:avLst/>
          </a:prstGeom>
        </p:spPr>
      </p:pic>
      <p:sp>
        <p:nvSpPr>
          <p:cNvPr id="10" name="Text 6"/>
          <p:cNvSpPr/>
          <p:nvPr/>
        </p:nvSpPr>
        <p:spPr>
          <a:xfrm>
            <a:off x="936776" y="4412933"/>
            <a:ext cx="1793893" cy="241041"/>
          </a:xfrm>
          <a:prstGeom prst="rect">
            <a:avLst/>
          </a:prstGeom>
          <a:noFill/>
          <a:ln/>
        </p:spPr>
        <p:txBody>
          <a:bodyPr wrap="none" lIns="0" tIns="0" rIns="0" bIns="0" rtlCol="0" anchor="t"/>
          <a:lstStyle/>
          <a:p>
            <a:pPr>
              <a:lnSpc>
                <a:spcPts val="1344"/>
              </a:lnSpc>
            </a:pPr>
            <a:r>
              <a:rPr lang="en-US" sz="2000" b="1" dirty="0">
                <a:latin typeface="Tomorrow Semi Bold" pitchFamily="34" charset="0"/>
                <a:ea typeface="Tomorrow Semi Bold" pitchFamily="34" charset="-122"/>
                <a:cs typeface="Tomorrow Semi Bold" pitchFamily="34" charset="-120"/>
              </a:rPr>
              <a:t>Authenticity</a:t>
            </a:r>
            <a:endParaRPr lang="en-US" sz="2400" b="1" dirty="0"/>
          </a:p>
        </p:txBody>
      </p:sp>
      <p:sp>
        <p:nvSpPr>
          <p:cNvPr id="11" name="Text 7"/>
          <p:cNvSpPr/>
          <p:nvPr/>
        </p:nvSpPr>
        <p:spPr>
          <a:xfrm>
            <a:off x="695803" y="4681568"/>
            <a:ext cx="2406315" cy="1304846"/>
          </a:xfrm>
          <a:prstGeom prst="rect">
            <a:avLst/>
          </a:prstGeom>
          <a:noFill/>
          <a:ln/>
        </p:spPr>
        <p:txBody>
          <a:bodyPr wrap="square" lIns="0" tIns="0" rIns="0" bIns="0" rtlCol="0" anchor="t"/>
          <a:lstStyle/>
          <a:p>
            <a:r>
              <a:rPr lang="en-US" dirty="0">
                <a:solidFill>
                  <a:srgbClr val="61615C"/>
                </a:solidFill>
                <a:latin typeface="Tomorrow" pitchFamily="34" charset="0"/>
                <a:ea typeface="Tomorrow" pitchFamily="34" charset="-122"/>
                <a:cs typeface="Tomorrow" pitchFamily="34" charset="-120"/>
              </a:rPr>
              <a:t>Veterans trust Veterans. We speak a language that transcends clinical terminology, creating genuine peer-to-peer understanding.</a:t>
            </a:r>
            <a:endParaRPr lang="en-US" dirty="0"/>
          </a:p>
        </p:txBody>
      </p:sp>
      <p:sp>
        <p:nvSpPr>
          <p:cNvPr id="12" name="Shape 8"/>
          <p:cNvSpPr/>
          <p:nvPr/>
        </p:nvSpPr>
        <p:spPr>
          <a:xfrm>
            <a:off x="3304629" y="4237094"/>
            <a:ext cx="2453581" cy="2412810"/>
          </a:xfrm>
          <a:prstGeom prst="roundRect">
            <a:avLst>
              <a:gd name="adj" fmla="val 1112"/>
            </a:avLst>
          </a:prstGeom>
          <a:solidFill>
            <a:srgbClr val="F0EAEA"/>
          </a:solidFill>
          <a:ln/>
        </p:spPr>
        <p:txBody>
          <a:bodyPr/>
          <a:lstStyle/>
          <a:p>
            <a:endParaRPr lang="en-US"/>
          </a:p>
        </p:txBody>
      </p:sp>
      <p:pic>
        <p:nvPicPr>
          <p:cNvPr id="14"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5139" y="4933280"/>
            <a:ext cx="148754" cy="148754"/>
          </a:xfrm>
          <a:prstGeom prst="rect">
            <a:avLst/>
          </a:prstGeom>
        </p:spPr>
      </p:pic>
      <p:sp>
        <p:nvSpPr>
          <p:cNvPr id="15" name="Text 10"/>
          <p:cNvSpPr/>
          <p:nvPr/>
        </p:nvSpPr>
        <p:spPr>
          <a:xfrm>
            <a:off x="3592869" y="4417956"/>
            <a:ext cx="1793893" cy="241041"/>
          </a:xfrm>
          <a:prstGeom prst="rect">
            <a:avLst/>
          </a:prstGeom>
          <a:noFill/>
          <a:ln/>
        </p:spPr>
        <p:txBody>
          <a:bodyPr wrap="none" lIns="0" tIns="0" rIns="0" bIns="0" rtlCol="0" anchor="t"/>
          <a:lstStyle/>
          <a:p>
            <a:pPr>
              <a:lnSpc>
                <a:spcPts val="1344"/>
              </a:lnSpc>
            </a:pPr>
            <a:r>
              <a:rPr lang="en-US" sz="2000" b="1" dirty="0">
                <a:latin typeface="Tomorrow Semi Bold" pitchFamily="34" charset="0"/>
                <a:ea typeface="Tomorrow Semi Bold" pitchFamily="34" charset="-122"/>
                <a:cs typeface="Tomorrow Semi Bold" pitchFamily="34" charset="-120"/>
              </a:rPr>
              <a:t>Humor &amp; Hope</a:t>
            </a:r>
            <a:endParaRPr lang="en-US" sz="2000" b="1" dirty="0"/>
          </a:p>
        </p:txBody>
      </p:sp>
      <p:sp>
        <p:nvSpPr>
          <p:cNvPr id="16" name="Text 11"/>
          <p:cNvSpPr/>
          <p:nvPr/>
        </p:nvSpPr>
        <p:spPr>
          <a:xfrm>
            <a:off x="3351896" y="4686591"/>
            <a:ext cx="2343374" cy="2407546"/>
          </a:xfrm>
          <a:prstGeom prst="rect">
            <a:avLst/>
          </a:prstGeom>
          <a:noFill/>
          <a:ln/>
        </p:spPr>
        <p:txBody>
          <a:bodyPr wrap="square" lIns="0" tIns="0" rIns="0" bIns="0" rtlCol="0" anchor="t"/>
          <a:lstStyle/>
          <a:p>
            <a:r>
              <a:rPr lang="en-US" dirty="0">
                <a:solidFill>
                  <a:srgbClr val="61615C"/>
                </a:solidFill>
                <a:latin typeface="Tomorrow" pitchFamily="34" charset="0"/>
                <a:ea typeface="Tomorrow" pitchFamily="34" charset="-122"/>
                <a:cs typeface="Tomorrow" pitchFamily="34" charset="-120"/>
              </a:rPr>
              <a:t>Breaking down stigma through humor creates safe spaces distinct from clinical therapy groups, making recovery approachable.</a:t>
            </a:r>
            <a:endParaRPr lang="en-US" dirty="0"/>
          </a:p>
        </p:txBody>
      </p:sp>
      <p:sp>
        <p:nvSpPr>
          <p:cNvPr id="17" name="Shape 12"/>
          <p:cNvSpPr/>
          <p:nvPr/>
        </p:nvSpPr>
        <p:spPr>
          <a:xfrm>
            <a:off x="5868416" y="4242277"/>
            <a:ext cx="2522251" cy="2407546"/>
          </a:xfrm>
          <a:prstGeom prst="roundRect">
            <a:avLst>
              <a:gd name="adj" fmla="val 1112"/>
            </a:avLst>
          </a:prstGeom>
          <a:solidFill>
            <a:srgbClr val="F0EAEA"/>
          </a:solidFill>
          <a:ln/>
        </p:spPr>
        <p:txBody>
          <a:bodyPr/>
          <a:lstStyle/>
          <a:p>
            <a:endParaRPr lang="en-US"/>
          </a:p>
        </p:txBody>
      </p:sp>
      <p:pic>
        <p:nvPicPr>
          <p:cNvPr id="19"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8927" y="4933280"/>
            <a:ext cx="148754" cy="148754"/>
          </a:xfrm>
          <a:prstGeom prst="rect">
            <a:avLst/>
          </a:prstGeom>
        </p:spPr>
      </p:pic>
      <p:sp>
        <p:nvSpPr>
          <p:cNvPr id="20" name="Text 14"/>
          <p:cNvSpPr/>
          <p:nvPr/>
        </p:nvSpPr>
        <p:spPr>
          <a:xfrm>
            <a:off x="6046450" y="4440527"/>
            <a:ext cx="1648779" cy="241041"/>
          </a:xfrm>
          <a:prstGeom prst="rect">
            <a:avLst/>
          </a:prstGeom>
          <a:noFill/>
          <a:ln/>
        </p:spPr>
        <p:txBody>
          <a:bodyPr wrap="none" lIns="0" tIns="0" rIns="0" bIns="0" rtlCol="0" anchor="t"/>
          <a:lstStyle/>
          <a:p>
            <a:pPr>
              <a:lnSpc>
                <a:spcPts val="1344"/>
              </a:lnSpc>
            </a:pPr>
            <a:r>
              <a:rPr lang="en-US" sz="2000" b="1" dirty="0">
                <a:latin typeface="Tomorrow Semi Bold" pitchFamily="34" charset="0"/>
                <a:ea typeface="Tomorrow Semi Bold" pitchFamily="34" charset="-122"/>
                <a:cs typeface="Tomorrow Semi Bold" pitchFamily="34" charset="-120"/>
              </a:rPr>
              <a:t>Creative Expression</a:t>
            </a:r>
            <a:endParaRPr lang="en-US" sz="2000" b="1" dirty="0"/>
          </a:p>
        </p:txBody>
      </p:sp>
      <p:sp>
        <p:nvSpPr>
          <p:cNvPr id="21" name="Text 15"/>
          <p:cNvSpPr/>
          <p:nvPr/>
        </p:nvSpPr>
        <p:spPr>
          <a:xfrm>
            <a:off x="5966827" y="4763174"/>
            <a:ext cx="2181976" cy="1535062"/>
          </a:xfrm>
          <a:prstGeom prst="rect">
            <a:avLst/>
          </a:prstGeom>
          <a:noFill/>
          <a:ln/>
        </p:spPr>
        <p:txBody>
          <a:bodyPr wrap="square" lIns="0" tIns="0" rIns="0" bIns="0" rtlCol="0" anchor="t"/>
          <a:lstStyle/>
          <a:p>
            <a:r>
              <a:rPr lang="en-US" dirty="0">
                <a:solidFill>
                  <a:srgbClr val="61615C"/>
                </a:solidFill>
                <a:latin typeface="Tomorrow" pitchFamily="34" charset="0"/>
                <a:ea typeface="Tomorrow" pitchFamily="34" charset="-122"/>
                <a:cs typeface="Tomorrow" pitchFamily="34" charset="-120"/>
              </a:rPr>
              <a:t>Integrating writing and creativity into SMART's 4-Point Program gives Veterans new tools for self-expression and healing.</a:t>
            </a:r>
            <a:endParaRPr lang="en-US" dirty="0"/>
          </a:p>
        </p:txBody>
      </p:sp>
      <p:pic>
        <p:nvPicPr>
          <p:cNvPr id="8" name="Picture 7" descr="A group of men in a room&#10;&#10;AI-generated content may be incorrect.">
            <a:extLst>
              <a:ext uri="{FF2B5EF4-FFF2-40B4-BE49-F238E27FC236}">
                <a16:creationId xmlns:a16="http://schemas.microsoft.com/office/drawing/2014/main" id="{4869CA27-573B-B4A9-943A-7E9FDBC43E68}"/>
              </a:ext>
            </a:extLst>
          </p:cNvPr>
          <p:cNvPicPr>
            <a:picLocks noChangeAspect="1"/>
          </p:cNvPicPr>
          <p:nvPr/>
        </p:nvPicPr>
        <p:blipFill>
          <a:blip r:embed="rId9"/>
          <a:stretch>
            <a:fillRect/>
          </a:stretch>
        </p:blipFill>
        <p:spPr>
          <a:xfrm>
            <a:off x="2678864" y="559764"/>
            <a:ext cx="6032811" cy="33607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0411" y="598880"/>
            <a:ext cx="5138119" cy="573814"/>
          </a:xfrm>
          <a:prstGeom prst="rect">
            <a:avLst/>
          </a:prstGeom>
          <a:noFill/>
          <a:ln/>
        </p:spPr>
        <p:txBody>
          <a:bodyPr wrap="none" lIns="0" tIns="0" rIns="0" bIns="0" rtlCol="0" anchor="t"/>
          <a:lstStyle/>
          <a:p>
            <a:pPr>
              <a:lnSpc>
                <a:spcPts val="2313"/>
              </a:lnSpc>
            </a:pPr>
            <a:r>
              <a:rPr lang="en-US" sz="2500" dirty="0">
                <a:solidFill>
                  <a:srgbClr val="1D1D1B"/>
                </a:solidFill>
                <a:latin typeface="Tomorrow Semi Bold" pitchFamily="34" charset="0"/>
                <a:ea typeface="Tomorrow Semi Bold" pitchFamily="34" charset="-122"/>
                <a:cs typeface="Tomorrow Semi Bold" pitchFamily="34" charset="-120"/>
              </a:rPr>
              <a:t>The Future = Replication &amp; Scale: </a:t>
            </a:r>
            <a:r>
              <a:rPr lang="en-US" sz="2500" i="1" dirty="0">
                <a:solidFill>
                  <a:srgbClr val="1D1D1B"/>
                </a:solidFill>
                <a:latin typeface="Tomorrow Semi Bold" pitchFamily="34" charset="0"/>
                <a:ea typeface="Tomorrow Semi Bold" pitchFamily="34" charset="-122"/>
                <a:cs typeface="Tomorrow Semi Bold" pitchFamily="34" charset="-120"/>
              </a:rPr>
              <a:t>Our Vision for Growth</a:t>
            </a:r>
            <a:endParaRPr lang="en-US" sz="2500" i="1" dirty="0"/>
          </a:p>
          <a:p>
            <a:pPr>
              <a:lnSpc>
                <a:spcPts val="2313"/>
              </a:lnSpc>
            </a:pPr>
            <a:r>
              <a:rPr lang="en-US" sz="2750" dirty="0">
                <a:solidFill>
                  <a:srgbClr val="1D1D1B"/>
                </a:solidFill>
                <a:latin typeface="Tomorrow Semi Bold" pitchFamily="34" charset="0"/>
                <a:ea typeface="Tomorrow Semi Bold" pitchFamily="34" charset="-122"/>
                <a:cs typeface="Tomorrow Semi Bold" pitchFamily="34" charset="-120"/>
              </a:rPr>
              <a:t> </a:t>
            </a:r>
            <a:endParaRPr lang="en-US" sz="2750" dirty="0"/>
          </a:p>
        </p:txBody>
      </p:sp>
      <p:sp>
        <p:nvSpPr>
          <p:cNvPr id="4" name="Text 2"/>
          <p:cNvSpPr/>
          <p:nvPr/>
        </p:nvSpPr>
        <p:spPr>
          <a:xfrm>
            <a:off x="575467" y="1172694"/>
            <a:ext cx="8039144" cy="570787"/>
          </a:xfrm>
          <a:prstGeom prst="rect">
            <a:avLst/>
          </a:prstGeom>
          <a:noFill/>
          <a:ln/>
        </p:spPr>
        <p:txBody>
          <a:bodyPr wrap="square" lIns="0" tIns="0" rIns="0" bIns="0" rtlCol="0" anchor="t"/>
          <a:lstStyle/>
          <a:p>
            <a:r>
              <a:rPr lang="en-US" sz="1600" b="1" dirty="0">
                <a:solidFill>
                  <a:srgbClr val="61615C"/>
                </a:solidFill>
                <a:latin typeface="Tomorrow" pitchFamily="34" charset="0"/>
                <a:ea typeface="Tomorrow" pitchFamily="34" charset="-122"/>
                <a:cs typeface="Tomorrow" pitchFamily="34" charset="-120"/>
              </a:rPr>
              <a:t>Current Status:</a:t>
            </a:r>
            <a:r>
              <a:rPr lang="en-US" sz="1600" dirty="0">
                <a:solidFill>
                  <a:srgbClr val="61615C"/>
                </a:solidFill>
                <a:latin typeface="Tomorrow" pitchFamily="34" charset="0"/>
                <a:ea typeface="Tomorrow" pitchFamily="34" charset="-122"/>
                <a:cs typeface="Tomorrow" pitchFamily="34" charset="-120"/>
              </a:rPr>
              <a:t> We're in the Replicate/Scale phase, expanding from Richmond to Durham, Asheville, and Hampton across VISN 06.</a:t>
            </a:r>
            <a:endParaRPr lang="en-US" sz="1600" dirty="0"/>
          </a:p>
        </p:txBody>
      </p:sp>
      <p:sp>
        <p:nvSpPr>
          <p:cNvPr id="5" name="Text 3"/>
          <p:cNvSpPr/>
          <p:nvPr/>
        </p:nvSpPr>
        <p:spPr>
          <a:xfrm>
            <a:off x="585760" y="5686820"/>
            <a:ext cx="3534370" cy="718246"/>
          </a:xfrm>
          <a:prstGeom prst="rect">
            <a:avLst/>
          </a:prstGeom>
          <a:noFill/>
          <a:ln/>
        </p:spPr>
        <p:txBody>
          <a:bodyPr wrap="square" lIns="0" tIns="0" rIns="0" bIns="0" rtlCol="0" anchor="t"/>
          <a:lstStyle/>
          <a:p>
            <a:r>
              <a:rPr lang="en-US" sz="1600" b="1" dirty="0">
                <a:solidFill>
                  <a:srgbClr val="61615C"/>
                </a:solidFill>
                <a:latin typeface="Tomorrow" pitchFamily="34" charset="0"/>
                <a:ea typeface="Tomorrow" pitchFamily="34" charset="-122"/>
                <a:cs typeface="Tomorrow" pitchFamily="34" charset="-120"/>
              </a:rPr>
              <a:t>The Goal:</a:t>
            </a:r>
            <a:r>
              <a:rPr lang="en-US" sz="1600" dirty="0">
                <a:solidFill>
                  <a:srgbClr val="61615C"/>
                </a:solidFill>
                <a:latin typeface="Tomorrow" pitchFamily="34" charset="0"/>
                <a:ea typeface="Tomorrow" pitchFamily="34" charset="-122"/>
                <a:cs typeface="Tomorrow" pitchFamily="34" charset="-120"/>
              </a:rPr>
              <a:t> Launch a SharePoint-based implementation guide enabling other VAMCs to adopt this model by Q2 FY26.</a:t>
            </a:r>
            <a:endParaRPr lang="en-US" sz="1600" dirty="0"/>
          </a:p>
        </p:txBody>
      </p:sp>
      <p:sp>
        <p:nvSpPr>
          <p:cNvPr id="6" name="Text 4"/>
          <p:cNvSpPr/>
          <p:nvPr/>
        </p:nvSpPr>
        <p:spPr>
          <a:xfrm>
            <a:off x="4881380" y="5686820"/>
            <a:ext cx="3391495" cy="570786"/>
          </a:xfrm>
          <a:prstGeom prst="rect">
            <a:avLst/>
          </a:prstGeom>
          <a:noFill/>
          <a:ln/>
        </p:spPr>
        <p:txBody>
          <a:bodyPr wrap="square" lIns="0" tIns="0" rIns="0" bIns="0" rtlCol="0" anchor="t"/>
          <a:lstStyle/>
          <a:p>
            <a:r>
              <a:rPr lang="en-US" sz="1600" b="1" dirty="0">
                <a:solidFill>
                  <a:srgbClr val="61615C"/>
                </a:solidFill>
                <a:latin typeface="Tomorrow" pitchFamily="34" charset="0"/>
                <a:ea typeface="Tomorrow" pitchFamily="34" charset="-122"/>
                <a:cs typeface="Tomorrow" pitchFamily="34" charset="-120"/>
              </a:rPr>
              <a:t>National Vision:</a:t>
            </a:r>
            <a:r>
              <a:rPr lang="en-US" sz="1600" dirty="0">
                <a:solidFill>
                  <a:srgbClr val="61615C"/>
                </a:solidFill>
                <a:latin typeface="Tomorrow" pitchFamily="34" charset="0"/>
                <a:ea typeface="Tomorrow" pitchFamily="34" charset="-122"/>
                <a:cs typeface="Tomorrow" pitchFamily="34" charset="-120"/>
              </a:rPr>
              <a:t> Ensure Veterans' voices shape recovery-oriented systems of care nationwide.</a:t>
            </a:r>
            <a:endParaRPr lang="en-US" sz="1600" dirty="0"/>
          </a:p>
        </p:txBody>
      </p:sp>
      <p:pic>
        <p:nvPicPr>
          <p:cNvPr id="12" name="Picture 11">
            <a:extLst>
              <a:ext uri="{FF2B5EF4-FFF2-40B4-BE49-F238E27FC236}">
                <a16:creationId xmlns:a16="http://schemas.microsoft.com/office/drawing/2014/main" id="{0F552360-1E63-8875-F739-F3B83C8BDB7E}"/>
              </a:ext>
            </a:extLst>
          </p:cNvPr>
          <p:cNvPicPr>
            <a:picLocks noChangeAspect="1"/>
          </p:cNvPicPr>
          <p:nvPr/>
        </p:nvPicPr>
        <p:blipFill>
          <a:blip r:embed="rId3"/>
          <a:stretch>
            <a:fillRect/>
          </a:stretch>
        </p:blipFill>
        <p:spPr>
          <a:xfrm>
            <a:off x="1783080" y="1743481"/>
            <a:ext cx="5135755" cy="35927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CCE14-B659-B7C3-CF37-72FD0AF0F72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9D54760-BBD3-A658-1857-C6DCCC688497}"/>
              </a:ext>
            </a:extLst>
          </p:cNvPr>
          <p:cNvSpPr/>
          <p:nvPr/>
        </p:nvSpPr>
        <p:spPr>
          <a:xfrm>
            <a:off x="463154" y="1014341"/>
            <a:ext cx="2840878" cy="413518"/>
          </a:xfrm>
          <a:prstGeom prst="rect">
            <a:avLst/>
          </a:prstGeom>
          <a:noFill/>
          <a:ln/>
        </p:spPr>
        <p:txBody>
          <a:bodyPr wrap="none" lIns="0" tIns="0" rIns="0" bIns="0" rtlCol="0" anchor="t"/>
          <a:lstStyle/>
          <a:p>
            <a:r>
              <a:rPr lang="en-US" sz="2800" b="1" dirty="0"/>
              <a:t>How the Movement Works</a:t>
            </a:r>
          </a:p>
        </p:txBody>
      </p:sp>
      <p:sp>
        <p:nvSpPr>
          <p:cNvPr id="3" name="Text 1">
            <a:extLst>
              <a:ext uri="{FF2B5EF4-FFF2-40B4-BE49-F238E27FC236}">
                <a16:creationId xmlns:a16="http://schemas.microsoft.com/office/drawing/2014/main" id="{0266FAF6-A8A3-00B8-ACD7-709F67FBE37F}"/>
              </a:ext>
            </a:extLst>
          </p:cNvPr>
          <p:cNvSpPr/>
          <p:nvPr/>
        </p:nvSpPr>
        <p:spPr>
          <a:xfrm>
            <a:off x="463154" y="1477268"/>
            <a:ext cx="3308449" cy="413519"/>
          </a:xfrm>
          <a:prstGeom prst="rect">
            <a:avLst/>
          </a:prstGeom>
          <a:noFill/>
          <a:ln/>
        </p:spPr>
        <p:txBody>
          <a:bodyPr wrap="none" lIns="0" tIns="0" rIns="0" bIns="0" rtlCol="0" anchor="t"/>
          <a:lstStyle/>
          <a:p>
            <a:pPr>
              <a:lnSpc>
                <a:spcPts val="3250"/>
              </a:lnSpc>
            </a:pPr>
            <a:r>
              <a:rPr lang="en-US" sz="2400" i="1" dirty="0">
                <a:solidFill>
                  <a:srgbClr val="1D1D1B"/>
                </a:solidFill>
                <a:latin typeface="Tomorrow Semi Bold" pitchFamily="34" charset="0"/>
                <a:ea typeface="Tomorrow Semi Bold" pitchFamily="34" charset="-122"/>
                <a:cs typeface="Tomorrow Semi Bold" pitchFamily="34" charset="-120"/>
              </a:rPr>
              <a:t>Greg Edwards</a:t>
            </a:r>
            <a:endParaRPr lang="en-US" sz="2400" i="1" dirty="0"/>
          </a:p>
        </p:txBody>
      </p:sp>
      <p:pic>
        <p:nvPicPr>
          <p:cNvPr id="26" name="Picture 25" descr="A picture containing person, person, glasses, smiling&#10;&#10;AI-generated content may be incorrect.">
            <a:extLst>
              <a:ext uri="{FF2B5EF4-FFF2-40B4-BE49-F238E27FC236}">
                <a16:creationId xmlns:a16="http://schemas.microsoft.com/office/drawing/2014/main" id="{FED270DC-70D2-B7CF-AAAA-0FBB451A45DE}"/>
              </a:ext>
            </a:extLst>
          </p:cNvPr>
          <p:cNvPicPr>
            <a:picLocks noChangeAspect="1"/>
          </p:cNvPicPr>
          <p:nvPr/>
        </p:nvPicPr>
        <p:blipFill>
          <a:blip r:embed="rId3"/>
          <a:stretch>
            <a:fillRect/>
          </a:stretch>
        </p:blipFill>
        <p:spPr>
          <a:xfrm>
            <a:off x="2745675" y="2436169"/>
            <a:ext cx="2904399" cy="2835793"/>
          </a:xfrm>
          <a:prstGeom prst="rect">
            <a:avLst/>
          </a:prstGeom>
        </p:spPr>
      </p:pic>
      <p:sp>
        <p:nvSpPr>
          <p:cNvPr id="4" name="Slide Number Placeholder 5">
            <a:extLst>
              <a:ext uri="{FF2B5EF4-FFF2-40B4-BE49-F238E27FC236}">
                <a16:creationId xmlns:a16="http://schemas.microsoft.com/office/drawing/2014/main" id="{1547AC4C-B346-8DA2-F01B-6BC8574024DE}"/>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12</a:t>
            </a:fld>
            <a:endParaRPr lang="en-US" dirty="0"/>
          </a:p>
        </p:txBody>
      </p:sp>
      <p:sp>
        <p:nvSpPr>
          <p:cNvPr id="15" name="TextBox 14">
            <a:extLst>
              <a:ext uri="{FF2B5EF4-FFF2-40B4-BE49-F238E27FC236}">
                <a16:creationId xmlns:a16="http://schemas.microsoft.com/office/drawing/2014/main" id="{137D9463-0FDD-6C75-462D-B83BB1BB055B}"/>
              </a:ext>
            </a:extLst>
          </p:cNvPr>
          <p:cNvSpPr txBox="1"/>
          <p:nvPr/>
        </p:nvSpPr>
        <p:spPr>
          <a:xfrm>
            <a:off x="678427" y="5892581"/>
            <a:ext cx="7506928" cy="646331"/>
          </a:xfrm>
          <a:prstGeom prst="rect">
            <a:avLst/>
          </a:prstGeom>
          <a:noFill/>
        </p:spPr>
        <p:txBody>
          <a:bodyPr wrap="square">
            <a:spAutoFit/>
          </a:bodyPr>
          <a:lstStyle/>
          <a:p>
            <a:r>
              <a:rPr lang="en-US" i="1" dirty="0">
                <a:solidFill>
                  <a:srgbClr val="454240"/>
                </a:solidFill>
                <a:latin typeface="Tomorrow" panose="020B0604020202020204" charset="0"/>
                <a:ea typeface="DM Sans" pitchFamily="34" charset="-122"/>
                <a:cs typeface="DM Sans" pitchFamily="34" charset="-120"/>
              </a:rPr>
              <a:t>My journey — from the jungles of Vietnam to becoming a beacon of hope for Veterans (and others) in recovery.</a:t>
            </a:r>
            <a:endParaRPr lang="en-US" i="1" dirty="0">
              <a:latin typeface="Tomorrow" panose="020B0604020202020204" charset="0"/>
            </a:endParaRPr>
          </a:p>
        </p:txBody>
      </p:sp>
      <p:pic>
        <p:nvPicPr>
          <p:cNvPr id="6" name="Picture 5" descr="Logo&#10;&#10;AI-generated content may be incorrect.">
            <a:extLst>
              <a:ext uri="{FF2B5EF4-FFF2-40B4-BE49-F238E27FC236}">
                <a16:creationId xmlns:a16="http://schemas.microsoft.com/office/drawing/2014/main" id="{AC0087F6-2CDD-3285-F328-0B98934CB051}"/>
              </a:ext>
            </a:extLst>
          </p:cNvPr>
          <p:cNvPicPr>
            <a:picLocks noChangeAspect="1"/>
          </p:cNvPicPr>
          <p:nvPr/>
        </p:nvPicPr>
        <p:blipFill>
          <a:blip r:embed="rId4"/>
          <a:stretch>
            <a:fillRect/>
          </a:stretch>
        </p:blipFill>
        <p:spPr>
          <a:xfrm>
            <a:off x="1570703" y="2082288"/>
            <a:ext cx="5574890" cy="3189674"/>
          </a:xfrm>
          <a:prstGeom prst="rect">
            <a:avLst/>
          </a:prstGeom>
        </p:spPr>
      </p:pic>
      <p:sp>
        <p:nvSpPr>
          <p:cNvPr id="8" name="TextBox 7">
            <a:extLst>
              <a:ext uri="{FF2B5EF4-FFF2-40B4-BE49-F238E27FC236}">
                <a16:creationId xmlns:a16="http://schemas.microsoft.com/office/drawing/2014/main" id="{D0123E5D-F58A-9E10-5D22-568332E9C405}"/>
              </a:ext>
            </a:extLst>
          </p:cNvPr>
          <p:cNvSpPr txBox="1"/>
          <p:nvPr/>
        </p:nvSpPr>
        <p:spPr>
          <a:xfrm>
            <a:off x="880848" y="5302677"/>
            <a:ext cx="7157024" cy="307777"/>
          </a:xfrm>
          <a:prstGeom prst="rect">
            <a:avLst/>
          </a:prstGeom>
          <a:noFill/>
        </p:spPr>
        <p:txBody>
          <a:bodyPr wrap="square">
            <a:spAutoFit/>
          </a:bodyPr>
          <a:lstStyle/>
          <a:p>
            <a:pPr lvl="1"/>
            <a:r>
              <a:rPr lang="en-US" sz="1400" dirty="0"/>
              <a:t>Veterans Breakfast Club YouTube Podcast: </a:t>
            </a:r>
            <a:r>
              <a:rPr lang="en-US" sz="1400" u="sng" dirty="0">
                <a:hlinkClick r:id="rId5"/>
              </a:rPr>
              <a:t>https://youtu.be/VAMEx4UaQME</a:t>
            </a:r>
            <a:endParaRPr lang="en-US" sz="1400" dirty="0"/>
          </a:p>
        </p:txBody>
      </p:sp>
    </p:spTree>
    <p:extLst>
      <p:ext uri="{BB962C8B-B14F-4D97-AF65-F5344CB8AC3E}">
        <p14:creationId xmlns:p14="http://schemas.microsoft.com/office/powerpoint/2010/main" val="264711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19249" y="1672010"/>
            <a:ext cx="7056110" cy="459428"/>
          </a:xfrm>
          <a:prstGeom prst="rect">
            <a:avLst/>
          </a:prstGeom>
          <a:noFill/>
          <a:ln/>
        </p:spPr>
        <p:txBody>
          <a:bodyPr wrap="none" lIns="0" tIns="0" rIns="0" bIns="0" rtlCol="0" anchor="t"/>
          <a:lstStyle/>
          <a:p>
            <a:pPr>
              <a:lnSpc>
                <a:spcPts val="2938"/>
              </a:lnSpc>
            </a:pPr>
            <a:r>
              <a:rPr lang="en-US" sz="2800" dirty="0">
                <a:solidFill>
                  <a:srgbClr val="5C4E3D"/>
                </a:solidFill>
                <a:latin typeface="Tomorrow" panose="020B0604020202020204" charset="0"/>
                <a:ea typeface="Libre Baskerville" pitchFamily="34" charset="-122"/>
                <a:cs typeface="Libre Baskerville" pitchFamily="34" charset="-120"/>
              </a:rPr>
              <a:t>A Marine Shaped by Service</a:t>
            </a:r>
            <a:endParaRPr lang="en-US" sz="2800" dirty="0">
              <a:latin typeface="Tomorrow" panose="020B0604020202020204" charset="0"/>
            </a:endParaRPr>
          </a:p>
        </p:txBody>
      </p:sp>
      <p:sp>
        <p:nvSpPr>
          <p:cNvPr id="4" name="Shape 1"/>
          <p:cNvSpPr/>
          <p:nvPr/>
        </p:nvSpPr>
        <p:spPr>
          <a:xfrm>
            <a:off x="419249" y="2198192"/>
            <a:ext cx="7970371" cy="1067068"/>
          </a:xfrm>
          <a:prstGeom prst="roundRect">
            <a:avLst>
              <a:gd name="adj" fmla="val 7887"/>
            </a:avLst>
          </a:prstGeom>
          <a:solidFill>
            <a:srgbClr val="FFFDFA"/>
          </a:solidFill>
          <a:ln w="22860">
            <a:solidFill>
              <a:srgbClr val="DDD3BA"/>
            </a:solidFill>
            <a:prstDash val="solid"/>
          </a:ln>
        </p:spPr>
        <p:txBody>
          <a:bodyPr/>
          <a:lstStyle/>
          <a:p>
            <a:endParaRPr lang="en-US" sz="2000"/>
          </a:p>
        </p:txBody>
      </p:sp>
      <p:sp>
        <p:nvSpPr>
          <p:cNvPr id="5" name="Shape 2"/>
          <p:cNvSpPr/>
          <p:nvPr/>
        </p:nvSpPr>
        <p:spPr>
          <a:xfrm>
            <a:off x="404961" y="2198192"/>
            <a:ext cx="93408" cy="1067068"/>
          </a:xfrm>
          <a:prstGeom prst="roundRect">
            <a:avLst>
              <a:gd name="adj" fmla="val 88044"/>
            </a:avLst>
          </a:prstGeom>
          <a:solidFill>
            <a:srgbClr val="B88E23"/>
          </a:solidFill>
          <a:ln/>
        </p:spPr>
        <p:txBody>
          <a:bodyPr/>
          <a:lstStyle/>
          <a:p>
            <a:endParaRPr lang="en-US" sz="2000"/>
          </a:p>
        </p:txBody>
      </p:sp>
      <p:sp>
        <p:nvSpPr>
          <p:cNvPr id="6" name="Text 3"/>
          <p:cNvSpPr/>
          <p:nvPr/>
        </p:nvSpPr>
        <p:spPr>
          <a:xfrm>
            <a:off x="596131" y="2332211"/>
            <a:ext cx="3134779" cy="229668"/>
          </a:xfrm>
          <a:prstGeom prst="rect">
            <a:avLst/>
          </a:prstGeom>
          <a:noFill/>
          <a:ln/>
        </p:spPr>
        <p:txBody>
          <a:bodyPr wrap="none" lIns="0" tIns="0" rIns="0" bIns="0" rtlCol="0" anchor="t"/>
          <a:lstStyle/>
          <a:p>
            <a:pPr>
              <a:lnSpc>
                <a:spcPts val="1469"/>
              </a:lnSpc>
            </a:pPr>
            <a:r>
              <a:rPr lang="en-US" sz="2000" dirty="0">
                <a:solidFill>
                  <a:srgbClr val="454240"/>
                </a:solidFill>
                <a:latin typeface="Tomorrow" panose="020B0604020202020204" charset="0"/>
                <a:ea typeface="Libre Baskerville" pitchFamily="34" charset="-122"/>
                <a:cs typeface="Libre Baskerville" pitchFamily="34" charset="-120"/>
              </a:rPr>
              <a:t>Family Legacy of Service</a:t>
            </a:r>
            <a:endParaRPr lang="en-US" sz="2000" dirty="0">
              <a:latin typeface="Tomorrow" panose="020B0604020202020204" charset="0"/>
            </a:endParaRPr>
          </a:p>
        </p:txBody>
      </p:sp>
      <p:sp>
        <p:nvSpPr>
          <p:cNvPr id="7" name="Text 4"/>
          <p:cNvSpPr/>
          <p:nvPr/>
        </p:nvSpPr>
        <p:spPr>
          <a:xfrm>
            <a:off x="596131" y="2580084"/>
            <a:ext cx="7462219" cy="433951"/>
          </a:xfrm>
          <a:prstGeom prst="rect">
            <a:avLst/>
          </a:prstGeom>
          <a:noFill/>
          <a:ln/>
        </p:spPr>
        <p:txBody>
          <a:bodyPr wrap="square" lIns="0" tIns="0" rIns="0" bIns="0" rtlCol="0" anchor="t"/>
          <a:lstStyle/>
          <a:p>
            <a:pPr>
              <a:lnSpc>
                <a:spcPts val="1375"/>
              </a:lnSpc>
            </a:pPr>
            <a:r>
              <a:rPr lang="en-US" sz="1400" dirty="0">
                <a:solidFill>
                  <a:srgbClr val="454240"/>
                </a:solidFill>
                <a:latin typeface="Tomorrow" panose="020B0604020202020204" charset="0"/>
                <a:ea typeface="DM Sans" pitchFamily="34" charset="-122"/>
                <a:cs typeface="DM Sans" pitchFamily="34" charset="-120"/>
              </a:rPr>
              <a:t>Enlisting in 1969, I was inspired by family members who served across WWI, WWII, and Korea — military service was in his blood.</a:t>
            </a:r>
            <a:endParaRPr lang="en-US" sz="1400" dirty="0">
              <a:latin typeface="Tomorrow" panose="020B0604020202020204" charset="0"/>
            </a:endParaRPr>
          </a:p>
        </p:txBody>
      </p:sp>
      <p:sp>
        <p:nvSpPr>
          <p:cNvPr id="8" name="Shape 5"/>
          <p:cNvSpPr/>
          <p:nvPr/>
        </p:nvSpPr>
        <p:spPr>
          <a:xfrm>
            <a:off x="419249" y="3168922"/>
            <a:ext cx="7970371" cy="1284043"/>
          </a:xfrm>
          <a:prstGeom prst="roundRect">
            <a:avLst>
              <a:gd name="adj" fmla="val 6554"/>
            </a:avLst>
          </a:prstGeom>
          <a:solidFill>
            <a:srgbClr val="FFFDFA"/>
          </a:solidFill>
          <a:ln w="22860">
            <a:solidFill>
              <a:srgbClr val="DDD3BA"/>
            </a:solidFill>
            <a:prstDash val="solid"/>
          </a:ln>
        </p:spPr>
        <p:txBody>
          <a:bodyPr/>
          <a:lstStyle/>
          <a:p>
            <a:endParaRPr lang="en-US" sz="2000"/>
          </a:p>
        </p:txBody>
      </p:sp>
      <p:sp>
        <p:nvSpPr>
          <p:cNvPr id="9" name="Shape 6"/>
          <p:cNvSpPr/>
          <p:nvPr/>
        </p:nvSpPr>
        <p:spPr>
          <a:xfrm>
            <a:off x="404961" y="3168922"/>
            <a:ext cx="93408" cy="1284043"/>
          </a:xfrm>
          <a:prstGeom prst="roundRect">
            <a:avLst>
              <a:gd name="adj" fmla="val 88044"/>
            </a:avLst>
          </a:prstGeom>
          <a:solidFill>
            <a:srgbClr val="B88E23"/>
          </a:solidFill>
          <a:ln/>
        </p:spPr>
        <p:txBody>
          <a:bodyPr/>
          <a:lstStyle/>
          <a:p>
            <a:endParaRPr lang="en-US" sz="2000"/>
          </a:p>
        </p:txBody>
      </p:sp>
      <p:sp>
        <p:nvSpPr>
          <p:cNvPr id="10" name="Text 7"/>
          <p:cNvSpPr/>
          <p:nvPr/>
        </p:nvSpPr>
        <p:spPr>
          <a:xfrm>
            <a:off x="596132" y="3302943"/>
            <a:ext cx="4794360" cy="229668"/>
          </a:xfrm>
          <a:prstGeom prst="rect">
            <a:avLst/>
          </a:prstGeom>
          <a:noFill/>
          <a:ln/>
        </p:spPr>
        <p:txBody>
          <a:bodyPr wrap="none" lIns="0" tIns="0" rIns="0" bIns="0" rtlCol="0" anchor="t"/>
          <a:lstStyle/>
          <a:p>
            <a:pPr>
              <a:lnSpc>
                <a:spcPts val="1469"/>
              </a:lnSpc>
            </a:pPr>
            <a:r>
              <a:rPr lang="en-US" sz="2000" dirty="0">
                <a:solidFill>
                  <a:srgbClr val="454240"/>
                </a:solidFill>
                <a:latin typeface="Tomorrow" panose="020B0604020202020204" charset="0"/>
                <a:ea typeface="Libre Baskerville" pitchFamily="34" charset="-122"/>
                <a:cs typeface="Libre Baskerville" pitchFamily="34" charset="-120"/>
              </a:rPr>
              <a:t>Vietnam Instead of the Mediterranean</a:t>
            </a:r>
            <a:endParaRPr lang="en-US" sz="2000" dirty="0">
              <a:latin typeface="Tomorrow" panose="020B0604020202020204" charset="0"/>
            </a:endParaRPr>
          </a:p>
        </p:txBody>
      </p:sp>
      <p:sp>
        <p:nvSpPr>
          <p:cNvPr id="11" name="Text 8"/>
          <p:cNvSpPr/>
          <p:nvPr/>
        </p:nvSpPr>
        <p:spPr>
          <a:xfrm>
            <a:off x="596131" y="3550816"/>
            <a:ext cx="7462219" cy="650926"/>
          </a:xfrm>
          <a:prstGeom prst="rect">
            <a:avLst/>
          </a:prstGeom>
          <a:noFill/>
          <a:ln/>
        </p:spPr>
        <p:txBody>
          <a:bodyPr wrap="square" lIns="0" tIns="0" rIns="0" bIns="0" rtlCol="0" anchor="t"/>
          <a:lstStyle/>
          <a:p>
            <a:pPr>
              <a:lnSpc>
                <a:spcPts val="1375"/>
              </a:lnSpc>
            </a:pPr>
            <a:r>
              <a:rPr lang="en-US" sz="1400" dirty="0">
                <a:solidFill>
                  <a:srgbClr val="454240"/>
                </a:solidFill>
                <a:latin typeface="Tomorrow" panose="020B0604020202020204" charset="0"/>
                <a:ea typeface="DM Sans" pitchFamily="34" charset="-122"/>
                <a:cs typeface="DM Sans" pitchFamily="34" charset="-120"/>
              </a:rPr>
              <a:t>After accelerated boot camp and jungle training, I was rerouted to Vietnam, serving with the 2nd Battalion, 1st Marines as a chief clerk and later in field operations.</a:t>
            </a:r>
            <a:endParaRPr lang="en-US" sz="1400" dirty="0">
              <a:latin typeface="Tomorrow" panose="020B0604020202020204" charset="0"/>
            </a:endParaRPr>
          </a:p>
        </p:txBody>
      </p:sp>
      <p:sp>
        <p:nvSpPr>
          <p:cNvPr id="12" name="Shape 9"/>
          <p:cNvSpPr/>
          <p:nvPr/>
        </p:nvSpPr>
        <p:spPr>
          <a:xfrm>
            <a:off x="419249" y="4316462"/>
            <a:ext cx="7970371" cy="1067068"/>
          </a:xfrm>
          <a:prstGeom prst="roundRect">
            <a:avLst>
              <a:gd name="adj" fmla="val 7887"/>
            </a:avLst>
          </a:prstGeom>
          <a:solidFill>
            <a:srgbClr val="FFFDFA"/>
          </a:solidFill>
          <a:ln w="22860">
            <a:solidFill>
              <a:srgbClr val="DDD3BA"/>
            </a:solidFill>
            <a:prstDash val="solid"/>
          </a:ln>
        </p:spPr>
        <p:txBody>
          <a:bodyPr/>
          <a:lstStyle/>
          <a:p>
            <a:endParaRPr lang="en-US" sz="2000"/>
          </a:p>
        </p:txBody>
      </p:sp>
      <p:sp>
        <p:nvSpPr>
          <p:cNvPr id="13" name="Shape 10"/>
          <p:cNvSpPr/>
          <p:nvPr/>
        </p:nvSpPr>
        <p:spPr>
          <a:xfrm>
            <a:off x="404961" y="4316462"/>
            <a:ext cx="93408" cy="1067068"/>
          </a:xfrm>
          <a:prstGeom prst="roundRect">
            <a:avLst>
              <a:gd name="adj" fmla="val 88044"/>
            </a:avLst>
          </a:prstGeom>
          <a:solidFill>
            <a:srgbClr val="B88E23"/>
          </a:solidFill>
          <a:ln/>
        </p:spPr>
        <p:txBody>
          <a:bodyPr/>
          <a:lstStyle/>
          <a:p>
            <a:endParaRPr lang="en-US" sz="2000"/>
          </a:p>
        </p:txBody>
      </p:sp>
      <p:sp>
        <p:nvSpPr>
          <p:cNvPr id="14" name="Text 11"/>
          <p:cNvSpPr/>
          <p:nvPr/>
        </p:nvSpPr>
        <p:spPr>
          <a:xfrm>
            <a:off x="596131" y="4450482"/>
            <a:ext cx="3635997" cy="229668"/>
          </a:xfrm>
          <a:prstGeom prst="rect">
            <a:avLst/>
          </a:prstGeom>
          <a:noFill/>
          <a:ln/>
        </p:spPr>
        <p:txBody>
          <a:bodyPr wrap="none" lIns="0" tIns="0" rIns="0" bIns="0" rtlCol="0" anchor="t"/>
          <a:lstStyle/>
          <a:p>
            <a:pPr>
              <a:lnSpc>
                <a:spcPts val="1469"/>
              </a:lnSpc>
            </a:pPr>
            <a:r>
              <a:rPr lang="en-US" sz="2000" dirty="0">
                <a:solidFill>
                  <a:srgbClr val="454240"/>
                </a:solidFill>
                <a:latin typeface="Tomorrow" panose="020B0604020202020204" charset="0"/>
                <a:ea typeface="Libre Baskerville" pitchFamily="34" charset="-122"/>
                <a:cs typeface="Libre Baskerville" pitchFamily="34" charset="-120"/>
              </a:rPr>
              <a:t>Lessons That Lasted 40 Years</a:t>
            </a:r>
            <a:endParaRPr lang="en-US" sz="2000" dirty="0">
              <a:latin typeface="Tomorrow" panose="020B0604020202020204" charset="0"/>
            </a:endParaRPr>
          </a:p>
        </p:txBody>
      </p:sp>
      <p:sp>
        <p:nvSpPr>
          <p:cNvPr id="15" name="Text 12"/>
          <p:cNvSpPr/>
          <p:nvPr/>
        </p:nvSpPr>
        <p:spPr>
          <a:xfrm>
            <a:off x="596131" y="4698354"/>
            <a:ext cx="7462219" cy="433951"/>
          </a:xfrm>
          <a:prstGeom prst="rect">
            <a:avLst/>
          </a:prstGeom>
          <a:noFill/>
          <a:ln/>
        </p:spPr>
        <p:txBody>
          <a:bodyPr wrap="square" lIns="0" tIns="0" rIns="0" bIns="0" rtlCol="0" anchor="t"/>
          <a:lstStyle/>
          <a:p>
            <a:pPr>
              <a:lnSpc>
                <a:spcPts val="1375"/>
              </a:lnSpc>
            </a:pPr>
            <a:r>
              <a:rPr lang="en-US" sz="1400" dirty="0">
                <a:solidFill>
                  <a:srgbClr val="454240"/>
                </a:solidFill>
                <a:latin typeface="Tomorrow" panose="020B0604020202020204" charset="0"/>
                <a:ea typeface="DM Sans" pitchFamily="34" charset="-122"/>
                <a:cs typeface="DM Sans" pitchFamily="34" charset="-120"/>
              </a:rPr>
              <a:t>Though I left after two years, the discipline, structure, and reliability forged in the Marines anchored a four-decade civilian career.</a:t>
            </a:r>
            <a:endParaRPr lang="en-US" sz="1400" dirty="0">
              <a:latin typeface="Tomorrow" panose="020B06040202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5039061" y="1480129"/>
            <a:ext cx="1027474" cy="215527"/>
          </a:xfrm>
          <a:prstGeom prst="roundRect">
            <a:avLst>
              <a:gd name="adj" fmla="val 17880"/>
            </a:avLst>
          </a:prstGeom>
          <a:solidFill>
            <a:srgbClr val="F7EDD4"/>
          </a:solidFill>
          <a:ln/>
        </p:spPr>
        <p:txBody>
          <a:bodyPr/>
          <a:lstStyle/>
          <a:p>
            <a:endParaRPr lang="en-US" sz="1125"/>
          </a:p>
        </p:txBody>
      </p:sp>
      <p:sp>
        <p:nvSpPr>
          <p:cNvPr id="4" name="Text 1"/>
          <p:cNvSpPr/>
          <p:nvPr/>
        </p:nvSpPr>
        <p:spPr>
          <a:xfrm>
            <a:off x="5186479" y="1501841"/>
            <a:ext cx="2495764" cy="146775"/>
          </a:xfrm>
          <a:prstGeom prst="rect">
            <a:avLst/>
          </a:prstGeom>
          <a:noFill/>
          <a:ln/>
        </p:spPr>
        <p:txBody>
          <a:bodyPr wrap="none" lIns="0" tIns="0" rIns="0" bIns="0" rtlCol="0" anchor="t"/>
          <a:lstStyle/>
          <a:p>
            <a:pPr>
              <a:lnSpc>
                <a:spcPts val="1406"/>
              </a:lnSpc>
            </a:pPr>
            <a:r>
              <a:rPr lang="en-US" sz="875" dirty="0">
                <a:solidFill>
                  <a:srgbClr val="454240"/>
                </a:solidFill>
                <a:latin typeface="Tomorrow" panose="020B0604020202020204" charset="0"/>
                <a:ea typeface="DM Sans" pitchFamily="34" charset="-122"/>
                <a:cs typeface="DM Sans" pitchFamily="34" charset="-120"/>
              </a:rPr>
              <a:t>COMING HOME</a:t>
            </a:r>
            <a:endParaRPr lang="en-US" sz="875" dirty="0">
              <a:latin typeface="Tomorrow" panose="020B0604020202020204" charset="0"/>
            </a:endParaRPr>
          </a:p>
        </p:txBody>
      </p:sp>
      <p:sp>
        <p:nvSpPr>
          <p:cNvPr id="5" name="Text 2"/>
          <p:cNvSpPr/>
          <p:nvPr/>
        </p:nvSpPr>
        <p:spPr>
          <a:xfrm>
            <a:off x="662025" y="1273882"/>
            <a:ext cx="8103319" cy="716778"/>
          </a:xfrm>
          <a:prstGeom prst="rect">
            <a:avLst/>
          </a:prstGeom>
          <a:noFill/>
          <a:ln/>
        </p:spPr>
        <p:txBody>
          <a:bodyPr wrap="square" lIns="0" tIns="0" rIns="0" bIns="0" rtlCol="0" anchor="t"/>
          <a:lstStyle/>
          <a:p>
            <a:pPr>
              <a:lnSpc>
                <a:spcPts val="3469"/>
              </a:lnSpc>
            </a:pPr>
            <a:r>
              <a:rPr lang="en-US" sz="2781" dirty="0">
                <a:solidFill>
                  <a:srgbClr val="5C4E3D"/>
                </a:solidFill>
                <a:latin typeface="Tomorrow" panose="020B0604020202020204" charset="0"/>
                <a:ea typeface="Libre Baskerville" pitchFamily="34" charset="-122"/>
                <a:cs typeface="Libre Baskerville" pitchFamily="34" charset="-120"/>
              </a:rPr>
              <a:t>Challenges After Service</a:t>
            </a:r>
            <a:endParaRPr lang="en-US" sz="2781" dirty="0">
              <a:latin typeface="Tomorrow" panose="020B0604020202020204" charset="0"/>
            </a:endParaRPr>
          </a:p>
        </p:txBody>
      </p:sp>
      <p:sp>
        <p:nvSpPr>
          <p:cNvPr id="6" name="Text 3"/>
          <p:cNvSpPr/>
          <p:nvPr/>
        </p:nvSpPr>
        <p:spPr>
          <a:xfrm>
            <a:off x="732933" y="2021445"/>
            <a:ext cx="8103319" cy="1022203"/>
          </a:xfrm>
          <a:prstGeom prst="rect">
            <a:avLst/>
          </a:prstGeom>
          <a:noFill/>
          <a:ln/>
        </p:spPr>
        <p:txBody>
          <a:bodyPr wrap="square" lIns="0" tIns="0" rIns="0" bIns="0" rtlCol="0" anchor="t"/>
          <a:lstStyle/>
          <a:p>
            <a:r>
              <a:rPr lang="en-US" sz="2400" dirty="0">
                <a:solidFill>
                  <a:srgbClr val="454240"/>
                </a:solidFill>
                <a:latin typeface="Tomorrow" panose="020B0604020202020204" charset="0"/>
                <a:ea typeface="DM Sans" pitchFamily="34" charset="-122"/>
                <a:cs typeface="DM Sans" pitchFamily="34" charset="-120"/>
              </a:rPr>
              <a:t>Like many Vietnam-era veterans, I returned home carrying invisible wounds — untreated PTSD and progressively worsening alcohol use that shadowed his post-service years.</a:t>
            </a:r>
            <a:endParaRPr lang="en-US" sz="2400" dirty="0">
              <a:latin typeface="Tomorrow" panose="020B0604020202020204" charset="0"/>
            </a:endParaRPr>
          </a:p>
        </p:txBody>
      </p:sp>
      <p:pic>
        <p:nvPicPr>
          <p:cNvPr id="7"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430" y="3624436"/>
            <a:ext cx="212601" cy="212601"/>
          </a:xfrm>
          <a:prstGeom prst="rect">
            <a:avLst/>
          </a:prstGeom>
        </p:spPr>
      </p:pic>
      <p:sp>
        <p:nvSpPr>
          <p:cNvPr id="8" name="Text 4"/>
          <p:cNvSpPr/>
          <p:nvPr/>
        </p:nvSpPr>
        <p:spPr>
          <a:xfrm>
            <a:off x="1232251" y="3604742"/>
            <a:ext cx="1986781" cy="221456"/>
          </a:xfrm>
          <a:prstGeom prst="rect">
            <a:avLst/>
          </a:prstGeom>
          <a:noFill/>
          <a:ln/>
        </p:spPr>
        <p:txBody>
          <a:bodyPr wrap="none" lIns="0" tIns="0" rIns="0" bIns="0" rtlCol="0" anchor="t"/>
          <a:lstStyle/>
          <a:p>
            <a:pPr>
              <a:lnSpc>
                <a:spcPts val="1719"/>
              </a:lnSpc>
            </a:pPr>
            <a:r>
              <a:rPr lang="en-US" b="1" dirty="0">
                <a:solidFill>
                  <a:srgbClr val="454240"/>
                </a:solidFill>
                <a:latin typeface="Tomorrow" panose="020B0604020202020204" charset="0"/>
                <a:ea typeface="Libre Baskerville" pitchFamily="34" charset="-122"/>
                <a:cs typeface="Libre Baskerville" pitchFamily="34" charset="-120"/>
              </a:rPr>
              <a:t>VA Inpatient Program</a:t>
            </a:r>
            <a:endParaRPr lang="en-US" b="1" dirty="0">
              <a:latin typeface="Tomorrow" panose="020B0604020202020204" charset="0"/>
            </a:endParaRPr>
          </a:p>
        </p:txBody>
      </p:sp>
      <p:sp>
        <p:nvSpPr>
          <p:cNvPr id="9" name="Text 5"/>
          <p:cNvSpPr/>
          <p:nvPr/>
        </p:nvSpPr>
        <p:spPr>
          <a:xfrm>
            <a:off x="1232251" y="3893762"/>
            <a:ext cx="3466290" cy="1691834"/>
          </a:xfrm>
          <a:prstGeom prst="rect">
            <a:avLst/>
          </a:prstGeom>
          <a:noFill/>
          <a:ln/>
        </p:spPr>
        <p:txBody>
          <a:bodyPr wrap="square" lIns="0" tIns="0" rIns="0" bIns="0" rtlCol="0" anchor="t"/>
          <a:lstStyle/>
          <a:p>
            <a:r>
              <a:rPr lang="en-US" sz="2400" dirty="0">
                <a:solidFill>
                  <a:srgbClr val="454240"/>
                </a:solidFill>
                <a:latin typeface="Tomorrow" panose="020B0604020202020204" charset="0"/>
                <a:ea typeface="DM Sans" pitchFamily="34" charset="-122"/>
                <a:cs typeface="DM Sans" pitchFamily="34" charset="-120"/>
              </a:rPr>
              <a:t>A 28-day program introduced me to Cognitive Behavioral Therapy — a turning point in understanding his own patterns.</a:t>
            </a:r>
            <a:endParaRPr lang="en-US" sz="2400" dirty="0">
              <a:latin typeface="Tomorrow" panose="020B0604020202020204" charset="0"/>
            </a:endParaRPr>
          </a:p>
        </p:txBody>
      </p:sp>
      <p:pic>
        <p:nvPicPr>
          <p:cNvPr id="10"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8293" y="3541788"/>
            <a:ext cx="212601" cy="212601"/>
          </a:xfrm>
          <a:prstGeom prst="rect">
            <a:avLst/>
          </a:prstGeom>
        </p:spPr>
      </p:pic>
      <p:sp>
        <p:nvSpPr>
          <p:cNvPr id="11" name="Text 6"/>
          <p:cNvSpPr/>
          <p:nvPr/>
        </p:nvSpPr>
        <p:spPr>
          <a:xfrm>
            <a:off x="5039061" y="3573265"/>
            <a:ext cx="2400672" cy="221456"/>
          </a:xfrm>
          <a:prstGeom prst="rect">
            <a:avLst/>
          </a:prstGeom>
          <a:noFill/>
          <a:ln/>
        </p:spPr>
        <p:txBody>
          <a:bodyPr wrap="none" lIns="0" tIns="0" rIns="0" bIns="0" rtlCol="0" anchor="t"/>
          <a:lstStyle/>
          <a:p>
            <a:pPr>
              <a:lnSpc>
                <a:spcPts val="1719"/>
              </a:lnSpc>
            </a:pPr>
            <a:r>
              <a:rPr lang="en-US" b="1" dirty="0">
                <a:solidFill>
                  <a:srgbClr val="454240"/>
                </a:solidFill>
                <a:latin typeface="Tomorrow" panose="020B0604020202020204" charset="0"/>
                <a:ea typeface="Libre Baskerville" pitchFamily="34" charset="-122"/>
                <a:cs typeface="Libre Baskerville" pitchFamily="34" charset="-120"/>
              </a:rPr>
              <a:t>Searching for the Right Fit</a:t>
            </a:r>
            <a:endParaRPr lang="en-US" b="1" dirty="0">
              <a:latin typeface="Tomorrow" panose="020B0604020202020204" charset="0"/>
            </a:endParaRPr>
          </a:p>
        </p:txBody>
      </p:sp>
      <p:sp>
        <p:nvSpPr>
          <p:cNvPr id="12" name="Text 7"/>
          <p:cNvSpPr/>
          <p:nvPr/>
        </p:nvSpPr>
        <p:spPr>
          <a:xfrm>
            <a:off x="5039061" y="3885555"/>
            <a:ext cx="3645560" cy="2471575"/>
          </a:xfrm>
          <a:prstGeom prst="rect">
            <a:avLst/>
          </a:prstGeom>
          <a:noFill/>
          <a:ln/>
        </p:spPr>
        <p:txBody>
          <a:bodyPr wrap="square" lIns="0" tIns="0" rIns="0" bIns="0" rtlCol="0" anchor="t"/>
          <a:lstStyle/>
          <a:p>
            <a:r>
              <a:rPr lang="en-US" sz="2400" dirty="0">
                <a:solidFill>
                  <a:srgbClr val="454240"/>
                </a:solidFill>
                <a:latin typeface="Tomorrow" panose="020B0604020202020204" charset="0"/>
                <a:ea typeface="DM Sans" pitchFamily="34" charset="-122"/>
                <a:cs typeface="DM Sans" pitchFamily="34" charset="-120"/>
              </a:rPr>
              <a:t>AA's religious framework and stigmatizing labels didn't resonate. SMART Recovery's practical, non-judgmental approach did.</a:t>
            </a:r>
            <a:endParaRPr lang="en-US" sz="2400" dirty="0">
              <a:latin typeface="Tomorrow" panose="020B06040202020202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35781" y="1052847"/>
            <a:ext cx="4054971" cy="442987"/>
          </a:xfrm>
          <a:prstGeom prst="rect">
            <a:avLst/>
          </a:prstGeom>
          <a:noFill/>
          <a:ln/>
        </p:spPr>
        <p:txBody>
          <a:bodyPr wrap="none" lIns="0" tIns="0" rIns="0" bIns="0" rtlCol="0" anchor="t"/>
          <a:lstStyle/>
          <a:p>
            <a:pPr>
              <a:lnSpc>
                <a:spcPts val="3469"/>
              </a:lnSpc>
            </a:pPr>
            <a:r>
              <a:rPr lang="en-US" sz="2781" dirty="0">
                <a:solidFill>
                  <a:srgbClr val="5C4E3D"/>
                </a:solidFill>
                <a:latin typeface="Tomorrow" panose="020B0604020202020204" charset="0"/>
                <a:ea typeface="Libre Baskerville" pitchFamily="34" charset="-122"/>
                <a:cs typeface="Libre Baskerville" pitchFamily="34" charset="-120"/>
              </a:rPr>
              <a:t>Stepping Up to Lead</a:t>
            </a:r>
            <a:endParaRPr lang="en-US" sz="2781" dirty="0">
              <a:latin typeface="Tomorrow" panose="020B0604020202020204" charset="0"/>
            </a:endParaRPr>
          </a:p>
        </p:txBody>
      </p:sp>
      <p:sp>
        <p:nvSpPr>
          <p:cNvPr id="4" name="Shape 1"/>
          <p:cNvSpPr/>
          <p:nvPr/>
        </p:nvSpPr>
        <p:spPr>
          <a:xfrm>
            <a:off x="508323" y="1962765"/>
            <a:ext cx="7721277" cy="1634208"/>
          </a:xfrm>
          <a:prstGeom prst="roundRect">
            <a:avLst>
              <a:gd name="adj" fmla="val 4266"/>
            </a:avLst>
          </a:prstGeom>
          <a:solidFill>
            <a:schemeClr val="bg2"/>
          </a:solidFill>
          <a:ln>
            <a:solidFill>
              <a:schemeClr val="bg2"/>
            </a:solidFill>
          </a:ln>
        </p:spPr>
        <p:txBody>
          <a:bodyPr/>
          <a:lstStyle/>
          <a:p>
            <a:endParaRPr lang="en-US" sz="1125">
              <a:latin typeface="Tomorrow" panose="020B0604020202020204" charset="0"/>
            </a:endParaRPr>
          </a:p>
        </p:txBody>
      </p:sp>
      <p:sp>
        <p:nvSpPr>
          <p:cNvPr id="5" name="Text 2"/>
          <p:cNvSpPr/>
          <p:nvPr/>
        </p:nvSpPr>
        <p:spPr>
          <a:xfrm>
            <a:off x="625166" y="2229445"/>
            <a:ext cx="3876199" cy="442913"/>
          </a:xfrm>
          <a:prstGeom prst="rect">
            <a:avLst/>
          </a:prstGeom>
          <a:noFill/>
          <a:ln/>
        </p:spPr>
        <p:txBody>
          <a:bodyPr wrap="square" lIns="0" tIns="0" rIns="0" bIns="0" rtlCol="0" anchor="t"/>
          <a:lstStyle/>
          <a:p>
            <a:pPr>
              <a:lnSpc>
                <a:spcPts val="1719"/>
              </a:lnSpc>
            </a:pPr>
            <a:r>
              <a:rPr lang="en-US" sz="2000" dirty="0">
                <a:solidFill>
                  <a:srgbClr val="000000"/>
                </a:solidFill>
                <a:latin typeface="Tomorrow" panose="020B0604020202020204" charset="0"/>
                <a:ea typeface="Libre Baskerville" pitchFamily="34" charset="-122"/>
                <a:cs typeface="Libre Baskerville" pitchFamily="34" charset="-120"/>
              </a:rPr>
              <a:t>From Participant to Facilitator…</a:t>
            </a:r>
            <a:endParaRPr lang="en-US" sz="2000" dirty="0">
              <a:latin typeface="Tomorrow" panose="020B0604020202020204" charset="0"/>
            </a:endParaRPr>
          </a:p>
        </p:txBody>
      </p:sp>
      <p:sp>
        <p:nvSpPr>
          <p:cNvPr id="6" name="Text 3"/>
          <p:cNvSpPr/>
          <p:nvPr/>
        </p:nvSpPr>
        <p:spPr>
          <a:xfrm>
            <a:off x="636351" y="2803513"/>
            <a:ext cx="7465219" cy="671551"/>
          </a:xfrm>
          <a:prstGeom prst="rect">
            <a:avLst/>
          </a:prstGeom>
          <a:noFill/>
          <a:ln/>
        </p:spPr>
        <p:txBody>
          <a:bodyPr wrap="square" lIns="0" tIns="0" rIns="0" bIns="0" rtlCol="0" anchor="t"/>
          <a:lstStyle/>
          <a:p>
            <a:pPr>
              <a:lnSpc>
                <a:spcPts val="1781"/>
              </a:lnSpc>
            </a:pPr>
            <a:r>
              <a:rPr lang="en-US" sz="2000" i="1" dirty="0">
                <a:solidFill>
                  <a:srgbClr val="000000"/>
                </a:solidFill>
                <a:latin typeface="Tomorrow" panose="020B0604020202020204" charset="0"/>
                <a:ea typeface="DM Sans" pitchFamily="34" charset="-122"/>
                <a:cs typeface="DM Sans" pitchFamily="34" charset="-120"/>
              </a:rPr>
              <a:t>When COVID moved my local meeting to Zoom and the previous leader passed away, I stepped forward — and never looked back.</a:t>
            </a:r>
            <a:endParaRPr lang="en-US" sz="2000" i="1" dirty="0">
              <a:latin typeface="Tomorrow" panose="020B0604020202020204" charset="0"/>
            </a:endParaRPr>
          </a:p>
        </p:txBody>
      </p:sp>
      <p:sp>
        <p:nvSpPr>
          <p:cNvPr id="8" name="Text 5"/>
          <p:cNvSpPr/>
          <p:nvPr/>
        </p:nvSpPr>
        <p:spPr>
          <a:xfrm>
            <a:off x="818315" y="4053337"/>
            <a:ext cx="7366099" cy="1493751"/>
          </a:xfrm>
          <a:prstGeom prst="rect">
            <a:avLst/>
          </a:prstGeom>
          <a:noFill/>
          <a:ln/>
        </p:spPr>
        <p:txBody>
          <a:bodyPr wrap="square" lIns="0" tIns="0" rIns="0" bIns="0" rtlCol="0" anchor="t"/>
          <a:lstStyle/>
          <a:p>
            <a:r>
              <a:rPr lang="en-US" sz="2400" i="1" dirty="0">
                <a:solidFill>
                  <a:srgbClr val="454240"/>
                </a:solidFill>
                <a:latin typeface="Tomorrow" panose="020B0604020202020204" charset="0"/>
                <a:ea typeface="DM Sans" pitchFamily="34" charset="-122"/>
                <a:cs typeface="DM Sans" pitchFamily="34" charset="-120"/>
              </a:rPr>
              <a:t>Using the SMART handbook, values clarification exercises, and the Stages of Change model, I foster a space where lapses are met with understanding — not punishment. Many members have stayed since the pandemic began.</a:t>
            </a:r>
            <a:endParaRPr lang="en-US" sz="2400" i="1" dirty="0">
              <a:latin typeface="Tomorrow" panose="020B06040202020202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2283" y="1379570"/>
            <a:ext cx="8055769" cy="473258"/>
          </a:xfrm>
          <a:prstGeom prst="rect">
            <a:avLst/>
          </a:prstGeom>
          <a:noFill/>
          <a:ln/>
        </p:spPr>
        <p:txBody>
          <a:bodyPr wrap="none" lIns="0" tIns="0" rIns="0" bIns="0" rtlCol="0" anchor="t"/>
          <a:lstStyle/>
          <a:p>
            <a:pPr>
              <a:lnSpc>
                <a:spcPts val="3000"/>
              </a:lnSpc>
            </a:pPr>
            <a:r>
              <a:rPr lang="en-US" sz="3600" dirty="0">
                <a:solidFill>
                  <a:srgbClr val="5C4E3D"/>
                </a:solidFill>
                <a:latin typeface="Tomorrow" panose="020B0604020202020204" charset="0"/>
                <a:ea typeface="Libre Baskerville" pitchFamily="34" charset="-122"/>
                <a:cs typeface="Libre Baskerville" pitchFamily="34" charset="-120"/>
              </a:rPr>
              <a:t>How I Describe SMART Recovery</a:t>
            </a:r>
            <a:endParaRPr lang="en-US" sz="3600" dirty="0">
              <a:latin typeface="Tomorrow" panose="020B0604020202020204" charset="0"/>
            </a:endParaRPr>
          </a:p>
        </p:txBody>
      </p:sp>
      <p:sp>
        <p:nvSpPr>
          <p:cNvPr id="3" name="Text 1"/>
          <p:cNvSpPr/>
          <p:nvPr/>
        </p:nvSpPr>
        <p:spPr>
          <a:xfrm>
            <a:off x="481607" y="1913624"/>
            <a:ext cx="8286601" cy="660305"/>
          </a:xfrm>
          <a:prstGeom prst="rect">
            <a:avLst/>
          </a:prstGeom>
          <a:noFill/>
          <a:ln/>
        </p:spPr>
        <p:txBody>
          <a:bodyPr wrap="square" lIns="0" tIns="0" rIns="0" bIns="0" rtlCol="0" anchor="t"/>
          <a:lstStyle/>
          <a:p>
            <a:r>
              <a:rPr lang="en-US" i="1" dirty="0">
                <a:solidFill>
                  <a:srgbClr val="454240"/>
                </a:solidFill>
                <a:latin typeface="Tomorrow" panose="020B0604020202020204" charset="0"/>
                <a:ea typeface="DM Sans" pitchFamily="34" charset="-122"/>
                <a:cs typeface="DM Sans" pitchFamily="34" charset="-120"/>
              </a:rPr>
              <a:t>A </a:t>
            </a:r>
            <a:r>
              <a:rPr lang="en-US" i="1" u="sng" dirty="0">
                <a:solidFill>
                  <a:srgbClr val="454240"/>
                </a:solidFill>
                <a:latin typeface="Tomorrow" panose="020B0604020202020204" charset="0"/>
                <a:ea typeface="DM Sans" pitchFamily="34" charset="-122"/>
                <a:cs typeface="DM Sans" pitchFamily="34" charset="-120"/>
              </a:rPr>
              <a:t>science-based</a:t>
            </a:r>
            <a:r>
              <a:rPr lang="en-US" i="1" dirty="0">
                <a:solidFill>
                  <a:srgbClr val="454240"/>
                </a:solidFill>
                <a:latin typeface="Tomorrow" panose="020B0604020202020204" charset="0"/>
                <a:ea typeface="DM Sans" pitchFamily="34" charset="-122"/>
                <a:cs typeface="DM Sans" pitchFamily="34" charset="-120"/>
              </a:rPr>
              <a:t>, mutual-support program built on empowerment, personal responsibility, and choice.</a:t>
            </a:r>
            <a:endParaRPr lang="en-US" i="1" dirty="0">
              <a:latin typeface="Tomorrow" panose="020B0604020202020204" charset="0"/>
            </a:endParaRPr>
          </a:p>
        </p:txBody>
      </p:sp>
      <p:sp>
        <p:nvSpPr>
          <p:cNvPr id="4" name="Shape 2"/>
          <p:cNvSpPr/>
          <p:nvPr/>
        </p:nvSpPr>
        <p:spPr>
          <a:xfrm>
            <a:off x="428699" y="2766538"/>
            <a:ext cx="4090393" cy="1347862"/>
          </a:xfrm>
          <a:prstGeom prst="roundRect">
            <a:avLst>
              <a:gd name="adj" fmla="val 3817"/>
            </a:avLst>
          </a:prstGeom>
          <a:solidFill>
            <a:srgbClr val="F7EDD4"/>
          </a:solidFill>
          <a:ln w="7620">
            <a:solidFill>
              <a:srgbClr val="DDD3BA"/>
            </a:solidFill>
            <a:prstDash val="solid"/>
          </a:ln>
        </p:spPr>
        <p:txBody>
          <a:bodyPr/>
          <a:lstStyle/>
          <a:p>
            <a:endParaRPr lang="en-US" sz="2400">
              <a:latin typeface="Tomorrow" panose="020B0604020202020204" charset="0"/>
            </a:endParaRPr>
          </a:p>
        </p:txBody>
      </p:sp>
      <p:sp>
        <p:nvSpPr>
          <p:cNvPr id="7" name="Text 4"/>
          <p:cNvSpPr/>
          <p:nvPr/>
        </p:nvSpPr>
        <p:spPr>
          <a:xfrm>
            <a:off x="555948" y="3069880"/>
            <a:ext cx="1531069" cy="191393"/>
          </a:xfrm>
          <a:prstGeom prst="rect">
            <a:avLst/>
          </a:prstGeom>
          <a:noFill/>
          <a:ln/>
        </p:spPr>
        <p:txBody>
          <a:bodyPr wrap="none" lIns="0" tIns="0" rIns="0" bIns="0" rtlCol="0" anchor="t"/>
          <a:lstStyle/>
          <a:p>
            <a:pPr>
              <a:lnSpc>
                <a:spcPts val="1500"/>
              </a:lnSpc>
            </a:pPr>
            <a:r>
              <a:rPr lang="en-US" sz="2400" dirty="0">
                <a:solidFill>
                  <a:srgbClr val="454240"/>
                </a:solidFill>
                <a:latin typeface="Tomorrow" panose="020B0604020202020204" charset="0"/>
                <a:ea typeface="Libre Baskerville" pitchFamily="34" charset="-122"/>
                <a:cs typeface="Libre Baskerville" pitchFamily="34" charset="-120"/>
              </a:rPr>
              <a:t>CBT-Based Tools</a:t>
            </a:r>
            <a:endParaRPr lang="en-US" sz="2400" dirty="0">
              <a:latin typeface="Tomorrow" panose="020B0604020202020204" charset="0"/>
            </a:endParaRPr>
          </a:p>
        </p:txBody>
      </p:sp>
      <p:sp>
        <p:nvSpPr>
          <p:cNvPr id="8" name="Text 5"/>
          <p:cNvSpPr/>
          <p:nvPr/>
        </p:nvSpPr>
        <p:spPr>
          <a:xfrm>
            <a:off x="555948" y="3324749"/>
            <a:ext cx="3835896" cy="365224"/>
          </a:xfrm>
          <a:prstGeom prst="rect">
            <a:avLst/>
          </a:prstGeom>
          <a:noFill/>
          <a:ln/>
        </p:spPr>
        <p:txBody>
          <a:bodyPr wrap="square" lIns="0" tIns="0" rIns="0" bIns="0" rtlCol="0" anchor="t"/>
          <a:lstStyle/>
          <a:p>
            <a:r>
              <a:rPr lang="en-US" sz="1600" dirty="0">
                <a:solidFill>
                  <a:srgbClr val="454240"/>
                </a:solidFill>
                <a:latin typeface="Tomorrow" panose="020B0604020202020204" charset="0"/>
                <a:ea typeface="DM Sans" pitchFamily="34" charset="-122"/>
                <a:cs typeface="DM Sans" pitchFamily="34" charset="-120"/>
              </a:rPr>
              <a:t>Structured exercises help participants build motivation, manage urges, and create balanced, fulfilling lives.</a:t>
            </a:r>
            <a:endParaRPr lang="en-US" sz="1600" dirty="0">
              <a:latin typeface="Tomorrow" panose="020B0604020202020204" charset="0"/>
            </a:endParaRPr>
          </a:p>
        </p:txBody>
      </p:sp>
      <p:sp>
        <p:nvSpPr>
          <p:cNvPr id="9" name="Shape 6"/>
          <p:cNvSpPr/>
          <p:nvPr/>
        </p:nvSpPr>
        <p:spPr>
          <a:xfrm>
            <a:off x="4624908" y="2766538"/>
            <a:ext cx="4090393" cy="1347862"/>
          </a:xfrm>
          <a:prstGeom prst="roundRect">
            <a:avLst>
              <a:gd name="adj" fmla="val 3817"/>
            </a:avLst>
          </a:prstGeom>
          <a:solidFill>
            <a:srgbClr val="F7EDD4"/>
          </a:solidFill>
          <a:ln w="7620">
            <a:solidFill>
              <a:srgbClr val="DDD3BA"/>
            </a:solidFill>
            <a:prstDash val="solid"/>
          </a:ln>
        </p:spPr>
        <p:txBody>
          <a:bodyPr/>
          <a:lstStyle/>
          <a:p>
            <a:endParaRPr lang="en-US" sz="2400">
              <a:latin typeface="Tomorrow" panose="020B0604020202020204" charset="0"/>
            </a:endParaRPr>
          </a:p>
        </p:txBody>
      </p:sp>
      <p:sp>
        <p:nvSpPr>
          <p:cNvPr id="12" name="Text 8"/>
          <p:cNvSpPr/>
          <p:nvPr/>
        </p:nvSpPr>
        <p:spPr>
          <a:xfrm>
            <a:off x="4752156" y="3069880"/>
            <a:ext cx="1691581" cy="191393"/>
          </a:xfrm>
          <a:prstGeom prst="rect">
            <a:avLst/>
          </a:prstGeom>
          <a:noFill/>
          <a:ln/>
        </p:spPr>
        <p:txBody>
          <a:bodyPr wrap="none" lIns="0" tIns="0" rIns="0" bIns="0" rtlCol="0" anchor="t"/>
          <a:lstStyle/>
          <a:p>
            <a:pPr>
              <a:lnSpc>
                <a:spcPts val="1500"/>
              </a:lnSpc>
            </a:pPr>
            <a:r>
              <a:rPr lang="en-US" sz="2400" dirty="0">
                <a:solidFill>
                  <a:srgbClr val="454240"/>
                </a:solidFill>
                <a:latin typeface="Tomorrow" panose="020B0604020202020204" charset="0"/>
                <a:ea typeface="Libre Baskerville" pitchFamily="34" charset="-122"/>
                <a:cs typeface="Libre Baskerville" pitchFamily="34" charset="-120"/>
              </a:rPr>
              <a:t>No Labels, No Stigma</a:t>
            </a:r>
            <a:endParaRPr lang="en-US" sz="2400" dirty="0">
              <a:latin typeface="Tomorrow" panose="020B0604020202020204" charset="0"/>
            </a:endParaRPr>
          </a:p>
        </p:txBody>
      </p:sp>
      <p:sp>
        <p:nvSpPr>
          <p:cNvPr id="13" name="Text 9"/>
          <p:cNvSpPr/>
          <p:nvPr/>
        </p:nvSpPr>
        <p:spPr>
          <a:xfrm>
            <a:off x="4752156" y="3324749"/>
            <a:ext cx="3835896" cy="365224"/>
          </a:xfrm>
          <a:prstGeom prst="rect">
            <a:avLst/>
          </a:prstGeom>
          <a:noFill/>
          <a:ln/>
        </p:spPr>
        <p:txBody>
          <a:bodyPr wrap="square" lIns="0" tIns="0" rIns="0" bIns="0" rtlCol="0" anchor="t"/>
          <a:lstStyle/>
          <a:p>
            <a:r>
              <a:rPr lang="en-US" sz="1600" dirty="0">
                <a:solidFill>
                  <a:srgbClr val="454240"/>
                </a:solidFill>
                <a:latin typeface="Tomorrow" panose="020B0604020202020204" charset="0"/>
                <a:ea typeface="DM Sans" pitchFamily="34" charset="-122"/>
                <a:cs typeface="DM Sans" pitchFamily="34" charset="-120"/>
              </a:rPr>
              <a:t>SMART discourages terms like "alcoholic," replacing shame-based language with empowering, identity-neutral framing.</a:t>
            </a:r>
            <a:endParaRPr lang="en-US" sz="1600" dirty="0">
              <a:latin typeface="Tomorrow" panose="020B0604020202020204" charset="0"/>
            </a:endParaRPr>
          </a:p>
        </p:txBody>
      </p:sp>
      <p:sp>
        <p:nvSpPr>
          <p:cNvPr id="14" name="Shape 10"/>
          <p:cNvSpPr/>
          <p:nvPr/>
        </p:nvSpPr>
        <p:spPr>
          <a:xfrm>
            <a:off x="428699" y="4220217"/>
            <a:ext cx="4090393" cy="1347862"/>
          </a:xfrm>
          <a:prstGeom prst="roundRect">
            <a:avLst>
              <a:gd name="adj" fmla="val 3817"/>
            </a:avLst>
          </a:prstGeom>
          <a:solidFill>
            <a:srgbClr val="F7EDD4"/>
          </a:solidFill>
          <a:ln w="7620">
            <a:solidFill>
              <a:srgbClr val="DDD3BA"/>
            </a:solidFill>
            <a:prstDash val="solid"/>
          </a:ln>
        </p:spPr>
        <p:txBody>
          <a:bodyPr/>
          <a:lstStyle/>
          <a:p>
            <a:endParaRPr lang="en-US" sz="2400">
              <a:latin typeface="Tomorrow" panose="020B0604020202020204" charset="0"/>
            </a:endParaRPr>
          </a:p>
        </p:txBody>
      </p:sp>
      <p:sp>
        <p:nvSpPr>
          <p:cNvPr id="17" name="Text 12"/>
          <p:cNvSpPr/>
          <p:nvPr/>
        </p:nvSpPr>
        <p:spPr>
          <a:xfrm>
            <a:off x="555948" y="4523559"/>
            <a:ext cx="1966615" cy="191393"/>
          </a:xfrm>
          <a:prstGeom prst="rect">
            <a:avLst/>
          </a:prstGeom>
          <a:noFill/>
          <a:ln/>
        </p:spPr>
        <p:txBody>
          <a:bodyPr wrap="none" lIns="0" tIns="0" rIns="0" bIns="0" rtlCol="0" anchor="t"/>
          <a:lstStyle/>
          <a:p>
            <a:pPr>
              <a:lnSpc>
                <a:spcPts val="1500"/>
              </a:lnSpc>
            </a:pPr>
            <a:r>
              <a:rPr lang="en-US" sz="2400" dirty="0">
                <a:solidFill>
                  <a:srgbClr val="454240"/>
                </a:solidFill>
                <a:latin typeface="Tomorrow" panose="020B0604020202020204" charset="0"/>
                <a:ea typeface="Libre Baskerville" pitchFamily="34" charset="-122"/>
                <a:cs typeface="Libre Baskerville" pitchFamily="34" charset="-120"/>
              </a:rPr>
              <a:t>Open Dialogue Welcome</a:t>
            </a:r>
            <a:endParaRPr lang="en-US" sz="2400" dirty="0">
              <a:latin typeface="Tomorrow" panose="020B0604020202020204" charset="0"/>
            </a:endParaRPr>
          </a:p>
        </p:txBody>
      </p:sp>
      <p:sp>
        <p:nvSpPr>
          <p:cNvPr id="18" name="Text 13"/>
          <p:cNvSpPr/>
          <p:nvPr/>
        </p:nvSpPr>
        <p:spPr>
          <a:xfrm>
            <a:off x="555948" y="4778427"/>
            <a:ext cx="3835896" cy="365224"/>
          </a:xfrm>
          <a:prstGeom prst="rect">
            <a:avLst/>
          </a:prstGeom>
          <a:noFill/>
          <a:ln/>
        </p:spPr>
        <p:txBody>
          <a:bodyPr wrap="square" lIns="0" tIns="0" rIns="0" bIns="0" rtlCol="0" anchor="t"/>
          <a:lstStyle/>
          <a:p>
            <a:r>
              <a:rPr lang="en-US" sz="1600" dirty="0">
                <a:solidFill>
                  <a:srgbClr val="454240"/>
                </a:solidFill>
                <a:latin typeface="Tomorrow" panose="020B0604020202020204" charset="0"/>
                <a:ea typeface="DM Sans" pitchFamily="34" charset="-122"/>
                <a:cs typeface="DM Sans" pitchFamily="34" charset="-120"/>
              </a:rPr>
              <a:t>Cross-talk is encouraged — real conversation between participants, not just one-way sharing.</a:t>
            </a:r>
            <a:endParaRPr lang="en-US" sz="1600" dirty="0">
              <a:latin typeface="Tomorrow" panose="020B0604020202020204" charset="0"/>
            </a:endParaRPr>
          </a:p>
        </p:txBody>
      </p:sp>
      <p:sp>
        <p:nvSpPr>
          <p:cNvPr id="19" name="Shape 14"/>
          <p:cNvSpPr/>
          <p:nvPr/>
        </p:nvSpPr>
        <p:spPr>
          <a:xfrm>
            <a:off x="4624908" y="4220217"/>
            <a:ext cx="4090393" cy="1347862"/>
          </a:xfrm>
          <a:prstGeom prst="roundRect">
            <a:avLst>
              <a:gd name="adj" fmla="val 3817"/>
            </a:avLst>
          </a:prstGeom>
          <a:solidFill>
            <a:srgbClr val="F7EDD4"/>
          </a:solidFill>
          <a:ln w="7620">
            <a:solidFill>
              <a:srgbClr val="DDD3BA"/>
            </a:solidFill>
            <a:prstDash val="solid"/>
          </a:ln>
        </p:spPr>
        <p:txBody>
          <a:bodyPr/>
          <a:lstStyle/>
          <a:p>
            <a:endParaRPr lang="en-US" sz="2400">
              <a:latin typeface="Tomorrow" panose="020B0604020202020204" charset="0"/>
            </a:endParaRPr>
          </a:p>
        </p:txBody>
      </p:sp>
      <p:sp>
        <p:nvSpPr>
          <p:cNvPr id="22" name="Text 16"/>
          <p:cNvSpPr/>
          <p:nvPr/>
        </p:nvSpPr>
        <p:spPr>
          <a:xfrm>
            <a:off x="4752156" y="4523559"/>
            <a:ext cx="1849115" cy="191393"/>
          </a:xfrm>
          <a:prstGeom prst="rect">
            <a:avLst/>
          </a:prstGeom>
          <a:noFill/>
          <a:ln/>
        </p:spPr>
        <p:txBody>
          <a:bodyPr wrap="none" lIns="0" tIns="0" rIns="0" bIns="0" rtlCol="0" anchor="t"/>
          <a:lstStyle/>
          <a:p>
            <a:pPr>
              <a:lnSpc>
                <a:spcPts val="1500"/>
              </a:lnSpc>
            </a:pPr>
            <a:r>
              <a:rPr lang="en-US" sz="2400" dirty="0">
                <a:solidFill>
                  <a:srgbClr val="454240"/>
                </a:solidFill>
                <a:latin typeface="Tomorrow" panose="020B0604020202020204" charset="0"/>
                <a:ea typeface="Libre Baskerville" pitchFamily="34" charset="-122"/>
                <a:cs typeface="Libre Baskerville" pitchFamily="34" charset="-120"/>
              </a:rPr>
              <a:t>Any Addictive Behavior</a:t>
            </a:r>
            <a:endParaRPr lang="en-US" sz="2400" dirty="0">
              <a:latin typeface="Tomorrow" panose="020B0604020202020204" charset="0"/>
            </a:endParaRPr>
          </a:p>
        </p:txBody>
      </p:sp>
      <p:sp>
        <p:nvSpPr>
          <p:cNvPr id="23" name="Text 17"/>
          <p:cNvSpPr/>
          <p:nvPr/>
        </p:nvSpPr>
        <p:spPr>
          <a:xfrm>
            <a:off x="4752156" y="4778427"/>
            <a:ext cx="3835896" cy="365224"/>
          </a:xfrm>
          <a:prstGeom prst="rect">
            <a:avLst/>
          </a:prstGeom>
          <a:noFill/>
          <a:ln/>
        </p:spPr>
        <p:txBody>
          <a:bodyPr wrap="square" lIns="0" tIns="0" rIns="0" bIns="0" rtlCol="0" anchor="t"/>
          <a:lstStyle/>
          <a:p>
            <a:r>
              <a:rPr lang="en-US" sz="1600" dirty="0">
                <a:solidFill>
                  <a:srgbClr val="454240"/>
                </a:solidFill>
                <a:latin typeface="Tomorrow" panose="020B0604020202020204" charset="0"/>
                <a:ea typeface="DM Sans" pitchFamily="34" charset="-122"/>
                <a:cs typeface="DM Sans" pitchFamily="34" charset="-120"/>
              </a:rPr>
              <a:t>Alcohol, gambling, PTSD-related coping, and more — SMART supports the full spectrum of addictive challenges.</a:t>
            </a:r>
            <a:endParaRPr lang="en-US" sz="1600" dirty="0">
              <a:latin typeface="Tomorrow" panose="020B060402020202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6538" y="1180580"/>
            <a:ext cx="6156201" cy="356443"/>
          </a:xfrm>
          <a:prstGeom prst="rect">
            <a:avLst/>
          </a:prstGeom>
          <a:noFill/>
          <a:ln/>
        </p:spPr>
        <p:txBody>
          <a:bodyPr wrap="none" lIns="0" tIns="0" rIns="0" bIns="0" rtlCol="0" anchor="t"/>
          <a:lstStyle/>
          <a:p>
            <a:pPr>
              <a:lnSpc>
                <a:spcPts val="2781"/>
              </a:lnSpc>
            </a:pPr>
            <a:r>
              <a:rPr lang="en-US" sz="2800" dirty="0">
                <a:solidFill>
                  <a:srgbClr val="5C4E3D"/>
                </a:solidFill>
                <a:latin typeface="Tomorrow" panose="020B0604020202020204" charset="0"/>
                <a:ea typeface="Libre Baskerville" pitchFamily="34" charset="-122"/>
                <a:cs typeface="Libre Baskerville" pitchFamily="34" charset="-120"/>
              </a:rPr>
              <a:t>Building a Veteran-Led Recovery Network</a:t>
            </a:r>
            <a:endParaRPr lang="en-US" sz="2800" dirty="0">
              <a:latin typeface="Tomorrow" panose="020B0604020202020204" charset="0"/>
            </a:endParaRPr>
          </a:p>
        </p:txBody>
      </p:sp>
      <p:sp>
        <p:nvSpPr>
          <p:cNvPr id="5" name="Shape 1"/>
          <p:cNvSpPr/>
          <p:nvPr/>
        </p:nvSpPr>
        <p:spPr>
          <a:xfrm>
            <a:off x="7100024" y="1139215"/>
            <a:ext cx="1575345" cy="372962"/>
          </a:xfrm>
          <a:prstGeom prst="roundRect">
            <a:avLst>
              <a:gd name="adj" fmla="val 18297"/>
            </a:avLst>
          </a:prstGeom>
          <a:noFill/>
          <a:ln w="7620">
            <a:solidFill>
              <a:srgbClr val="B88E23"/>
            </a:solidFill>
            <a:prstDash val="solid"/>
          </a:ln>
        </p:spPr>
        <p:txBody>
          <a:bodyPr/>
          <a:lstStyle/>
          <a:p>
            <a:endParaRPr lang="en-US" sz="1600">
              <a:latin typeface="Tomorrow" panose="020B0604020202020204" charset="0"/>
            </a:endParaRPr>
          </a:p>
        </p:txBody>
      </p:sp>
      <p:sp>
        <p:nvSpPr>
          <p:cNvPr id="6" name="Text 2"/>
          <p:cNvSpPr/>
          <p:nvPr/>
        </p:nvSpPr>
        <p:spPr>
          <a:xfrm>
            <a:off x="7177936" y="1278556"/>
            <a:ext cx="1737464" cy="233620"/>
          </a:xfrm>
          <a:prstGeom prst="rect">
            <a:avLst/>
          </a:prstGeom>
          <a:noFill/>
          <a:ln/>
        </p:spPr>
        <p:txBody>
          <a:bodyPr wrap="none" lIns="0" tIns="0" rIns="0" bIns="0" rtlCol="0" anchor="t"/>
          <a:lstStyle/>
          <a:p>
            <a:pPr>
              <a:lnSpc>
                <a:spcPts val="1031"/>
              </a:lnSpc>
            </a:pPr>
            <a:r>
              <a:rPr lang="en-US" sz="1000" dirty="0">
                <a:solidFill>
                  <a:srgbClr val="B88E23"/>
                </a:solidFill>
                <a:latin typeface="Tomorrow" panose="020B0604020202020204" charset="0"/>
                <a:ea typeface="DM Sans" pitchFamily="34" charset="-122"/>
                <a:cs typeface="DM Sans" pitchFamily="34" charset="-120"/>
              </a:rPr>
              <a:t>NATIONAL OUTREACH</a:t>
            </a:r>
            <a:endParaRPr lang="en-US" sz="1000" dirty="0">
              <a:latin typeface="Tomorrow" panose="020B0604020202020204" charset="0"/>
            </a:endParaRPr>
          </a:p>
        </p:txBody>
      </p:sp>
      <p:sp>
        <p:nvSpPr>
          <p:cNvPr id="7" name="Text 3"/>
          <p:cNvSpPr/>
          <p:nvPr/>
        </p:nvSpPr>
        <p:spPr>
          <a:xfrm>
            <a:off x="636538" y="1880157"/>
            <a:ext cx="8038831" cy="474067"/>
          </a:xfrm>
          <a:prstGeom prst="rect">
            <a:avLst/>
          </a:prstGeom>
          <a:noFill/>
          <a:ln/>
        </p:spPr>
        <p:txBody>
          <a:bodyPr wrap="square" lIns="0" tIns="0" rIns="0" bIns="0" rtlCol="0" anchor="t"/>
          <a:lstStyle/>
          <a:p>
            <a:pPr>
              <a:lnSpc>
                <a:spcPts val="2219"/>
              </a:lnSpc>
            </a:pPr>
            <a:r>
              <a:rPr lang="en-US" sz="2400" i="1" dirty="0">
                <a:solidFill>
                  <a:srgbClr val="5C4E3D"/>
                </a:solidFill>
                <a:latin typeface="Tomorrow" panose="020B0604020202020204" charset="0"/>
                <a:ea typeface="Libre Baskerville" pitchFamily="34" charset="-122"/>
                <a:cs typeface="Libre Baskerville" pitchFamily="34" charset="-120"/>
              </a:rPr>
              <a:t>Expanding SMART Recovery Across the VA</a:t>
            </a:r>
            <a:endParaRPr lang="en-US" sz="2400" i="1" dirty="0">
              <a:latin typeface="Tomorrow" panose="020B0604020202020204" charset="0"/>
            </a:endParaRPr>
          </a:p>
        </p:txBody>
      </p:sp>
      <p:sp>
        <p:nvSpPr>
          <p:cNvPr id="8" name="Text 4"/>
          <p:cNvSpPr/>
          <p:nvPr/>
        </p:nvSpPr>
        <p:spPr>
          <a:xfrm>
            <a:off x="722926" y="2573878"/>
            <a:ext cx="8038831" cy="3108410"/>
          </a:xfrm>
          <a:prstGeom prst="rect">
            <a:avLst/>
          </a:prstGeom>
          <a:noFill/>
          <a:ln/>
        </p:spPr>
        <p:txBody>
          <a:bodyPr wrap="square" lIns="0" tIns="0" rIns="0" bIns="0" rtlCol="0" anchor="t"/>
          <a:lstStyle/>
          <a:p>
            <a:r>
              <a:rPr lang="en-US" sz="2000" dirty="0">
                <a:solidFill>
                  <a:srgbClr val="454240"/>
                </a:solidFill>
                <a:latin typeface="Tomorrow" panose="020B0604020202020204" charset="0"/>
                <a:ea typeface="DM Sans" pitchFamily="34" charset="-122"/>
                <a:cs typeface="DM Sans" pitchFamily="34" charset="-120"/>
              </a:rPr>
              <a:t>We are developing a national outreach plan with a clear mission: train more veteran facilitators, embed SMART programs in VA hospitals nationwide, and offer ongoing, evidence-based support that outlasts the traditional 28-day cycle.</a:t>
            </a:r>
          </a:p>
          <a:p>
            <a:endParaRPr lang="en-US" sz="2000" dirty="0">
              <a:solidFill>
                <a:srgbClr val="454240"/>
              </a:solidFill>
              <a:latin typeface="Tomorrow" panose="020B0604020202020204" charset="0"/>
            </a:endParaRPr>
          </a:p>
          <a:p>
            <a:r>
              <a:rPr lang="en-US" sz="2000" dirty="0">
                <a:solidFill>
                  <a:srgbClr val="000000"/>
                </a:solidFill>
                <a:latin typeface="Tomorrow" panose="020B0604020202020204" charset="0"/>
                <a:ea typeface="DM Sans" pitchFamily="34" charset="-122"/>
                <a:cs typeface="DM Sans" pitchFamily="34" charset="-120"/>
              </a:rPr>
              <a:t>High relapse rates after short inpatient programs signal the urgent need for </a:t>
            </a:r>
            <a:r>
              <a:rPr lang="en-US" sz="2000" b="1" dirty="0">
                <a:solidFill>
                  <a:srgbClr val="000000"/>
                </a:solidFill>
                <a:latin typeface="Tomorrow" panose="020B0604020202020204" charset="0"/>
                <a:ea typeface="DM Sans" pitchFamily="34" charset="-122"/>
                <a:cs typeface="DM Sans" pitchFamily="34" charset="-120"/>
              </a:rPr>
              <a:t>sustained, veteran-centered recovery communities</a:t>
            </a:r>
            <a:r>
              <a:rPr lang="en-US" sz="2000" dirty="0">
                <a:solidFill>
                  <a:srgbClr val="000000"/>
                </a:solidFill>
                <a:latin typeface="Tomorrow" panose="020B0604020202020204" charset="0"/>
                <a:ea typeface="DM Sans" pitchFamily="34" charset="-122"/>
                <a:cs typeface="DM Sans" pitchFamily="34" charset="-120"/>
              </a:rPr>
              <a:t>.</a:t>
            </a:r>
            <a:endParaRPr lang="en-US" sz="2000" dirty="0">
              <a:latin typeface="Tomorrow" panose="020B0604020202020204" charset="0"/>
            </a:endParaRPr>
          </a:p>
          <a:p>
            <a:endParaRPr lang="en-US" sz="2000" dirty="0">
              <a:latin typeface="Tomorrow" panose="020B0604020202020204" charset="0"/>
            </a:endParaRPr>
          </a:p>
        </p:txBody>
      </p:sp>
      <p:sp>
        <p:nvSpPr>
          <p:cNvPr id="11" name="Text 6"/>
          <p:cNvSpPr/>
          <p:nvPr/>
        </p:nvSpPr>
        <p:spPr>
          <a:xfrm>
            <a:off x="5086499" y="4254401"/>
            <a:ext cx="3454043" cy="1208233"/>
          </a:xfrm>
          <a:prstGeom prst="rect">
            <a:avLst/>
          </a:prstGeom>
          <a:noFill/>
          <a:ln/>
        </p:spPr>
        <p:txBody>
          <a:bodyPr wrap="square" lIns="0" tIns="0" rIns="0" bIns="0" rtlCol="0" anchor="t"/>
          <a:lstStyle/>
          <a:p>
            <a:pPr>
              <a:lnSpc>
                <a:spcPts val="1281"/>
              </a:lnSpc>
            </a:pPr>
            <a:endParaRPr lang="en-US" sz="1050" dirty="0">
              <a:latin typeface="Tomorrow" panose="020B0604020202020204" charset="0"/>
            </a:endParaRPr>
          </a:p>
        </p:txBody>
      </p:sp>
      <p:sp>
        <p:nvSpPr>
          <p:cNvPr id="12" name="Slide Number Placeholder 5">
            <a:extLst>
              <a:ext uri="{FF2B5EF4-FFF2-40B4-BE49-F238E27FC236}">
                <a16:creationId xmlns:a16="http://schemas.microsoft.com/office/drawing/2014/main" id="{6F02A732-CBD2-5118-21DB-4EA520C92EBE}"/>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D21CE-8D1B-1456-2A5C-0C7C5299BFF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501B714-7170-0FBD-41C9-A7DEAE0E616D}"/>
              </a:ext>
            </a:extLst>
          </p:cNvPr>
          <p:cNvSpPr/>
          <p:nvPr/>
        </p:nvSpPr>
        <p:spPr>
          <a:xfrm>
            <a:off x="316490" y="827012"/>
            <a:ext cx="2533383" cy="1318780"/>
          </a:xfrm>
          <a:prstGeom prst="rect">
            <a:avLst/>
          </a:prstGeom>
          <a:noFill/>
          <a:ln/>
        </p:spPr>
        <p:txBody>
          <a:bodyPr wrap="none" lIns="0" tIns="0" rIns="0" bIns="0" rtlCol="0" anchor="t"/>
          <a:lstStyle/>
          <a:p>
            <a:r>
              <a:rPr lang="en-US" sz="2800" dirty="0">
                <a:solidFill>
                  <a:srgbClr val="5C4E3D"/>
                </a:solidFill>
                <a:latin typeface="Tomorrow" panose="020B0604020202020204" charset="0"/>
                <a:ea typeface="Libre Baskerville" pitchFamily="34" charset="-122"/>
                <a:cs typeface="Libre Baskerville" pitchFamily="34" charset="-120"/>
              </a:rPr>
              <a:t>Building a </a:t>
            </a:r>
          </a:p>
          <a:p>
            <a:r>
              <a:rPr lang="en-US" sz="2800" dirty="0">
                <a:solidFill>
                  <a:srgbClr val="5C4E3D"/>
                </a:solidFill>
                <a:latin typeface="Tomorrow" panose="020B0604020202020204" charset="0"/>
                <a:ea typeface="Libre Baskerville" pitchFamily="34" charset="-122"/>
                <a:cs typeface="Libre Baskerville" pitchFamily="34" charset="-120"/>
              </a:rPr>
              <a:t>Veteran-Led </a:t>
            </a:r>
          </a:p>
          <a:p>
            <a:r>
              <a:rPr lang="en-US" sz="2800" dirty="0">
                <a:solidFill>
                  <a:srgbClr val="5C4E3D"/>
                </a:solidFill>
                <a:latin typeface="Tomorrow" panose="020B0604020202020204" charset="0"/>
                <a:ea typeface="Libre Baskerville" pitchFamily="34" charset="-122"/>
                <a:cs typeface="Libre Baskerville" pitchFamily="34" charset="-120"/>
              </a:rPr>
              <a:t>Recovery </a:t>
            </a:r>
          </a:p>
          <a:p>
            <a:r>
              <a:rPr lang="en-US" sz="2800" dirty="0">
                <a:solidFill>
                  <a:srgbClr val="5C4E3D"/>
                </a:solidFill>
                <a:latin typeface="Tomorrow" panose="020B0604020202020204" charset="0"/>
                <a:ea typeface="Libre Baskerville" pitchFamily="34" charset="-122"/>
                <a:cs typeface="Libre Baskerville" pitchFamily="34" charset="-120"/>
              </a:rPr>
              <a:t>Network</a:t>
            </a:r>
            <a:endParaRPr lang="en-US" sz="2800" dirty="0">
              <a:latin typeface="Tomorrow" panose="020B0604020202020204" charset="0"/>
            </a:endParaRPr>
          </a:p>
        </p:txBody>
      </p:sp>
      <p:pic>
        <p:nvPicPr>
          <p:cNvPr id="3" name="Image 0" descr="preencoded.png">
            <a:extLst>
              <a:ext uri="{FF2B5EF4-FFF2-40B4-BE49-F238E27FC236}">
                <a16:creationId xmlns:a16="http://schemas.microsoft.com/office/drawing/2014/main" id="{B878FE00-C56F-1113-9F8E-DB19533F8FC7}"/>
              </a:ext>
            </a:extLst>
          </p:cNvPr>
          <p:cNvPicPr>
            <a:picLocks noChangeAspect="1"/>
          </p:cNvPicPr>
          <p:nvPr/>
        </p:nvPicPr>
        <p:blipFill>
          <a:blip r:embed="rId3"/>
          <a:stretch>
            <a:fillRect/>
          </a:stretch>
        </p:blipFill>
        <p:spPr>
          <a:xfrm>
            <a:off x="2511553" y="311672"/>
            <a:ext cx="5995910" cy="5995910"/>
          </a:xfrm>
          <a:prstGeom prst="rect">
            <a:avLst/>
          </a:prstGeom>
        </p:spPr>
      </p:pic>
      <p:sp>
        <p:nvSpPr>
          <p:cNvPr id="5" name="Shape 1">
            <a:extLst>
              <a:ext uri="{FF2B5EF4-FFF2-40B4-BE49-F238E27FC236}">
                <a16:creationId xmlns:a16="http://schemas.microsoft.com/office/drawing/2014/main" id="{1E2DE0EC-9E22-6D43-0D91-A468C87F3A59}"/>
              </a:ext>
            </a:extLst>
          </p:cNvPr>
          <p:cNvSpPr/>
          <p:nvPr/>
        </p:nvSpPr>
        <p:spPr>
          <a:xfrm>
            <a:off x="396507" y="2684151"/>
            <a:ext cx="1575345" cy="372962"/>
          </a:xfrm>
          <a:prstGeom prst="roundRect">
            <a:avLst>
              <a:gd name="adj" fmla="val 18297"/>
            </a:avLst>
          </a:prstGeom>
          <a:noFill/>
          <a:ln w="7620">
            <a:solidFill>
              <a:srgbClr val="B88E23"/>
            </a:solidFill>
            <a:prstDash val="solid"/>
          </a:ln>
        </p:spPr>
        <p:txBody>
          <a:bodyPr/>
          <a:lstStyle/>
          <a:p>
            <a:endParaRPr lang="en-US" sz="1600">
              <a:latin typeface="Tomorrow" panose="020B0604020202020204" charset="0"/>
            </a:endParaRPr>
          </a:p>
        </p:txBody>
      </p:sp>
      <p:sp>
        <p:nvSpPr>
          <p:cNvPr id="6" name="Text 2">
            <a:extLst>
              <a:ext uri="{FF2B5EF4-FFF2-40B4-BE49-F238E27FC236}">
                <a16:creationId xmlns:a16="http://schemas.microsoft.com/office/drawing/2014/main" id="{0C850303-97DD-CB2F-C528-ABF6A8334460}"/>
              </a:ext>
            </a:extLst>
          </p:cNvPr>
          <p:cNvSpPr/>
          <p:nvPr/>
        </p:nvSpPr>
        <p:spPr>
          <a:xfrm>
            <a:off x="474419" y="2823492"/>
            <a:ext cx="1737464" cy="233620"/>
          </a:xfrm>
          <a:prstGeom prst="rect">
            <a:avLst/>
          </a:prstGeom>
          <a:noFill/>
          <a:ln/>
        </p:spPr>
        <p:txBody>
          <a:bodyPr wrap="none" lIns="0" tIns="0" rIns="0" bIns="0" rtlCol="0" anchor="t"/>
          <a:lstStyle/>
          <a:p>
            <a:pPr>
              <a:lnSpc>
                <a:spcPts val="1031"/>
              </a:lnSpc>
            </a:pPr>
            <a:r>
              <a:rPr lang="en-US" sz="1000" dirty="0">
                <a:solidFill>
                  <a:srgbClr val="B88E23"/>
                </a:solidFill>
                <a:latin typeface="Tomorrow" panose="020B0604020202020204" charset="0"/>
                <a:ea typeface="DM Sans" pitchFamily="34" charset="-122"/>
                <a:cs typeface="DM Sans" pitchFamily="34" charset="-120"/>
              </a:rPr>
              <a:t>NATIONAL OUTREACH</a:t>
            </a:r>
            <a:endParaRPr lang="en-US" sz="1000" dirty="0">
              <a:latin typeface="Tomorrow" panose="020B0604020202020204" charset="0"/>
            </a:endParaRPr>
          </a:p>
        </p:txBody>
      </p:sp>
      <p:sp>
        <p:nvSpPr>
          <p:cNvPr id="11" name="Text 6">
            <a:extLst>
              <a:ext uri="{FF2B5EF4-FFF2-40B4-BE49-F238E27FC236}">
                <a16:creationId xmlns:a16="http://schemas.microsoft.com/office/drawing/2014/main" id="{0756478A-A8F2-A852-A737-DBAB274851B5}"/>
              </a:ext>
            </a:extLst>
          </p:cNvPr>
          <p:cNvSpPr/>
          <p:nvPr/>
        </p:nvSpPr>
        <p:spPr>
          <a:xfrm>
            <a:off x="5086499" y="4254401"/>
            <a:ext cx="3454043" cy="1208233"/>
          </a:xfrm>
          <a:prstGeom prst="rect">
            <a:avLst/>
          </a:prstGeom>
          <a:noFill/>
          <a:ln/>
        </p:spPr>
        <p:txBody>
          <a:bodyPr wrap="square" lIns="0" tIns="0" rIns="0" bIns="0" rtlCol="0" anchor="t"/>
          <a:lstStyle/>
          <a:p>
            <a:pPr>
              <a:lnSpc>
                <a:spcPts val="1281"/>
              </a:lnSpc>
            </a:pPr>
            <a:endParaRPr lang="en-US" sz="1050" dirty="0">
              <a:latin typeface="Tomorrow" panose="020B0604020202020204" charset="0"/>
            </a:endParaRPr>
          </a:p>
        </p:txBody>
      </p:sp>
      <p:sp>
        <p:nvSpPr>
          <p:cNvPr id="12" name="Slide Number Placeholder 5">
            <a:extLst>
              <a:ext uri="{FF2B5EF4-FFF2-40B4-BE49-F238E27FC236}">
                <a16:creationId xmlns:a16="http://schemas.microsoft.com/office/drawing/2014/main" id="{9C5E7C28-E55C-85DD-F3B2-87120B352510}"/>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18</a:t>
            </a:fld>
            <a:endParaRPr lang="en-US" dirty="0"/>
          </a:p>
        </p:txBody>
      </p:sp>
    </p:spTree>
    <p:extLst>
      <p:ext uri="{BB962C8B-B14F-4D97-AF65-F5344CB8AC3E}">
        <p14:creationId xmlns:p14="http://schemas.microsoft.com/office/powerpoint/2010/main" val="3678644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DCF5-AC85-730E-8E52-E782CBF8826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A784ACE-8F51-819A-43BC-61506D3BB738}"/>
              </a:ext>
            </a:extLst>
          </p:cNvPr>
          <p:cNvSpPr/>
          <p:nvPr/>
        </p:nvSpPr>
        <p:spPr>
          <a:xfrm>
            <a:off x="463154" y="1221135"/>
            <a:ext cx="3865006" cy="206723"/>
          </a:xfrm>
          <a:prstGeom prst="rect">
            <a:avLst/>
          </a:prstGeom>
          <a:noFill/>
          <a:ln/>
        </p:spPr>
        <p:txBody>
          <a:bodyPr wrap="none" lIns="0" tIns="0" rIns="0" bIns="0" rtlCol="0" anchor="t"/>
          <a:lstStyle/>
          <a:p>
            <a:pPr>
              <a:lnSpc>
                <a:spcPts val="1625"/>
              </a:lnSpc>
            </a:pPr>
            <a:r>
              <a:rPr lang="en-US" sz="2800" b="1" dirty="0">
                <a:solidFill>
                  <a:srgbClr val="1D1D1B"/>
                </a:solidFill>
                <a:latin typeface="Tomorrow Semi Bold" pitchFamily="34" charset="0"/>
                <a:ea typeface="Tomorrow Semi Bold" pitchFamily="34" charset="-122"/>
                <a:cs typeface="Tomorrow Semi Bold" pitchFamily="34" charset="-120"/>
              </a:rPr>
              <a:t>The Impact of the Movement</a:t>
            </a:r>
            <a:endParaRPr lang="en-US" sz="2800" b="1" dirty="0"/>
          </a:p>
        </p:txBody>
      </p:sp>
      <p:sp>
        <p:nvSpPr>
          <p:cNvPr id="3" name="Text 1">
            <a:extLst>
              <a:ext uri="{FF2B5EF4-FFF2-40B4-BE49-F238E27FC236}">
                <a16:creationId xmlns:a16="http://schemas.microsoft.com/office/drawing/2014/main" id="{4C591060-7DEB-B53E-3B13-BDFE19D2E4D9}"/>
              </a:ext>
            </a:extLst>
          </p:cNvPr>
          <p:cNvSpPr/>
          <p:nvPr/>
        </p:nvSpPr>
        <p:spPr>
          <a:xfrm>
            <a:off x="463154" y="1477268"/>
            <a:ext cx="3308449" cy="413519"/>
          </a:xfrm>
          <a:prstGeom prst="rect">
            <a:avLst/>
          </a:prstGeom>
          <a:noFill/>
          <a:ln/>
        </p:spPr>
        <p:txBody>
          <a:bodyPr wrap="none" lIns="0" tIns="0" rIns="0" bIns="0" rtlCol="0" anchor="t"/>
          <a:lstStyle/>
          <a:p>
            <a:pPr>
              <a:lnSpc>
                <a:spcPts val="3250"/>
              </a:lnSpc>
            </a:pPr>
            <a:r>
              <a:rPr lang="en-US" sz="2594" b="1" i="1" dirty="0">
                <a:solidFill>
                  <a:srgbClr val="1D1D1B"/>
                </a:solidFill>
                <a:latin typeface="Tomorrow Semi Bold" pitchFamily="34" charset="0"/>
                <a:ea typeface="Tomorrow Semi Bold" pitchFamily="34" charset="-122"/>
                <a:cs typeface="Tomorrow Semi Bold" pitchFamily="34" charset="-120"/>
              </a:rPr>
              <a:t>Corey Ginkel</a:t>
            </a:r>
            <a:endParaRPr lang="en-US" sz="2594" b="1" i="1" dirty="0"/>
          </a:p>
        </p:txBody>
      </p:sp>
      <p:pic>
        <p:nvPicPr>
          <p:cNvPr id="7" name="Picture 6" descr="A person in a white shirt&#10;&#10;AI-generated content may be incorrect.">
            <a:extLst>
              <a:ext uri="{FF2B5EF4-FFF2-40B4-BE49-F238E27FC236}">
                <a16:creationId xmlns:a16="http://schemas.microsoft.com/office/drawing/2014/main" id="{DE5D7848-2A82-BDE4-17F4-656F7CEBA229}"/>
              </a:ext>
            </a:extLst>
          </p:cNvPr>
          <p:cNvPicPr>
            <a:picLocks noChangeAspect="1"/>
          </p:cNvPicPr>
          <p:nvPr/>
        </p:nvPicPr>
        <p:blipFill>
          <a:blip r:embed="rId3"/>
          <a:stretch>
            <a:fillRect/>
          </a:stretch>
        </p:blipFill>
        <p:spPr>
          <a:xfrm>
            <a:off x="3333831" y="2278543"/>
            <a:ext cx="2476337" cy="2476337"/>
          </a:xfrm>
          <a:prstGeom prst="rect">
            <a:avLst/>
          </a:prstGeom>
        </p:spPr>
      </p:pic>
      <p:sp>
        <p:nvSpPr>
          <p:cNvPr id="4" name="Slide Number Placeholder 5">
            <a:extLst>
              <a:ext uri="{FF2B5EF4-FFF2-40B4-BE49-F238E27FC236}">
                <a16:creationId xmlns:a16="http://schemas.microsoft.com/office/drawing/2014/main" id="{BACDBCC8-4514-82DC-B28F-53786F31DADB}"/>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19</a:t>
            </a:fld>
            <a:endParaRPr lang="en-US" dirty="0"/>
          </a:p>
        </p:txBody>
      </p:sp>
    </p:spTree>
    <p:extLst>
      <p:ext uri="{BB962C8B-B14F-4D97-AF65-F5344CB8AC3E}">
        <p14:creationId xmlns:p14="http://schemas.microsoft.com/office/powerpoint/2010/main" val="268555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63154" y="1221135"/>
            <a:ext cx="1654224" cy="206723"/>
          </a:xfrm>
          <a:prstGeom prst="rect">
            <a:avLst/>
          </a:prstGeom>
          <a:noFill/>
          <a:ln/>
        </p:spPr>
        <p:txBody>
          <a:bodyPr wrap="none" lIns="0" tIns="0" rIns="0" bIns="0" rtlCol="0" anchor="t"/>
          <a:lstStyle/>
          <a:p>
            <a:pPr>
              <a:lnSpc>
                <a:spcPts val="1625"/>
              </a:lnSpc>
            </a:pPr>
            <a:r>
              <a:rPr lang="en-US" sz="1600" dirty="0">
                <a:solidFill>
                  <a:srgbClr val="1D1D1B"/>
                </a:solidFill>
                <a:latin typeface="Tomorrow Semi Bold" pitchFamily="34" charset="0"/>
                <a:ea typeface="Tomorrow Semi Bold" pitchFamily="34" charset="-122"/>
                <a:cs typeface="Tomorrow Semi Bold" pitchFamily="34" charset="-120"/>
              </a:rPr>
              <a:t>Meet the Team</a:t>
            </a:r>
            <a:endParaRPr lang="en-US" sz="1600" dirty="0"/>
          </a:p>
        </p:txBody>
      </p:sp>
      <p:sp>
        <p:nvSpPr>
          <p:cNvPr id="3" name="Text 1"/>
          <p:cNvSpPr/>
          <p:nvPr/>
        </p:nvSpPr>
        <p:spPr>
          <a:xfrm>
            <a:off x="463154" y="1477268"/>
            <a:ext cx="3308449" cy="413519"/>
          </a:xfrm>
          <a:prstGeom prst="rect">
            <a:avLst/>
          </a:prstGeom>
          <a:noFill/>
          <a:ln/>
        </p:spPr>
        <p:txBody>
          <a:bodyPr wrap="none" lIns="0" tIns="0" rIns="0" bIns="0" rtlCol="0" anchor="t"/>
          <a:lstStyle/>
          <a:p>
            <a:pPr>
              <a:lnSpc>
                <a:spcPts val="3250"/>
              </a:lnSpc>
            </a:pPr>
            <a:r>
              <a:rPr lang="en-US" sz="2594" dirty="0">
                <a:solidFill>
                  <a:srgbClr val="1D1D1B"/>
                </a:solidFill>
                <a:latin typeface="Tomorrow Semi Bold" pitchFamily="34" charset="0"/>
                <a:ea typeface="Tomorrow Semi Bold" pitchFamily="34" charset="-122"/>
                <a:cs typeface="Tomorrow Semi Bold" pitchFamily="34" charset="-120"/>
              </a:rPr>
              <a:t>Who We Are</a:t>
            </a:r>
            <a:endParaRPr lang="en-US" sz="2594" dirty="0"/>
          </a:p>
        </p:txBody>
      </p:sp>
      <p:sp>
        <p:nvSpPr>
          <p:cNvPr id="5" name="Text 2"/>
          <p:cNvSpPr/>
          <p:nvPr/>
        </p:nvSpPr>
        <p:spPr>
          <a:xfrm>
            <a:off x="463154" y="4128567"/>
            <a:ext cx="1654224" cy="206723"/>
          </a:xfrm>
          <a:prstGeom prst="rect">
            <a:avLst/>
          </a:prstGeom>
          <a:noFill/>
          <a:ln/>
        </p:spPr>
        <p:txBody>
          <a:bodyPr wrap="none" lIns="0" tIns="0" rIns="0" bIns="0" rtlCol="0" anchor="t"/>
          <a:lstStyle/>
          <a:p>
            <a:pPr>
              <a:lnSpc>
                <a:spcPts val="1625"/>
              </a:lnSpc>
            </a:pPr>
            <a:r>
              <a:rPr lang="en-US" sz="1400" b="1" dirty="0">
                <a:solidFill>
                  <a:srgbClr val="61615C"/>
                </a:solidFill>
                <a:latin typeface="Tomorrow Semi Bold" pitchFamily="34" charset="0"/>
                <a:ea typeface="Tomorrow Semi Bold" pitchFamily="34" charset="-122"/>
                <a:cs typeface="Tomorrow Semi Bold" pitchFamily="34" charset="-120"/>
              </a:rPr>
              <a:t>Rob Martin</a:t>
            </a:r>
            <a:endParaRPr lang="en-US" sz="1400" b="1" dirty="0"/>
          </a:p>
        </p:txBody>
      </p:sp>
      <p:sp>
        <p:nvSpPr>
          <p:cNvPr id="6" name="Text 3"/>
          <p:cNvSpPr/>
          <p:nvPr/>
        </p:nvSpPr>
        <p:spPr>
          <a:xfrm>
            <a:off x="463154" y="4409405"/>
            <a:ext cx="2316142" cy="1558258"/>
          </a:xfrm>
          <a:prstGeom prst="rect">
            <a:avLst/>
          </a:prstGeom>
          <a:noFill/>
          <a:ln/>
        </p:spPr>
        <p:txBody>
          <a:bodyPr wrap="square" lIns="0" tIns="0" rIns="0" bIns="0" rtlCol="0" anchor="t"/>
          <a:lstStyle/>
          <a:p>
            <a:pPr>
              <a:lnSpc>
                <a:spcPts val="1594"/>
              </a:lnSpc>
            </a:pPr>
            <a:r>
              <a:rPr lang="en-US" sz="1200" dirty="0">
                <a:solidFill>
                  <a:srgbClr val="61615C"/>
                </a:solidFill>
                <a:latin typeface="Tomorrow" pitchFamily="34" charset="0"/>
                <a:ea typeface="Tomorrow" pitchFamily="34" charset="-122"/>
                <a:cs typeface="Tomorrow" pitchFamily="34" charset="-120"/>
              </a:rPr>
              <a:t>Clinical supervisor with 30 years of experience and 35 years in recovery. Rob bridges clinical expertise with peer innovation, envisioning a system that supports Veterans beyond acute treatment.</a:t>
            </a:r>
            <a:endParaRPr lang="en-US" sz="1200" dirty="0"/>
          </a:p>
        </p:txBody>
      </p:sp>
      <p:sp>
        <p:nvSpPr>
          <p:cNvPr id="8" name="Text 4"/>
          <p:cNvSpPr/>
          <p:nvPr/>
        </p:nvSpPr>
        <p:spPr>
          <a:xfrm>
            <a:off x="3253830" y="4128567"/>
            <a:ext cx="1654224" cy="206723"/>
          </a:xfrm>
          <a:prstGeom prst="rect">
            <a:avLst/>
          </a:prstGeom>
          <a:noFill/>
          <a:ln/>
        </p:spPr>
        <p:txBody>
          <a:bodyPr wrap="none" lIns="0" tIns="0" rIns="0" bIns="0" rtlCol="0" anchor="t"/>
          <a:lstStyle/>
          <a:p>
            <a:pPr>
              <a:lnSpc>
                <a:spcPts val="1625"/>
              </a:lnSpc>
            </a:pPr>
            <a:r>
              <a:rPr lang="en-US" sz="1400" b="1" dirty="0">
                <a:solidFill>
                  <a:srgbClr val="61615C"/>
                </a:solidFill>
                <a:latin typeface="Tomorrow Semi Bold" pitchFamily="34" charset="0"/>
                <a:ea typeface="Tomorrow Semi Bold" pitchFamily="34" charset="-122"/>
                <a:cs typeface="Tomorrow Semi Bold" pitchFamily="34" charset="-120"/>
              </a:rPr>
              <a:t>Greg Edwards</a:t>
            </a:r>
            <a:endParaRPr lang="en-US" sz="1400" b="1" dirty="0"/>
          </a:p>
        </p:txBody>
      </p:sp>
      <p:sp>
        <p:nvSpPr>
          <p:cNvPr id="9" name="Text 5"/>
          <p:cNvSpPr/>
          <p:nvPr/>
        </p:nvSpPr>
        <p:spPr>
          <a:xfrm>
            <a:off x="3253831" y="4409405"/>
            <a:ext cx="2220538" cy="1558258"/>
          </a:xfrm>
          <a:prstGeom prst="rect">
            <a:avLst/>
          </a:prstGeom>
          <a:noFill/>
          <a:ln/>
        </p:spPr>
        <p:txBody>
          <a:bodyPr wrap="square" lIns="0" tIns="0" rIns="0" bIns="0" rtlCol="0" anchor="t"/>
          <a:lstStyle/>
          <a:p>
            <a:pPr>
              <a:lnSpc>
                <a:spcPts val="1594"/>
              </a:lnSpc>
            </a:pPr>
            <a:r>
              <a:rPr lang="en-US" sz="1200" dirty="0">
                <a:solidFill>
                  <a:srgbClr val="61615C"/>
                </a:solidFill>
                <a:latin typeface="Tomorrow" pitchFamily="34" charset="0"/>
                <a:ea typeface="Tomorrow" pitchFamily="34" charset="-122"/>
                <a:cs typeface="Tomorrow" pitchFamily="34" charset="-120"/>
              </a:rPr>
              <a:t>Vietnam Combat Veteran (USMC) who brings authenticity and humor to recovery work. Greg represents the resilience of older Veterans and leads with lived experience that commands respect.</a:t>
            </a:r>
            <a:endParaRPr lang="en-US" sz="1200" dirty="0"/>
          </a:p>
        </p:txBody>
      </p:sp>
      <p:sp>
        <p:nvSpPr>
          <p:cNvPr id="11" name="Text 6"/>
          <p:cNvSpPr/>
          <p:nvPr/>
        </p:nvSpPr>
        <p:spPr>
          <a:xfrm>
            <a:off x="6044506" y="4128567"/>
            <a:ext cx="1654224" cy="206723"/>
          </a:xfrm>
          <a:prstGeom prst="rect">
            <a:avLst/>
          </a:prstGeom>
          <a:noFill/>
          <a:ln/>
        </p:spPr>
        <p:txBody>
          <a:bodyPr wrap="none" lIns="0" tIns="0" rIns="0" bIns="0" rtlCol="0" anchor="t"/>
          <a:lstStyle/>
          <a:p>
            <a:pPr>
              <a:lnSpc>
                <a:spcPts val="1625"/>
              </a:lnSpc>
            </a:pPr>
            <a:r>
              <a:rPr lang="en-US" sz="1400" b="1" dirty="0">
                <a:solidFill>
                  <a:srgbClr val="61615C"/>
                </a:solidFill>
                <a:latin typeface="Tomorrow Semi Bold" pitchFamily="34" charset="0"/>
                <a:ea typeface="Tomorrow Semi Bold" pitchFamily="34" charset="-122"/>
                <a:cs typeface="Tomorrow Semi Bold" pitchFamily="34" charset="-120"/>
              </a:rPr>
              <a:t>Corey Ginkel</a:t>
            </a:r>
            <a:endParaRPr lang="en-US" sz="1400" b="1" dirty="0"/>
          </a:p>
        </p:txBody>
      </p:sp>
      <p:sp>
        <p:nvSpPr>
          <p:cNvPr id="12" name="Text 7"/>
          <p:cNvSpPr/>
          <p:nvPr/>
        </p:nvSpPr>
        <p:spPr>
          <a:xfrm>
            <a:off x="6044506" y="4409405"/>
            <a:ext cx="2220539" cy="1558258"/>
          </a:xfrm>
          <a:prstGeom prst="rect">
            <a:avLst/>
          </a:prstGeom>
          <a:noFill/>
          <a:ln/>
        </p:spPr>
        <p:txBody>
          <a:bodyPr wrap="square" lIns="0" tIns="0" rIns="0" bIns="0" rtlCol="0" anchor="t"/>
          <a:lstStyle/>
          <a:p>
            <a:pPr>
              <a:lnSpc>
                <a:spcPts val="1594"/>
              </a:lnSpc>
            </a:pPr>
            <a:r>
              <a:rPr lang="en-US" sz="1200" dirty="0">
                <a:solidFill>
                  <a:srgbClr val="61615C"/>
                </a:solidFill>
                <a:latin typeface="Tomorrow" pitchFamily="34" charset="0"/>
                <a:ea typeface="Tomorrow" pitchFamily="34" charset="-122"/>
                <a:cs typeface="Tomorrow" pitchFamily="34" charset="-120"/>
              </a:rPr>
              <a:t>Gulf War Army Veteran who rebuilt his life through Whole Health and SMART Recovery. Corey represents network expansion and brings structure, creativity, and passion to peer facilitation.</a:t>
            </a:r>
            <a:endParaRPr lang="en-US" sz="1200" dirty="0"/>
          </a:p>
        </p:txBody>
      </p:sp>
      <p:pic>
        <p:nvPicPr>
          <p:cNvPr id="14" name="Picture 13" descr="A person in a suit&#10;&#10;AI-generated content may be incorrect.">
            <a:extLst>
              <a:ext uri="{FF2B5EF4-FFF2-40B4-BE49-F238E27FC236}">
                <a16:creationId xmlns:a16="http://schemas.microsoft.com/office/drawing/2014/main" id="{1EBF6DCE-F4E2-69A6-A32A-9465C4F1C135}"/>
              </a:ext>
            </a:extLst>
          </p:cNvPr>
          <p:cNvPicPr>
            <a:picLocks noChangeAspect="1"/>
          </p:cNvPicPr>
          <p:nvPr/>
        </p:nvPicPr>
        <p:blipFill>
          <a:blip r:embed="rId3"/>
          <a:stretch>
            <a:fillRect/>
          </a:stretch>
        </p:blipFill>
        <p:spPr>
          <a:xfrm>
            <a:off x="525827" y="2586410"/>
            <a:ext cx="1190625" cy="1190625"/>
          </a:xfrm>
          <a:prstGeom prst="rect">
            <a:avLst/>
          </a:prstGeom>
        </p:spPr>
      </p:pic>
      <p:pic>
        <p:nvPicPr>
          <p:cNvPr id="26" name="Picture 25" descr="A picture containing person, person, glasses, smiling&#10;&#10;AI-generated content may be incorrect.">
            <a:extLst>
              <a:ext uri="{FF2B5EF4-FFF2-40B4-BE49-F238E27FC236}">
                <a16:creationId xmlns:a16="http://schemas.microsoft.com/office/drawing/2014/main" id="{1F3419A8-CD20-5731-7FF1-26F2CFD350ED}"/>
              </a:ext>
            </a:extLst>
          </p:cNvPr>
          <p:cNvPicPr>
            <a:picLocks noChangeAspect="1"/>
          </p:cNvPicPr>
          <p:nvPr/>
        </p:nvPicPr>
        <p:blipFill>
          <a:blip r:embed="rId4"/>
          <a:stretch>
            <a:fillRect/>
          </a:stretch>
        </p:blipFill>
        <p:spPr>
          <a:xfrm>
            <a:off x="3075432" y="2513771"/>
            <a:ext cx="1303437" cy="1272648"/>
          </a:xfrm>
          <a:prstGeom prst="rect">
            <a:avLst/>
          </a:prstGeom>
        </p:spPr>
      </p:pic>
      <p:pic>
        <p:nvPicPr>
          <p:cNvPr id="7" name="Picture 6" descr="A person in a white shirt&#10;&#10;AI-generated content may be incorrect.">
            <a:extLst>
              <a:ext uri="{FF2B5EF4-FFF2-40B4-BE49-F238E27FC236}">
                <a16:creationId xmlns:a16="http://schemas.microsoft.com/office/drawing/2014/main" id="{51B01267-5FFE-2E01-EC2B-4B36900F8B61}"/>
              </a:ext>
            </a:extLst>
          </p:cNvPr>
          <p:cNvPicPr>
            <a:picLocks noChangeAspect="1"/>
          </p:cNvPicPr>
          <p:nvPr/>
        </p:nvPicPr>
        <p:blipFill>
          <a:blip r:embed="rId5"/>
          <a:stretch>
            <a:fillRect/>
          </a:stretch>
        </p:blipFill>
        <p:spPr>
          <a:xfrm>
            <a:off x="6044506" y="2530003"/>
            <a:ext cx="1303437" cy="1303437"/>
          </a:xfrm>
          <a:prstGeom prst="rect">
            <a:avLst/>
          </a:prstGeom>
        </p:spPr>
      </p:pic>
      <p:sp>
        <p:nvSpPr>
          <p:cNvPr id="4" name="Slide Number Placeholder 5">
            <a:extLst>
              <a:ext uri="{FF2B5EF4-FFF2-40B4-BE49-F238E27FC236}">
                <a16:creationId xmlns:a16="http://schemas.microsoft.com/office/drawing/2014/main" id="{D75EE06F-B1D3-C72E-B204-D2EFF2155090}"/>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k tools on a bench">
            <a:extLst>
              <a:ext uri="{FF2B5EF4-FFF2-40B4-BE49-F238E27FC236}">
                <a16:creationId xmlns:a16="http://schemas.microsoft.com/office/drawing/2014/main" id="{FBAD8C84-E5C8-EC45-AA86-5540E166372D}"/>
              </a:ext>
            </a:extLst>
          </p:cNvPr>
          <p:cNvPicPr>
            <a:picLocks noChangeAspect="1"/>
          </p:cNvPicPr>
          <p:nvPr/>
        </p:nvPicPr>
        <p:blipFill>
          <a:blip r:embed="rId3"/>
          <a:srcRect l="35924" r="19626" b="-1"/>
          <a:stretch>
            <a:fillRect/>
          </a:stretch>
        </p:blipFill>
        <p:spPr>
          <a:xfrm>
            <a:off x="4577270" y="10"/>
            <a:ext cx="4566728" cy="6857990"/>
          </a:xfrm>
          <a:prstGeom prst="rect">
            <a:avLst/>
          </a:prstGeom>
        </p:spPr>
      </p:pic>
      <p:sp>
        <p:nvSpPr>
          <p:cNvPr id="2" name="Title 1"/>
          <p:cNvSpPr>
            <a:spLocks noGrp="1"/>
          </p:cNvSpPr>
          <p:nvPr>
            <p:ph type="title"/>
          </p:nvPr>
        </p:nvSpPr>
        <p:spPr>
          <a:xfrm>
            <a:off x="526862" y="328512"/>
            <a:ext cx="3583791" cy="1628970"/>
          </a:xfrm>
        </p:spPr>
        <p:txBody>
          <a:bodyPr anchor="ctr">
            <a:normAutofit/>
          </a:bodyPr>
          <a:lstStyle/>
          <a:p>
            <a:pPr>
              <a:lnSpc>
                <a:spcPct val="90000"/>
              </a:lnSpc>
            </a:pPr>
            <a:r>
              <a:rPr lang="en-US" sz="3500" dirty="0"/>
              <a:t>From Burying Problems to </a:t>
            </a:r>
            <a:r>
              <a:rPr lang="en-US" sz="4000" dirty="0"/>
              <a:t>Building</a:t>
            </a:r>
            <a:r>
              <a:rPr lang="en-US" sz="3500" dirty="0"/>
              <a:t> Tools</a:t>
            </a:r>
          </a:p>
        </p:txBody>
      </p:sp>
      <p:sp>
        <p:nvSpPr>
          <p:cNvPr id="3" name="Content Placeholder 2"/>
          <p:cNvSpPr>
            <a:spLocks noGrp="1"/>
          </p:cNvSpPr>
          <p:nvPr>
            <p:ph idx="1"/>
          </p:nvPr>
        </p:nvSpPr>
        <p:spPr>
          <a:xfrm>
            <a:off x="571350" y="2553036"/>
            <a:ext cx="3494817" cy="3374137"/>
          </a:xfrm>
        </p:spPr>
        <p:txBody>
          <a:bodyPr anchor="ctr">
            <a:normAutofit/>
          </a:bodyPr>
          <a:lstStyle/>
          <a:p>
            <a:endParaRPr lang="en-US" sz="1700" dirty="0"/>
          </a:p>
          <a:p>
            <a:r>
              <a:rPr lang="en-US" sz="2400" dirty="0"/>
              <a:t>A Journey Through Military Life, PTSD, and SMART Recovery</a:t>
            </a:r>
          </a:p>
        </p:txBody>
      </p:sp>
      <p:sp>
        <p:nvSpPr>
          <p:cNvPr id="4" name="Slide Number Placeholder 5">
            <a:extLst>
              <a:ext uri="{FF2B5EF4-FFF2-40B4-BE49-F238E27FC236}">
                <a16:creationId xmlns:a16="http://schemas.microsoft.com/office/drawing/2014/main" id="{3BD81B93-C337-5538-F06D-56E69C2ED3C6}"/>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solidFill>
                  <a:schemeClr val="bg1"/>
                </a:solidFill>
              </a:rPr>
              <a:pPr algn="r"/>
              <a:t>20</a:t>
            </a:fld>
            <a:endParaRPr lang="en-US"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Growing Up Military</a:t>
            </a:r>
          </a:p>
        </p:txBody>
      </p:sp>
      <p:graphicFrame>
        <p:nvGraphicFramePr>
          <p:cNvPr id="5" name="Content Placeholder 2">
            <a:extLst>
              <a:ext uri="{FF2B5EF4-FFF2-40B4-BE49-F238E27FC236}">
                <a16:creationId xmlns:a16="http://schemas.microsoft.com/office/drawing/2014/main" id="{C30BEC97-249C-66BB-923F-84C8707477EC}"/>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5">
            <a:extLst>
              <a:ext uri="{FF2B5EF4-FFF2-40B4-BE49-F238E27FC236}">
                <a16:creationId xmlns:a16="http://schemas.microsoft.com/office/drawing/2014/main" id="{2092A8A7-4738-993C-3EEF-F8731C51DC67}"/>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49" y="617921"/>
            <a:ext cx="4000647" cy="1708242"/>
          </a:xfrm>
        </p:spPr>
        <p:txBody>
          <a:bodyPr anchor="ctr">
            <a:normAutofit/>
          </a:bodyPr>
          <a:lstStyle/>
          <a:p>
            <a:r>
              <a:rPr lang="en-US" sz="4000" dirty="0"/>
              <a:t>The First Coping Skill</a:t>
            </a:r>
          </a:p>
        </p:txBody>
      </p:sp>
      <p:sp>
        <p:nvSpPr>
          <p:cNvPr id="3" name="Content Placeholder 2"/>
          <p:cNvSpPr>
            <a:spLocks noGrp="1"/>
          </p:cNvSpPr>
          <p:nvPr>
            <p:ph idx="1"/>
          </p:nvPr>
        </p:nvSpPr>
        <p:spPr>
          <a:xfrm>
            <a:off x="571350" y="2470244"/>
            <a:ext cx="4000647" cy="3769835"/>
          </a:xfrm>
        </p:spPr>
        <p:txBody>
          <a:bodyPr anchor="ctr">
            <a:normAutofit/>
          </a:bodyPr>
          <a:lstStyle/>
          <a:p>
            <a:endParaRPr lang="en-US" sz="1700" dirty="0"/>
          </a:p>
          <a:p>
            <a:r>
              <a:rPr lang="en-US" sz="3000" dirty="0"/>
              <a:t>Only emotional strategy modeled: bury it</a:t>
            </a:r>
          </a:p>
          <a:p>
            <a:r>
              <a:rPr lang="en-US" sz="3000" dirty="0"/>
              <a:t>No space for growth</a:t>
            </a:r>
          </a:p>
          <a:p>
            <a:r>
              <a:rPr lang="en-US" sz="3000" dirty="0"/>
              <a:t>Silence became the default</a:t>
            </a:r>
          </a:p>
        </p:txBody>
      </p:sp>
      <p:pic>
        <p:nvPicPr>
          <p:cNvPr id="5" name="Picture 4" descr="Solo journey">
            <a:extLst>
              <a:ext uri="{FF2B5EF4-FFF2-40B4-BE49-F238E27FC236}">
                <a16:creationId xmlns:a16="http://schemas.microsoft.com/office/drawing/2014/main" id="{2CFBF86E-76A3-63A0-3A00-F8CA8DC03D38}"/>
              </a:ext>
            </a:extLst>
          </p:cNvPr>
          <p:cNvPicPr>
            <a:picLocks noChangeAspect="1"/>
          </p:cNvPicPr>
          <p:nvPr/>
        </p:nvPicPr>
        <p:blipFill>
          <a:blip r:embed="rId3"/>
          <a:srcRect l="32575" r="23742" b="-1"/>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5">
            <a:extLst>
              <a:ext uri="{FF2B5EF4-FFF2-40B4-BE49-F238E27FC236}">
                <a16:creationId xmlns:a16="http://schemas.microsoft.com/office/drawing/2014/main" id="{D8EE26F0-29F6-9AD6-A370-94A64F2F3832}"/>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52" y="350196"/>
            <a:ext cx="3485178" cy="1624520"/>
          </a:xfrm>
        </p:spPr>
        <p:txBody>
          <a:bodyPr anchor="ctr">
            <a:normAutofit/>
          </a:bodyPr>
          <a:lstStyle/>
          <a:p>
            <a:r>
              <a:rPr lang="en-US" sz="4000" dirty="0"/>
              <a:t>Joining the Army</a:t>
            </a:r>
          </a:p>
        </p:txBody>
      </p:sp>
      <p:sp>
        <p:nvSpPr>
          <p:cNvPr id="3" name="Content Placeholder 2"/>
          <p:cNvSpPr>
            <a:spLocks noGrp="1"/>
          </p:cNvSpPr>
          <p:nvPr>
            <p:ph idx="1"/>
          </p:nvPr>
        </p:nvSpPr>
        <p:spPr>
          <a:xfrm>
            <a:off x="571351" y="2743200"/>
            <a:ext cx="3485179" cy="3613149"/>
          </a:xfrm>
        </p:spPr>
        <p:txBody>
          <a:bodyPr anchor="ctr">
            <a:normAutofit/>
          </a:bodyPr>
          <a:lstStyle/>
          <a:p>
            <a:endParaRPr lang="en-US" sz="1700" dirty="0"/>
          </a:p>
          <a:p>
            <a:r>
              <a:rPr lang="en-US" sz="2600" dirty="0"/>
              <a:t>Enlisted right out of high school</a:t>
            </a:r>
          </a:p>
          <a:p>
            <a:r>
              <a:rPr lang="en-US" sz="2600" dirty="0"/>
              <a:t>Reinforced the same mindset</a:t>
            </a:r>
          </a:p>
          <a:p>
            <a:r>
              <a:rPr lang="en-US" sz="2600" dirty="0"/>
              <a:t>Issued four tools: E-tool, 550 cord, duct tape, hammer</a:t>
            </a:r>
          </a:p>
        </p:txBody>
      </p:sp>
      <p:pic>
        <p:nvPicPr>
          <p:cNvPr id="5" name="Picture 4" descr="Hammer and nail">
            <a:extLst>
              <a:ext uri="{FF2B5EF4-FFF2-40B4-BE49-F238E27FC236}">
                <a16:creationId xmlns:a16="http://schemas.microsoft.com/office/drawing/2014/main" id="{C79B4FDD-EA58-EC8B-8BE2-B3D54D049D75}"/>
              </a:ext>
            </a:extLst>
          </p:cNvPr>
          <p:cNvPicPr>
            <a:picLocks noChangeAspect="1"/>
          </p:cNvPicPr>
          <p:nvPr/>
        </p:nvPicPr>
        <p:blipFill>
          <a:blip r:embed="rId3"/>
          <a:srcRect l="1601" r="53848" b="-2"/>
          <a:stretch>
            <a:fillRect/>
          </a:stretch>
        </p:blipFill>
        <p:spPr>
          <a:xfrm>
            <a:off x="4572000" y="1"/>
            <a:ext cx="4577118" cy="6858000"/>
          </a:xfrm>
          <a:prstGeom prst="rect">
            <a:avLst/>
          </a:prstGeom>
        </p:spPr>
      </p:pic>
      <p:sp>
        <p:nvSpPr>
          <p:cNvPr id="4" name="Slide Number Placeholder 5">
            <a:extLst>
              <a:ext uri="{FF2B5EF4-FFF2-40B4-BE49-F238E27FC236}">
                <a16:creationId xmlns:a16="http://schemas.microsoft.com/office/drawing/2014/main" id="{1C174F43-7C01-5658-944B-A8B4C5E41105}"/>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23" y="809898"/>
            <a:ext cx="7457037" cy="1554480"/>
          </a:xfrm>
        </p:spPr>
        <p:txBody>
          <a:bodyPr anchor="ctr">
            <a:normAutofit/>
          </a:bodyPr>
          <a:lstStyle/>
          <a:p>
            <a:r>
              <a:rPr lang="en-US" sz="4800" dirty="0"/>
              <a:t>The Army Mindset</a:t>
            </a:r>
          </a:p>
        </p:txBody>
      </p:sp>
      <p:sp>
        <p:nvSpPr>
          <p:cNvPr id="25" name="Content Placeholder 2"/>
          <p:cNvSpPr>
            <a:spLocks noGrp="1"/>
          </p:cNvSpPr>
          <p:nvPr>
            <p:ph idx="1"/>
          </p:nvPr>
        </p:nvSpPr>
        <p:spPr>
          <a:xfrm>
            <a:off x="783771" y="3017522"/>
            <a:ext cx="7455989" cy="3124658"/>
          </a:xfrm>
        </p:spPr>
        <p:txBody>
          <a:bodyPr anchor="ctr">
            <a:normAutofit/>
          </a:bodyPr>
          <a:lstStyle/>
          <a:p>
            <a:endParaRPr lang="en-US" sz="2100" dirty="0"/>
          </a:p>
          <a:p>
            <a:r>
              <a:rPr lang="en-US" sz="2300" dirty="0"/>
              <a:t>"If it doesn’t fit, force it. And if it doesn’t force… F*ck it."</a:t>
            </a:r>
          </a:p>
          <a:p>
            <a:r>
              <a:rPr lang="en-US" sz="2300" dirty="0"/>
              <a:t>Great for equipment, terrible for emotions</a:t>
            </a:r>
          </a:p>
        </p:txBody>
      </p:sp>
      <p:sp>
        <p:nvSpPr>
          <p:cNvPr id="3" name="Slide Number Placeholder 5">
            <a:extLst>
              <a:ext uri="{FF2B5EF4-FFF2-40B4-BE49-F238E27FC236}">
                <a16:creationId xmlns:a16="http://schemas.microsoft.com/office/drawing/2014/main" id="{AB5CE22F-EB46-82E3-043D-22885AC93316}"/>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222" y="1238080"/>
            <a:ext cx="7387313" cy="1349671"/>
          </a:xfrm>
        </p:spPr>
        <p:txBody>
          <a:bodyPr anchor="b">
            <a:normAutofit/>
          </a:bodyPr>
          <a:lstStyle/>
          <a:p>
            <a:r>
              <a:rPr lang="en-US" sz="4700" dirty="0"/>
              <a:t>The Problem With Burying</a:t>
            </a:r>
          </a:p>
        </p:txBody>
      </p:sp>
      <p:sp>
        <p:nvSpPr>
          <p:cNvPr id="3" name="Content Placeholder 2"/>
          <p:cNvSpPr>
            <a:spLocks noGrp="1"/>
          </p:cNvSpPr>
          <p:nvPr>
            <p:ph idx="1"/>
          </p:nvPr>
        </p:nvSpPr>
        <p:spPr>
          <a:xfrm>
            <a:off x="966978" y="2902913"/>
            <a:ext cx="7387313" cy="3032168"/>
          </a:xfrm>
        </p:spPr>
        <p:txBody>
          <a:bodyPr anchor="ctr">
            <a:normAutofit/>
          </a:bodyPr>
          <a:lstStyle/>
          <a:p>
            <a:endParaRPr lang="en-US" sz="1700" dirty="0"/>
          </a:p>
          <a:p>
            <a:r>
              <a:rPr lang="en-US" sz="2400" dirty="0"/>
              <a:t>You can’t get all the dirt back in the hole</a:t>
            </a:r>
          </a:p>
          <a:p>
            <a:r>
              <a:rPr lang="en-US" sz="2400" dirty="0"/>
              <a:t>Dirt piles up over time</a:t>
            </a:r>
          </a:p>
          <a:p>
            <a:r>
              <a:rPr lang="en-US" sz="2400" dirty="0"/>
              <a:t>Eventually you’re digging yourself into your own hole</a:t>
            </a:r>
          </a:p>
        </p:txBody>
      </p:sp>
      <p:sp>
        <p:nvSpPr>
          <p:cNvPr id="4" name="Slide Number Placeholder 5">
            <a:extLst>
              <a:ext uri="{FF2B5EF4-FFF2-40B4-BE49-F238E27FC236}">
                <a16:creationId xmlns:a16="http://schemas.microsoft.com/office/drawing/2014/main" id="{5012C59C-1E74-127C-370C-C2CF69719E09}"/>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4168866" cy="1325563"/>
          </a:xfrm>
        </p:spPr>
        <p:txBody>
          <a:bodyPr>
            <a:normAutofit/>
          </a:bodyPr>
          <a:lstStyle/>
          <a:p>
            <a:pPr>
              <a:lnSpc>
                <a:spcPct val="90000"/>
              </a:lnSpc>
            </a:pPr>
            <a:r>
              <a:t>Leaving the Military</a:t>
            </a:r>
            <a:endParaRPr lang="en-US"/>
          </a:p>
        </p:txBody>
      </p:sp>
      <p:sp>
        <p:nvSpPr>
          <p:cNvPr id="3" name="Content Placeholder 2"/>
          <p:cNvSpPr>
            <a:spLocks noGrp="1"/>
          </p:cNvSpPr>
          <p:nvPr>
            <p:ph idx="1"/>
          </p:nvPr>
        </p:nvSpPr>
        <p:spPr>
          <a:xfrm>
            <a:off x="628650" y="1825625"/>
            <a:ext cx="4168866" cy="4351338"/>
          </a:xfrm>
        </p:spPr>
        <p:txBody>
          <a:bodyPr>
            <a:normAutofit/>
          </a:bodyPr>
          <a:lstStyle/>
          <a:p>
            <a:endParaRPr/>
          </a:p>
          <a:p>
            <a:r>
              <a:t>Carried same tools into civilian life</a:t>
            </a:r>
          </a:p>
          <a:p>
            <a:r>
              <a:t>PTSD, depression, anxiety, aches and pains</a:t>
            </a:r>
          </a:p>
          <a:p>
            <a:r>
              <a:t>Old tools created new problems</a:t>
            </a:r>
          </a:p>
        </p:txBody>
      </p:sp>
      <p:pic>
        <p:nvPicPr>
          <p:cNvPr id="5" name="Picture 4">
            <a:extLst>
              <a:ext uri="{FF2B5EF4-FFF2-40B4-BE49-F238E27FC236}">
                <a16:creationId xmlns:a16="http://schemas.microsoft.com/office/drawing/2014/main" id="{5B990F15-F370-8A0A-1FFB-F1675E113B38}"/>
              </a:ext>
            </a:extLst>
          </p:cNvPr>
          <p:cNvPicPr>
            <a:picLocks noChangeAspect="1"/>
          </p:cNvPicPr>
          <p:nvPr/>
        </p:nvPicPr>
        <p:blipFill>
          <a:blip r:embed="rId3"/>
          <a:stretch>
            <a:fillRect/>
          </a:stretch>
        </p:blipFill>
        <p:spPr>
          <a:xfrm>
            <a:off x="4702523" y="0"/>
            <a:ext cx="4441478" cy="6858000"/>
          </a:xfrm>
          <a:prstGeom prst="rect">
            <a:avLst/>
          </a:prstGeom>
        </p:spPr>
      </p:pic>
      <p:sp>
        <p:nvSpPr>
          <p:cNvPr id="6" name="Slide Number Placeholder 5">
            <a:extLst>
              <a:ext uri="{FF2B5EF4-FFF2-40B4-BE49-F238E27FC236}">
                <a16:creationId xmlns:a16="http://schemas.microsoft.com/office/drawing/2014/main" id="{77F230BD-D594-0CAD-F0AC-BCDBCC45068E}"/>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502920"/>
            <a:ext cx="7882128" cy="1975104"/>
          </a:xfrm>
        </p:spPr>
        <p:txBody>
          <a:bodyPr anchor="b">
            <a:normAutofit/>
          </a:bodyPr>
          <a:lstStyle/>
          <a:p>
            <a:r>
              <a:rPr lang="en-US" sz="5400" dirty="0"/>
              <a:t>Seeking Help</a:t>
            </a:r>
          </a:p>
        </p:txBody>
      </p:sp>
      <p:sp>
        <p:nvSpPr>
          <p:cNvPr id="3" name="Content Placeholder 2"/>
          <p:cNvSpPr>
            <a:spLocks noGrp="1"/>
          </p:cNvSpPr>
          <p:nvPr>
            <p:ph idx="1"/>
          </p:nvPr>
        </p:nvSpPr>
        <p:spPr>
          <a:xfrm>
            <a:off x="630936" y="3328416"/>
            <a:ext cx="7882128" cy="2715768"/>
          </a:xfrm>
        </p:spPr>
        <p:txBody>
          <a:bodyPr>
            <a:normAutofit/>
          </a:bodyPr>
          <a:lstStyle/>
          <a:p>
            <a:endParaRPr lang="en-US" sz="1900" dirty="0"/>
          </a:p>
          <a:p>
            <a:r>
              <a:rPr lang="en-US" sz="2800" dirty="0"/>
              <a:t>Entered Substance Abuse Residential Rehabilitation Program (SARP) in DC and Georgia</a:t>
            </a:r>
          </a:p>
          <a:p>
            <a:r>
              <a:rPr lang="en-US" sz="2800" dirty="0"/>
              <a:t>Completed 6‑month outpatient program</a:t>
            </a:r>
          </a:p>
          <a:p>
            <a:r>
              <a:rPr lang="en-US" sz="2800" dirty="0"/>
              <a:t>Information didn’t stick</a:t>
            </a:r>
          </a:p>
        </p:txBody>
      </p:sp>
      <p:sp>
        <p:nvSpPr>
          <p:cNvPr id="4" name="Slide Number Placeholder 5">
            <a:extLst>
              <a:ext uri="{FF2B5EF4-FFF2-40B4-BE49-F238E27FC236}">
                <a16:creationId xmlns:a16="http://schemas.microsoft.com/office/drawing/2014/main" id="{F9F3056C-78E1-91AB-741B-42FC8923451A}"/>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676400"/>
            <a:ext cx="2857500" cy="3505200"/>
          </a:xfrm>
        </p:spPr>
        <p:txBody>
          <a:bodyPr anchor="t">
            <a:normAutofit/>
          </a:bodyPr>
          <a:lstStyle/>
          <a:p>
            <a:r>
              <a:rPr lang="en-US" dirty="0"/>
              <a:t>Discovering SMART</a:t>
            </a:r>
          </a:p>
        </p:txBody>
      </p:sp>
      <p:sp>
        <p:nvSpPr>
          <p:cNvPr id="3" name="Content Placeholder 2"/>
          <p:cNvSpPr>
            <a:spLocks noGrp="1"/>
          </p:cNvSpPr>
          <p:nvPr>
            <p:ph idx="1"/>
          </p:nvPr>
        </p:nvSpPr>
        <p:spPr>
          <a:xfrm>
            <a:off x="3886203" y="1676400"/>
            <a:ext cx="4229097" cy="3505200"/>
          </a:xfrm>
        </p:spPr>
        <p:txBody>
          <a:bodyPr>
            <a:normAutofit/>
          </a:bodyPr>
          <a:lstStyle/>
          <a:p>
            <a:endParaRPr lang="en-US" sz="2100" dirty="0">
              <a:solidFill>
                <a:schemeClr val="tx1">
                  <a:alpha val="55000"/>
                </a:schemeClr>
              </a:solidFill>
            </a:endParaRPr>
          </a:p>
          <a:p>
            <a:r>
              <a:rPr lang="en-US" sz="2800" dirty="0">
                <a:solidFill>
                  <a:schemeClr val="tx1">
                    <a:alpha val="55000"/>
                  </a:schemeClr>
                </a:solidFill>
              </a:rPr>
              <a:t>Found SMART Recovery</a:t>
            </a:r>
          </a:p>
          <a:p>
            <a:r>
              <a:rPr lang="en-US" sz="2800" dirty="0">
                <a:solidFill>
                  <a:schemeClr val="tx1">
                    <a:alpha val="55000"/>
                  </a:schemeClr>
                </a:solidFill>
              </a:rPr>
              <a:t>Realization: The problem is not the problem</a:t>
            </a:r>
          </a:p>
          <a:p>
            <a:r>
              <a:rPr lang="en-US" sz="2800" dirty="0">
                <a:solidFill>
                  <a:schemeClr val="tx1">
                    <a:alpha val="55000"/>
                  </a:schemeClr>
                </a:solidFill>
              </a:rPr>
              <a:t>I didn’t have the right tool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52" y="350196"/>
            <a:ext cx="3485178" cy="1624520"/>
          </a:xfrm>
        </p:spPr>
        <p:txBody>
          <a:bodyPr anchor="ctr">
            <a:normAutofit/>
          </a:bodyPr>
          <a:lstStyle/>
          <a:p>
            <a:r>
              <a:rPr lang="en-US" dirty="0"/>
              <a:t>A New Toolbox</a:t>
            </a:r>
          </a:p>
        </p:txBody>
      </p:sp>
      <p:sp>
        <p:nvSpPr>
          <p:cNvPr id="3" name="Content Placeholder 2"/>
          <p:cNvSpPr>
            <a:spLocks noGrp="1"/>
          </p:cNvSpPr>
          <p:nvPr>
            <p:ph idx="1"/>
          </p:nvPr>
        </p:nvSpPr>
        <p:spPr>
          <a:xfrm>
            <a:off x="571351" y="2420066"/>
            <a:ext cx="3485179" cy="3613149"/>
          </a:xfrm>
        </p:spPr>
        <p:txBody>
          <a:bodyPr anchor="ctr">
            <a:normAutofit/>
          </a:bodyPr>
          <a:lstStyle/>
          <a:p>
            <a:endParaRPr lang="en-US" sz="1700" dirty="0"/>
          </a:p>
          <a:p>
            <a:r>
              <a:rPr lang="en-US" sz="2400" dirty="0"/>
              <a:t>Tools for managing thoughts, emotions, urges, behaviors</a:t>
            </a:r>
          </a:p>
          <a:p>
            <a:r>
              <a:rPr lang="en-US" sz="2400" dirty="0"/>
              <a:t>Practical system that works in real life</a:t>
            </a:r>
          </a:p>
        </p:txBody>
      </p:sp>
      <p:pic>
        <p:nvPicPr>
          <p:cNvPr id="5" name="Picture 4" descr="Assorted work tools">
            <a:extLst>
              <a:ext uri="{FF2B5EF4-FFF2-40B4-BE49-F238E27FC236}">
                <a16:creationId xmlns:a16="http://schemas.microsoft.com/office/drawing/2014/main" id="{162FE26C-1BDA-DFC7-179B-C9F3154695BE}"/>
              </a:ext>
            </a:extLst>
          </p:cNvPr>
          <p:cNvPicPr>
            <a:picLocks noChangeAspect="1"/>
          </p:cNvPicPr>
          <p:nvPr/>
        </p:nvPicPr>
        <p:blipFill>
          <a:blip r:embed="rId3"/>
          <a:srcRect l="22402" r="33048" b="-2"/>
          <a:stretch>
            <a:fillRect/>
          </a:stretch>
        </p:blipFill>
        <p:spPr>
          <a:xfrm>
            <a:off x="4572000" y="1"/>
            <a:ext cx="4577118"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B600-A123-FA3D-2852-A09261F0430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7F7AD00-0A2A-62F4-7194-F08F911141C4}"/>
              </a:ext>
            </a:extLst>
          </p:cNvPr>
          <p:cNvSpPr>
            <a:spLocks noGrp="1"/>
          </p:cNvSpPr>
          <p:nvPr>
            <p:ph idx="1"/>
          </p:nvPr>
        </p:nvSpPr>
        <p:spPr>
          <a:xfrm>
            <a:off x="272374" y="1600200"/>
            <a:ext cx="8643026" cy="4525963"/>
          </a:xfrm>
        </p:spPr>
        <p:txBody>
          <a:bodyPr>
            <a:noAutofit/>
          </a:bodyPr>
          <a:lstStyle/>
          <a:p>
            <a:pPr>
              <a:lnSpc>
                <a:spcPct val="150000"/>
              </a:lnSpc>
            </a:pPr>
            <a:r>
              <a:rPr lang="en-US" sz="2400" dirty="0"/>
              <a:t>Rob Martin – </a:t>
            </a:r>
            <a:r>
              <a:rPr lang="en-US" sz="2400" b="1" i="1" dirty="0"/>
              <a:t>Why the Movement Started</a:t>
            </a:r>
          </a:p>
          <a:p>
            <a:pPr lvl="1">
              <a:lnSpc>
                <a:spcPct val="150000"/>
              </a:lnSpc>
            </a:pPr>
            <a:r>
              <a:rPr lang="en-US" sz="2000" dirty="0"/>
              <a:t>Developing relapse prevention support for Veterans</a:t>
            </a:r>
          </a:p>
          <a:p>
            <a:pPr>
              <a:lnSpc>
                <a:spcPct val="150000"/>
              </a:lnSpc>
            </a:pPr>
            <a:r>
              <a:rPr lang="en-US" sz="2400" dirty="0"/>
              <a:t>Greg Edwards – </a:t>
            </a:r>
            <a:r>
              <a:rPr lang="en-US" sz="2400" b="1" i="1" dirty="0"/>
              <a:t>How the Movement Works</a:t>
            </a:r>
          </a:p>
          <a:p>
            <a:pPr lvl="1">
              <a:lnSpc>
                <a:spcPct val="150000"/>
              </a:lnSpc>
            </a:pPr>
            <a:r>
              <a:rPr lang="en-US" sz="2000" dirty="0"/>
              <a:t>Identifying Veterans to become facilitators and using SMART tools in VA recovery programs</a:t>
            </a:r>
          </a:p>
          <a:p>
            <a:pPr>
              <a:lnSpc>
                <a:spcPct val="150000"/>
              </a:lnSpc>
            </a:pPr>
            <a:r>
              <a:rPr lang="en-US" sz="2400" dirty="0"/>
              <a:t>Corey Ginkel – </a:t>
            </a:r>
            <a:r>
              <a:rPr lang="en-US" sz="2400" b="1" i="1" dirty="0"/>
              <a:t>The Impact of the Movement</a:t>
            </a:r>
          </a:p>
          <a:p>
            <a:pPr lvl="1">
              <a:lnSpc>
                <a:spcPct val="150000"/>
              </a:lnSpc>
            </a:pPr>
            <a:r>
              <a:rPr lang="en-US" sz="2000" dirty="0"/>
              <a:t>A Veterans Story and SMART Experience: </a:t>
            </a:r>
            <a:r>
              <a:rPr lang="en-US" sz="2000" i="1" dirty="0"/>
              <a:t>A new set of tools for real life</a:t>
            </a:r>
          </a:p>
        </p:txBody>
      </p:sp>
      <p:sp>
        <p:nvSpPr>
          <p:cNvPr id="6" name="Slide Number Placeholder 5">
            <a:extLst>
              <a:ext uri="{FF2B5EF4-FFF2-40B4-BE49-F238E27FC236}">
                <a16:creationId xmlns:a16="http://schemas.microsoft.com/office/drawing/2014/main" id="{ECBAED41-01FF-BCC4-8A9F-B6FC2A57551B}"/>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3</a:t>
            </a:fld>
            <a:endParaRPr lang="en-US" dirty="0"/>
          </a:p>
        </p:txBody>
      </p:sp>
    </p:spTree>
    <p:extLst>
      <p:ext uri="{BB962C8B-B14F-4D97-AF65-F5344CB8AC3E}">
        <p14:creationId xmlns:p14="http://schemas.microsoft.com/office/powerpoint/2010/main" val="2949363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4" y="1161288"/>
            <a:ext cx="2702052" cy="4526280"/>
          </a:xfrm>
        </p:spPr>
        <p:txBody>
          <a:bodyPr>
            <a:normAutofit/>
          </a:bodyPr>
          <a:lstStyle/>
          <a:p>
            <a:r>
              <a:rPr lang="en-US" sz="3500"/>
              <a:t>How SMART Became More Than a Program</a:t>
            </a:r>
          </a:p>
        </p:txBody>
      </p:sp>
      <p:graphicFrame>
        <p:nvGraphicFramePr>
          <p:cNvPr id="5" name="Content Placeholder 2">
            <a:extLst>
              <a:ext uri="{FF2B5EF4-FFF2-40B4-BE49-F238E27FC236}">
                <a16:creationId xmlns:a16="http://schemas.microsoft.com/office/drawing/2014/main" id="{4EAFC4CC-83A1-7EF2-3A98-F8C409843BD2}"/>
              </a:ext>
            </a:extLst>
          </p:cNvPr>
          <p:cNvGraphicFramePr>
            <a:graphicFrameLocks noGrp="1"/>
          </p:cNvGraphicFramePr>
          <p:nvPr>
            <p:ph idx="1"/>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1BDF-C2D8-4D6E-DB93-732EB11407B6}"/>
              </a:ext>
            </a:extLst>
          </p:cNvPr>
          <p:cNvSpPr>
            <a:spLocks noGrp="1"/>
          </p:cNvSpPr>
          <p:nvPr>
            <p:ph type="title"/>
          </p:nvPr>
        </p:nvSpPr>
        <p:spPr>
          <a:xfrm>
            <a:off x="840699" y="687480"/>
            <a:ext cx="5605629" cy="994172"/>
          </a:xfrm>
        </p:spPr>
        <p:txBody>
          <a:bodyPr vert="horz" lIns="91440" tIns="45720" rIns="91440" bIns="45720" rtlCol="0" anchor="ctr">
            <a:normAutofit/>
          </a:bodyPr>
          <a:lstStyle/>
          <a:p>
            <a:pPr algn="l" defTabSz="914400">
              <a:lnSpc>
                <a:spcPct val="90000"/>
              </a:lnSpc>
            </a:pPr>
            <a:r>
              <a:rPr lang="en-US" sz="3850" b="1" kern="1200">
                <a:solidFill>
                  <a:schemeClr val="tx1"/>
                </a:solidFill>
                <a:latin typeface="+mj-lt"/>
                <a:ea typeface="+mj-ea"/>
                <a:cs typeface="+mj-cs"/>
              </a:rPr>
              <a:t>Peer Support in the VA</a:t>
            </a:r>
          </a:p>
        </p:txBody>
      </p:sp>
      <p:sp>
        <p:nvSpPr>
          <p:cNvPr id="4" name="Content Placeholder 3">
            <a:extLst>
              <a:ext uri="{FF2B5EF4-FFF2-40B4-BE49-F238E27FC236}">
                <a16:creationId xmlns:a16="http://schemas.microsoft.com/office/drawing/2014/main" id="{D29C4F4A-3911-6292-476E-E5BCA7CE4D0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52321" y="1681653"/>
            <a:ext cx="5239386" cy="4334518"/>
          </a:xfrm>
        </p:spPr>
        <p:txBody>
          <a:bodyPr>
            <a:normAutofit lnSpcReduction="10000"/>
          </a:bodyPr>
          <a:lstStyle/>
          <a:p>
            <a:pPr marL="0" indent="0">
              <a:spcBef>
                <a:spcPts val="2500"/>
              </a:spcBef>
              <a:buFont typeface="Arial" panose="020B0604020202020204" pitchFamily="34" charset="0"/>
              <a:buNone/>
            </a:pPr>
            <a:r>
              <a:rPr lang="en-US" sz="2000" b="1" dirty="0"/>
              <a:t>Fostering Connection and Belonging</a:t>
            </a:r>
          </a:p>
          <a:p>
            <a:pPr marL="0" lvl="1" indent="0">
              <a:buFont typeface="Arial" panose="020B0604020202020204" pitchFamily="34" charset="0"/>
              <a:buNone/>
            </a:pPr>
            <a:r>
              <a:rPr lang="en-US" sz="2000" dirty="0"/>
              <a:t>Peer support helps veterans build a strong sense of community by connecting through shared experiences, reducing feelings of isolation.</a:t>
            </a:r>
          </a:p>
          <a:p>
            <a:pPr marL="0" indent="0">
              <a:spcBef>
                <a:spcPts val="2500"/>
              </a:spcBef>
              <a:buFont typeface="Arial" panose="020B0604020202020204" pitchFamily="34" charset="0"/>
              <a:buNone/>
            </a:pPr>
            <a:r>
              <a:rPr lang="en-US" sz="2000" b="1" dirty="0"/>
              <a:t>Enhancing Mental Health</a:t>
            </a:r>
          </a:p>
          <a:p>
            <a:pPr marL="0" lvl="1" indent="0">
              <a:buFont typeface="Arial" panose="020B0604020202020204" pitchFamily="34" charset="0"/>
              <a:buNone/>
            </a:pPr>
            <a:r>
              <a:rPr lang="en-US" sz="2000" dirty="0"/>
              <a:t>Peer support programs provide emotional encouragement and help veterans improve their mental health through mutual understanding.</a:t>
            </a:r>
          </a:p>
          <a:p>
            <a:pPr marL="0" indent="0">
              <a:spcBef>
                <a:spcPts val="2500"/>
              </a:spcBef>
              <a:buFont typeface="Arial" panose="020B0604020202020204" pitchFamily="34" charset="0"/>
              <a:buNone/>
            </a:pPr>
            <a:r>
              <a:rPr lang="en-US" sz="2000" b="1" dirty="0"/>
              <a:t>Guiding Recovery Outcomes</a:t>
            </a:r>
          </a:p>
          <a:p>
            <a:pPr marL="0" lvl="1" indent="0">
              <a:buFont typeface="Arial" panose="020B0604020202020204" pitchFamily="34" charset="0"/>
              <a:buNone/>
            </a:pPr>
            <a:r>
              <a:rPr lang="en-US" sz="2000" dirty="0"/>
              <a:t>Veterans benefit from guidance by peers who have successfully faced similar challenges, improving recovery within the VA system.</a:t>
            </a:r>
          </a:p>
        </p:txBody>
      </p:sp>
      <p:pic>
        <p:nvPicPr>
          <p:cNvPr id="5" name="Content Placeholder 4" descr="Shot of a group of elderly friends with stacked hands showing unity. Active seniors stacking hands outdoors in the forest.">
            <a:extLst>
              <a:ext uri="{FF2B5EF4-FFF2-40B4-BE49-F238E27FC236}">
                <a16:creationId xmlns:a16="http://schemas.microsoft.com/office/drawing/2014/main" id="{9E083B3F-3F38-47E0-8871-F25BB54F2E52}"/>
              </a:ext>
            </a:extLst>
          </p:cNvPr>
          <p:cNvPicPr>
            <a:picLocks noGrp="1" noChangeAspect="1"/>
          </p:cNvPicPr>
          <p:nvPr>
            <p:ph sz="half" idx="1"/>
          </p:nvPr>
        </p:nvPicPr>
        <p:blipFill>
          <a:blip r:embed="rId3"/>
          <a:srcRect l="30235" r="33920" b="-1"/>
          <a:stretch>
            <a:fillRect/>
          </a:stretch>
        </p:blipFill>
        <p:spPr>
          <a:xfrm>
            <a:off x="6091707" y="1379161"/>
            <a:ext cx="2640169" cy="4916535"/>
          </a:xfrm>
          <a:prstGeom prst="rect">
            <a:avLst/>
          </a:prstGeom>
        </p:spPr>
      </p:pic>
    </p:spTree>
    <p:extLst>
      <p:ext uri="{BB962C8B-B14F-4D97-AF65-F5344CB8AC3E}">
        <p14:creationId xmlns:p14="http://schemas.microsoft.com/office/powerpoint/2010/main" val="115837011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52" y="350196"/>
            <a:ext cx="3485178" cy="1624520"/>
          </a:xfrm>
        </p:spPr>
        <p:txBody>
          <a:bodyPr anchor="ctr">
            <a:normAutofit/>
          </a:bodyPr>
          <a:lstStyle/>
          <a:p>
            <a:r>
              <a:rPr lang="en-US" sz="4000" dirty="0"/>
              <a:t>A Soldier Falls Into a Hole</a:t>
            </a:r>
          </a:p>
        </p:txBody>
      </p:sp>
      <p:sp>
        <p:nvSpPr>
          <p:cNvPr id="3" name="Content Placeholder 2"/>
          <p:cNvSpPr>
            <a:spLocks noGrp="1"/>
          </p:cNvSpPr>
          <p:nvPr>
            <p:ph idx="1"/>
          </p:nvPr>
        </p:nvSpPr>
        <p:spPr>
          <a:xfrm>
            <a:off x="571351" y="2743200"/>
            <a:ext cx="3485179" cy="3613149"/>
          </a:xfrm>
        </p:spPr>
        <p:txBody>
          <a:bodyPr anchor="ctr">
            <a:normAutofit/>
          </a:bodyPr>
          <a:lstStyle/>
          <a:p>
            <a:endParaRPr lang="en-US" sz="1700" dirty="0"/>
          </a:p>
          <a:p>
            <a:r>
              <a:rPr lang="en-US" sz="2400" dirty="0"/>
              <a:t>A Soldier woke up in a hole and couldn’t get out.</a:t>
            </a:r>
          </a:p>
          <a:p>
            <a:r>
              <a:rPr lang="en-US" sz="2400" dirty="0"/>
              <a:t>The Soldier tried to get out, but all they did was dig the hole deeper.</a:t>
            </a:r>
          </a:p>
        </p:txBody>
      </p:sp>
      <p:pic>
        <p:nvPicPr>
          <p:cNvPr id="5" name="Picture 4" descr="Silhouette facing the explosion">
            <a:extLst>
              <a:ext uri="{FF2B5EF4-FFF2-40B4-BE49-F238E27FC236}">
                <a16:creationId xmlns:a16="http://schemas.microsoft.com/office/drawing/2014/main" id="{37603FB1-177D-3963-A7B1-A49BE916677A}"/>
              </a:ext>
            </a:extLst>
          </p:cNvPr>
          <p:cNvPicPr>
            <a:picLocks noChangeAspect="1"/>
          </p:cNvPicPr>
          <p:nvPr/>
        </p:nvPicPr>
        <p:blipFill>
          <a:blip r:embed="rId3"/>
          <a:srcRect l="37388" r="25070"/>
          <a:stretch>
            <a:fillRect/>
          </a:stretch>
        </p:blipFill>
        <p:spPr>
          <a:xfrm>
            <a:off x="4572000" y="1"/>
            <a:ext cx="4577118"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23" y="809898"/>
            <a:ext cx="7457037" cy="1554480"/>
          </a:xfrm>
        </p:spPr>
        <p:txBody>
          <a:bodyPr anchor="ctr">
            <a:normAutofit/>
          </a:bodyPr>
          <a:lstStyle/>
          <a:p>
            <a:r>
              <a:rPr lang="en-US" sz="5400" dirty="0"/>
              <a:t>The Sergeant</a:t>
            </a:r>
          </a:p>
        </p:txBody>
      </p:sp>
      <p:graphicFrame>
        <p:nvGraphicFramePr>
          <p:cNvPr id="19" name="Content Placeholder 2">
            <a:extLst>
              <a:ext uri="{FF2B5EF4-FFF2-40B4-BE49-F238E27FC236}">
                <a16:creationId xmlns:a16="http://schemas.microsoft.com/office/drawing/2014/main" id="{284C0C49-B16B-09B0-61AB-B2980B530AB3}"/>
              </a:ext>
            </a:extLst>
          </p:cNvPr>
          <p:cNvGraphicFramePr>
            <a:graphicFrameLocks noGrp="1"/>
          </p:cNvGraphicFramePr>
          <p:nvPr>
            <p:ph idx="1"/>
          </p:nvPr>
        </p:nvGraphicFramePr>
        <p:xfrm>
          <a:off x="783771" y="3017522"/>
          <a:ext cx="7455989" cy="3124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42" y="922919"/>
            <a:ext cx="7387313" cy="1349671"/>
          </a:xfrm>
        </p:spPr>
        <p:txBody>
          <a:bodyPr anchor="b">
            <a:normAutofit/>
          </a:bodyPr>
          <a:lstStyle/>
          <a:p>
            <a:r>
              <a:rPr lang="en-US" sz="4700" dirty="0"/>
              <a:t>The Officer</a:t>
            </a:r>
          </a:p>
        </p:txBody>
      </p:sp>
      <p:sp>
        <p:nvSpPr>
          <p:cNvPr id="3" name="Content Placeholder 2"/>
          <p:cNvSpPr>
            <a:spLocks noGrp="1"/>
          </p:cNvSpPr>
          <p:nvPr>
            <p:ph idx="1"/>
          </p:nvPr>
        </p:nvSpPr>
        <p:spPr>
          <a:xfrm>
            <a:off x="907887" y="2545710"/>
            <a:ext cx="7387313" cy="3032168"/>
          </a:xfrm>
        </p:spPr>
        <p:txBody>
          <a:bodyPr anchor="ctr">
            <a:normAutofit/>
          </a:bodyPr>
          <a:lstStyle/>
          <a:p>
            <a:endParaRPr lang="en-US" sz="1700" dirty="0"/>
          </a:p>
          <a:p>
            <a:r>
              <a:rPr lang="en-US" sz="2400" dirty="0"/>
              <a:t>An Officer walked by and told him to use the tools his Sergeant gave him.</a:t>
            </a:r>
          </a:p>
          <a:p>
            <a:r>
              <a:rPr lang="en-US" sz="2400" dirty="0"/>
              <a:t>He threw down a bucket.</a:t>
            </a:r>
          </a:p>
          <a:p>
            <a:r>
              <a:rPr lang="en-US" sz="2400" dirty="0"/>
              <a:t>The Soldier filled the bucket with dirt, but he remained stuck in the hole.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DCFC-6521-D9A1-9424-0D92044E608A}"/>
              </a:ext>
            </a:extLst>
          </p:cNvPr>
          <p:cNvSpPr>
            <a:spLocks noGrp="1"/>
          </p:cNvSpPr>
          <p:nvPr>
            <p:ph type="title"/>
          </p:nvPr>
        </p:nvSpPr>
        <p:spPr>
          <a:xfrm>
            <a:off x="606478" y="386930"/>
            <a:ext cx="6927525" cy="1188950"/>
          </a:xfrm>
        </p:spPr>
        <p:txBody>
          <a:bodyPr anchor="b">
            <a:normAutofit/>
          </a:bodyPr>
          <a:lstStyle/>
          <a:p>
            <a:r>
              <a:rPr lang="en-US" sz="4700" dirty="0"/>
              <a:t>The Psychologist</a:t>
            </a:r>
          </a:p>
        </p:txBody>
      </p:sp>
      <p:sp>
        <p:nvSpPr>
          <p:cNvPr id="3" name="Content Placeholder 2">
            <a:extLst>
              <a:ext uri="{FF2B5EF4-FFF2-40B4-BE49-F238E27FC236}">
                <a16:creationId xmlns:a16="http://schemas.microsoft.com/office/drawing/2014/main" id="{D4DFE77C-DB68-0DCF-1F51-36BBF5A5ED20}"/>
              </a:ext>
            </a:extLst>
          </p:cNvPr>
          <p:cNvSpPr>
            <a:spLocks noGrp="1"/>
          </p:cNvSpPr>
          <p:nvPr>
            <p:ph idx="1"/>
          </p:nvPr>
        </p:nvSpPr>
        <p:spPr>
          <a:xfrm>
            <a:off x="595245" y="2599509"/>
            <a:ext cx="7607751" cy="3435531"/>
          </a:xfrm>
        </p:spPr>
        <p:txBody>
          <a:bodyPr anchor="ctr">
            <a:normAutofit/>
          </a:bodyPr>
          <a:lstStyle/>
          <a:p>
            <a:r>
              <a:rPr lang="en-US" sz="2400" dirty="0"/>
              <a:t>A psychologist sat with him and helped him figure out how he got into the hole.</a:t>
            </a:r>
          </a:p>
          <a:p>
            <a:r>
              <a:rPr lang="en-US" sz="2400" dirty="0"/>
              <a:t>They talked about patterns, triggers, and beliefs.</a:t>
            </a:r>
          </a:p>
          <a:p>
            <a:r>
              <a:rPr lang="en-US" sz="2400" dirty="0"/>
              <a:t>He understood more about what led him there —</a:t>
            </a:r>
          </a:p>
          <a:p>
            <a:r>
              <a:rPr lang="en-US" sz="2400" dirty="0"/>
              <a:t>but he was still in it.</a:t>
            </a:r>
          </a:p>
        </p:txBody>
      </p:sp>
    </p:spTree>
    <p:extLst>
      <p:ext uri="{BB962C8B-B14F-4D97-AF65-F5344CB8AC3E}">
        <p14:creationId xmlns:p14="http://schemas.microsoft.com/office/powerpoint/2010/main" val="87708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r>
              <a:rPr lang="en-US" sz="4700" dirty="0"/>
              <a:t>The Psychiatrist</a:t>
            </a:r>
          </a:p>
        </p:txBody>
      </p:sp>
      <p:sp>
        <p:nvSpPr>
          <p:cNvPr id="3" name="Content Placeholder 2"/>
          <p:cNvSpPr>
            <a:spLocks noGrp="1"/>
          </p:cNvSpPr>
          <p:nvPr>
            <p:ph idx="1"/>
          </p:nvPr>
        </p:nvSpPr>
        <p:spPr>
          <a:xfrm>
            <a:off x="852321" y="2227943"/>
            <a:ext cx="5033221" cy="3788227"/>
          </a:xfrm>
        </p:spPr>
        <p:txBody>
          <a:bodyPr anchor="ctr">
            <a:normAutofit/>
          </a:bodyPr>
          <a:lstStyle/>
          <a:p>
            <a:endParaRPr lang="en-US" sz="2100" dirty="0"/>
          </a:p>
          <a:p>
            <a:r>
              <a:rPr lang="en-US" sz="2400" dirty="0"/>
              <a:t>A psychiatrist gave him medication to ease the pain.</a:t>
            </a:r>
          </a:p>
          <a:p>
            <a:r>
              <a:rPr lang="en-US" sz="2400" dirty="0"/>
              <a:t>The pills helped for a while, but when they ran out, the Soldier was still in the hole—still stuck, still alone.</a:t>
            </a:r>
          </a:p>
        </p:txBody>
      </p:sp>
      <p:pic>
        <p:nvPicPr>
          <p:cNvPr id="7" name="Graphic 6" descr="Medicine">
            <a:extLst>
              <a:ext uri="{FF2B5EF4-FFF2-40B4-BE49-F238E27FC236}">
                <a16:creationId xmlns:a16="http://schemas.microsoft.com/office/drawing/2014/main" id="{313C9060-653D-FD74-A25E-FA13B30507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8389" y="2767954"/>
            <a:ext cx="1322091" cy="132209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519" y="741391"/>
            <a:ext cx="2591866" cy="1616203"/>
          </a:xfrm>
        </p:spPr>
        <p:txBody>
          <a:bodyPr anchor="b">
            <a:noAutofit/>
          </a:bodyPr>
          <a:lstStyle/>
          <a:p>
            <a:r>
              <a:rPr lang="en-US" dirty="0"/>
              <a:t>The Fellow Veteran </a:t>
            </a:r>
          </a:p>
        </p:txBody>
      </p:sp>
      <p:sp>
        <p:nvSpPr>
          <p:cNvPr id="3" name="Content Placeholder 2"/>
          <p:cNvSpPr>
            <a:spLocks noGrp="1"/>
          </p:cNvSpPr>
          <p:nvPr>
            <p:ph idx="1"/>
          </p:nvPr>
        </p:nvSpPr>
        <p:spPr>
          <a:xfrm>
            <a:off x="657519" y="2533476"/>
            <a:ext cx="2591866" cy="3447832"/>
          </a:xfrm>
        </p:spPr>
        <p:txBody>
          <a:bodyPr anchor="t">
            <a:normAutofit fontScale="92500" lnSpcReduction="10000"/>
          </a:bodyPr>
          <a:lstStyle/>
          <a:p>
            <a:endParaRPr lang="en-US" sz="1700" dirty="0"/>
          </a:p>
          <a:p>
            <a:r>
              <a:rPr lang="en-US" sz="2000" dirty="0"/>
              <a:t>A fellow veteran walked by, saw the Soldier in the hole, and didn’t give advice.</a:t>
            </a:r>
          </a:p>
          <a:p>
            <a:r>
              <a:rPr lang="en-US" sz="2000" dirty="0"/>
              <a:t>He didn’t toss down a tool.</a:t>
            </a:r>
          </a:p>
          <a:p>
            <a:r>
              <a:rPr lang="en-US" sz="2000" dirty="0"/>
              <a:t>He jumped into the hole with him.</a:t>
            </a:r>
          </a:p>
          <a:p>
            <a:r>
              <a:rPr lang="en-US" sz="2000" dirty="0"/>
              <a:t>“You’re not alone,” he said.</a:t>
            </a:r>
          </a:p>
        </p:txBody>
      </p:sp>
      <p:pic>
        <p:nvPicPr>
          <p:cNvPr id="4" name="Picture 3">
            <a:extLst>
              <a:ext uri="{FF2B5EF4-FFF2-40B4-BE49-F238E27FC236}">
                <a16:creationId xmlns:a16="http://schemas.microsoft.com/office/drawing/2014/main" id="{2BB738B3-06D7-BD18-43F1-1B96B2BDC9B5}"/>
              </a:ext>
            </a:extLst>
          </p:cNvPr>
          <p:cNvPicPr>
            <a:picLocks noChangeAspect="1"/>
          </p:cNvPicPr>
          <p:nvPr/>
        </p:nvPicPr>
        <p:blipFill>
          <a:blip r:embed="rId3"/>
          <a:srcRect l="21565" r="26567" b="-1"/>
          <a:stretch>
            <a:fillRect/>
          </a:stretch>
        </p:blipFill>
        <p:spPr>
          <a:xfrm>
            <a:off x="3815044" y="10"/>
            <a:ext cx="5328955" cy="685799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099" y="350249"/>
            <a:ext cx="4316022" cy="1504309"/>
          </a:xfrm>
        </p:spPr>
        <p:txBody>
          <a:bodyPr anchor="b">
            <a:normAutofit/>
          </a:bodyPr>
          <a:lstStyle/>
          <a:p>
            <a:r>
              <a:rPr lang="en-US" dirty="0">
                <a:solidFill>
                  <a:schemeClr val="tx2"/>
                </a:solidFill>
              </a:rPr>
              <a:t>The Way Out</a:t>
            </a:r>
          </a:p>
        </p:txBody>
      </p:sp>
      <p:sp>
        <p:nvSpPr>
          <p:cNvPr id="3" name="Content Placeholder 2"/>
          <p:cNvSpPr>
            <a:spLocks noGrp="1"/>
          </p:cNvSpPr>
          <p:nvPr>
            <p:ph idx="1"/>
          </p:nvPr>
        </p:nvSpPr>
        <p:spPr>
          <a:xfrm>
            <a:off x="1166344" y="2470265"/>
            <a:ext cx="6934467" cy="3621442"/>
          </a:xfrm>
        </p:spPr>
        <p:txBody>
          <a:bodyPr anchor="t">
            <a:normAutofit/>
          </a:bodyPr>
          <a:lstStyle/>
          <a:p>
            <a:pPr>
              <a:lnSpc>
                <a:spcPct val="90000"/>
              </a:lnSpc>
            </a:pPr>
            <a:r>
              <a:rPr lang="en-US" sz="2400" dirty="0">
                <a:solidFill>
                  <a:schemeClr val="tx2"/>
                </a:solidFill>
              </a:rPr>
              <a:t>“Let me show you how I used each tool they gave me.”</a:t>
            </a:r>
          </a:p>
          <a:p>
            <a:pPr>
              <a:lnSpc>
                <a:spcPct val="90000"/>
              </a:lnSpc>
            </a:pPr>
            <a:r>
              <a:rPr lang="en-US" sz="2400" dirty="0">
                <a:solidFill>
                  <a:schemeClr val="tx2"/>
                </a:solidFill>
              </a:rPr>
              <a:t>Shovel: carved footholds</a:t>
            </a:r>
          </a:p>
          <a:p>
            <a:pPr>
              <a:lnSpc>
                <a:spcPct val="90000"/>
              </a:lnSpc>
            </a:pPr>
            <a:r>
              <a:rPr lang="en-US" sz="2400" dirty="0">
                <a:solidFill>
                  <a:schemeClr val="tx2"/>
                </a:solidFill>
              </a:rPr>
              <a:t>Bucket: removed weight</a:t>
            </a:r>
          </a:p>
          <a:p>
            <a:pPr>
              <a:lnSpc>
                <a:spcPct val="90000"/>
              </a:lnSpc>
            </a:pPr>
            <a:r>
              <a:rPr lang="en-US" sz="2400" dirty="0">
                <a:solidFill>
                  <a:schemeClr val="tx2"/>
                </a:solidFill>
              </a:rPr>
              <a:t>Medication: steadied him</a:t>
            </a:r>
          </a:p>
          <a:p>
            <a:pPr>
              <a:lnSpc>
                <a:spcPct val="90000"/>
              </a:lnSpc>
            </a:pPr>
            <a:r>
              <a:rPr lang="en-US" sz="2400" dirty="0">
                <a:solidFill>
                  <a:schemeClr val="tx2"/>
                </a:solidFill>
              </a:rPr>
              <a:t>Conversations: helped him understand</a:t>
            </a:r>
          </a:p>
          <a:p>
            <a:pPr>
              <a:lnSpc>
                <a:spcPct val="90000"/>
              </a:lnSpc>
            </a:pPr>
            <a:r>
              <a:rPr lang="en-US" sz="2400" dirty="0">
                <a:solidFill>
                  <a:schemeClr val="tx2"/>
                </a:solidFill>
              </a:rPr>
              <a:t>Faith: gave hope.</a:t>
            </a:r>
          </a:p>
          <a:p>
            <a:pPr>
              <a:lnSpc>
                <a:spcPct val="90000"/>
              </a:lnSpc>
            </a:pPr>
            <a:r>
              <a:rPr lang="en-US" sz="2400" dirty="0">
                <a:solidFill>
                  <a:schemeClr val="tx2"/>
                </a:solidFill>
              </a:rPr>
              <a:t>“None of these tools worked alone. But together — used the right way — they helped me climb out.”</a:t>
            </a:r>
          </a:p>
        </p:txBody>
      </p:sp>
      <p:pic>
        <p:nvPicPr>
          <p:cNvPr id="9" name="Picture 8">
            <a:extLst>
              <a:ext uri="{FF2B5EF4-FFF2-40B4-BE49-F238E27FC236}">
                <a16:creationId xmlns:a16="http://schemas.microsoft.com/office/drawing/2014/main" id="{911C8F65-1B26-98D0-EFAB-997D265E1A72}"/>
              </a:ext>
            </a:extLst>
          </p:cNvPr>
          <p:cNvPicPr>
            <a:picLocks noChangeAspect="1"/>
          </p:cNvPicPr>
          <p:nvPr/>
        </p:nvPicPr>
        <p:blipFill>
          <a:blip r:embed="rId3">
            <a:duotone>
              <a:schemeClr val="accent1">
                <a:shade val="45000"/>
                <a:satMod val="135000"/>
              </a:schemeClr>
              <a:prstClr val="white"/>
            </a:duotone>
            <a:alphaModFix amt="35000"/>
          </a:blip>
          <a:srcRect l="17792" r="7208"/>
          <a:stretch>
            <a:fillRect/>
          </a:stretch>
        </p:blipFill>
        <p:spPr>
          <a:xfrm>
            <a:off x="20" y="10"/>
            <a:ext cx="9143980" cy="685798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908" y="1107151"/>
            <a:ext cx="3368866" cy="1616203"/>
          </a:xfrm>
        </p:spPr>
        <p:txBody>
          <a:bodyPr anchor="b">
            <a:normAutofit/>
          </a:bodyPr>
          <a:lstStyle/>
          <a:p>
            <a:r>
              <a:rPr lang="en-US" dirty="0"/>
              <a:t>Climbing Out Together</a:t>
            </a:r>
          </a:p>
        </p:txBody>
      </p:sp>
      <p:pic>
        <p:nvPicPr>
          <p:cNvPr id="4" name="Picture 3">
            <a:extLst>
              <a:ext uri="{FF2B5EF4-FFF2-40B4-BE49-F238E27FC236}">
                <a16:creationId xmlns:a16="http://schemas.microsoft.com/office/drawing/2014/main" id="{35EA7D20-4A3D-C830-A460-5EA9A5753E9F}"/>
              </a:ext>
            </a:extLst>
          </p:cNvPr>
          <p:cNvPicPr>
            <a:picLocks noChangeAspect="1"/>
          </p:cNvPicPr>
          <p:nvPr/>
        </p:nvPicPr>
        <p:blipFill>
          <a:blip r:embed="rId3"/>
          <a:srcRect l="27966" r="27533" b="-1"/>
          <a:stretch>
            <a:fillRect/>
          </a:stretch>
        </p:blipFill>
        <p:spPr>
          <a:xfrm>
            <a:off x="20" y="10"/>
            <a:ext cx="4571980" cy="6857990"/>
          </a:xfrm>
          <a:prstGeom prst="rect">
            <a:avLst/>
          </a:prstGeom>
        </p:spPr>
      </p:pic>
      <p:sp>
        <p:nvSpPr>
          <p:cNvPr id="3" name="Content Placeholder 2"/>
          <p:cNvSpPr>
            <a:spLocks noGrp="1"/>
          </p:cNvSpPr>
          <p:nvPr>
            <p:ph idx="1"/>
          </p:nvPr>
        </p:nvSpPr>
        <p:spPr>
          <a:xfrm>
            <a:off x="5117909" y="3237902"/>
            <a:ext cx="3368865" cy="3447832"/>
          </a:xfrm>
        </p:spPr>
        <p:txBody>
          <a:bodyPr anchor="t">
            <a:normAutofit/>
          </a:bodyPr>
          <a:lstStyle/>
          <a:p>
            <a:endParaRPr lang="en-US" sz="1700" dirty="0"/>
          </a:p>
          <a:p>
            <a:r>
              <a:rPr lang="en-US" sz="2400" dirty="0"/>
              <a:t>Together, they used the right tools — and climbed out of the hole</a:t>
            </a:r>
            <a:r>
              <a:rPr lang="en-US" sz="1700"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94023" y="2481040"/>
            <a:ext cx="2878566" cy="2283465"/>
          </a:xfrm>
          <a:prstGeom prst="roundRect">
            <a:avLst>
              <a:gd name="adj" fmla="val 833"/>
            </a:avLst>
          </a:prstGeom>
          <a:solidFill>
            <a:schemeClr val="accent2">
              <a:alpha val="75000"/>
            </a:schemeClr>
          </a:solidFill>
          <a:ln/>
        </p:spPr>
        <p:txBody>
          <a:bodyPr/>
          <a:lstStyle/>
          <a:p>
            <a:endParaRPr lang="en-US" sz="1125"/>
          </a:p>
        </p:txBody>
      </p:sp>
      <p:sp>
        <p:nvSpPr>
          <p:cNvPr id="4" name="Text 2"/>
          <p:cNvSpPr/>
          <p:nvPr/>
        </p:nvSpPr>
        <p:spPr>
          <a:xfrm>
            <a:off x="535781" y="2622798"/>
            <a:ext cx="3823618" cy="611386"/>
          </a:xfrm>
          <a:prstGeom prst="rect">
            <a:avLst/>
          </a:prstGeom>
          <a:noFill/>
          <a:ln/>
        </p:spPr>
        <p:txBody>
          <a:bodyPr wrap="none" lIns="0" tIns="0" rIns="0" bIns="0" rtlCol="0" anchor="t"/>
          <a:lstStyle/>
          <a:p>
            <a:pPr>
              <a:lnSpc>
                <a:spcPts val="4813"/>
              </a:lnSpc>
            </a:pPr>
            <a:r>
              <a:rPr lang="en-US" sz="3844" b="1" dirty="0">
                <a:solidFill>
                  <a:srgbClr val="FFFFFF"/>
                </a:solidFill>
                <a:latin typeface="Tomorrow Semi Bold" pitchFamily="34" charset="0"/>
                <a:ea typeface="Tomorrow Semi Bold" pitchFamily="34" charset="-122"/>
                <a:cs typeface="Tomorrow Semi Bold" pitchFamily="34" charset="-120"/>
              </a:rPr>
              <a:t>94%</a:t>
            </a:r>
            <a:endParaRPr lang="en-US" sz="3844" b="1" dirty="0"/>
          </a:p>
        </p:txBody>
      </p:sp>
      <p:sp>
        <p:nvSpPr>
          <p:cNvPr id="5" name="Text 3"/>
          <p:cNvSpPr/>
          <p:nvPr/>
        </p:nvSpPr>
        <p:spPr>
          <a:xfrm>
            <a:off x="535781" y="3375943"/>
            <a:ext cx="2255545" cy="1075432"/>
          </a:xfrm>
          <a:prstGeom prst="rect">
            <a:avLst/>
          </a:prstGeom>
          <a:noFill/>
          <a:ln/>
        </p:spPr>
        <p:txBody>
          <a:bodyPr wrap="square" lIns="0" tIns="0" rIns="0" bIns="0" rtlCol="0" anchor="t"/>
          <a:lstStyle/>
          <a:p>
            <a:pPr>
              <a:lnSpc>
                <a:spcPts val="1781"/>
              </a:lnSpc>
            </a:pPr>
            <a:r>
              <a:rPr lang="en-US" sz="1500" dirty="0">
                <a:solidFill>
                  <a:srgbClr val="FFFFFF"/>
                </a:solidFill>
                <a:latin typeface="Tomorrow" pitchFamily="34" charset="0"/>
                <a:ea typeface="Tomorrow" pitchFamily="34" charset="-122"/>
                <a:cs typeface="Tomorrow" pitchFamily="34" charset="-120"/>
              </a:rPr>
              <a:t>Relapse rate among Veterans discharged from residential SUD treatment</a:t>
            </a:r>
            <a:endParaRPr lang="en-US" sz="1500" dirty="0"/>
          </a:p>
        </p:txBody>
      </p:sp>
      <p:sp>
        <p:nvSpPr>
          <p:cNvPr id="6" name="Text 4"/>
          <p:cNvSpPr/>
          <p:nvPr/>
        </p:nvSpPr>
        <p:spPr>
          <a:xfrm>
            <a:off x="3621505" y="2608585"/>
            <a:ext cx="5031139" cy="3345398"/>
          </a:xfrm>
          <a:prstGeom prst="rect">
            <a:avLst/>
          </a:prstGeom>
          <a:noFill/>
          <a:ln/>
        </p:spPr>
        <p:txBody>
          <a:bodyPr wrap="square" lIns="0" tIns="0" rIns="0" bIns="0" rtlCol="0" anchor="t"/>
          <a:lstStyle/>
          <a:p>
            <a:pPr>
              <a:lnSpc>
                <a:spcPts val="1781"/>
              </a:lnSpc>
            </a:pPr>
            <a:r>
              <a:rPr lang="en-US" dirty="0">
                <a:solidFill>
                  <a:srgbClr val="61615C"/>
                </a:solidFill>
                <a:latin typeface="Tomorrow" pitchFamily="34" charset="0"/>
                <a:ea typeface="Tomorrow" pitchFamily="34" charset="-122"/>
                <a:cs typeface="Tomorrow" pitchFamily="34" charset="-120"/>
              </a:rPr>
              <a:t>The VHA system excelled at treating acute addiction but struggled to support sustainable recovery once Veterans left residential care. We faced a revolving door of readmissions.</a:t>
            </a:r>
            <a:endParaRPr lang="en-US" dirty="0"/>
          </a:p>
        </p:txBody>
      </p:sp>
      <p:sp>
        <p:nvSpPr>
          <p:cNvPr id="7" name="Text 5"/>
          <p:cNvSpPr/>
          <p:nvPr/>
        </p:nvSpPr>
        <p:spPr>
          <a:xfrm>
            <a:off x="3621505" y="3643387"/>
            <a:ext cx="5031139" cy="700013"/>
          </a:xfrm>
          <a:prstGeom prst="rect">
            <a:avLst/>
          </a:prstGeom>
          <a:noFill/>
          <a:ln/>
        </p:spPr>
        <p:txBody>
          <a:bodyPr wrap="square" lIns="0" tIns="0" rIns="0" bIns="0" rtlCol="0" anchor="t"/>
          <a:lstStyle/>
          <a:p>
            <a:pPr>
              <a:lnSpc>
                <a:spcPts val="1781"/>
              </a:lnSpc>
            </a:pPr>
            <a:r>
              <a:rPr lang="en-US" dirty="0">
                <a:solidFill>
                  <a:srgbClr val="61615C"/>
                </a:solidFill>
                <a:latin typeface="Tomorrow" pitchFamily="34" charset="0"/>
                <a:ea typeface="Tomorrow" pitchFamily="34" charset="-122"/>
                <a:cs typeface="Tomorrow" pitchFamily="34" charset="-120"/>
              </a:rPr>
              <a:t>The challenge wasn't the medical care itself — it was the lack of community infrastructure to bridge the gap between "patient" and "person living in recovery."</a:t>
            </a:r>
            <a:endParaRPr lang="en-US" dirty="0"/>
          </a:p>
        </p:txBody>
      </p:sp>
      <p:sp>
        <p:nvSpPr>
          <p:cNvPr id="8" name="Text 6"/>
          <p:cNvSpPr/>
          <p:nvPr/>
        </p:nvSpPr>
        <p:spPr>
          <a:xfrm>
            <a:off x="3621505" y="4752603"/>
            <a:ext cx="5031139" cy="1371470"/>
          </a:xfrm>
          <a:prstGeom prst="rect">
            <a:avLst/>
          </a:prstGeom>
          <a:noFill/>
          <a:ln/>
        </p:spPr>
        <p:txBody>
          <a:bodyPr wrap="square" lIns="0" tIns="0" rIns="0" bIns="0" rtlCol="0" anchor="t"/>
          <a:lstStyle/>
          <a:p>
            <a:pPr>
              <a:lnSpc>
                <a:spcPts val="1781"/>
              </a:lnSpc>
            </a:pPr>
            <a:r>
              <a:rPr lang="en-US" b="1" dirty="0">
                <a:solidFill>
                  <a:srgbClr val="61615C"/>
                </a:solidFill>
                <a:latin typeface="Tomorrow" pitchFamily="34" charset="0"/>
                <a:ea typeface="Tomorrow" pitchFamily="34" charset="-122"/>
                <a:cs typeface="Tomorrow" pitchFamily="34" charset="-120"/>
              </a:rPr>
              <a:t>We needed a bridge to empower Veterans beyond the hospital walls.</a:t>
            </a:r>
            <a:endParaRPr lang="en-US" dirty="0"/>
          </a:p>
        </p:txBody>
      </p:sp>
      <p:sp>
        <p:nvSpPr>
          <p:cNvPr id="9" name="Text 0">
            <a:extLst>
              <a:ext uri="{FF2B5EF4-FFF2-40B4-BE49-F238E27FC236}">
                <a16:creationId xmlns:a16="http://schemas.microsoft.com/office/drawing/2014/main" id="{62EA5876-C162-F537-3D8C-071EA1F5B40A}"/>
              </a:ext>
            </a:extLst>
          </p:cNvPr>
          <p:cNvSpPr/>
          <p:nvPr/>
        </p:nvSpPr>
        <p:spPr>
          <a:xfrm>
            <a:off x="496119" y="1299159"/>
            <a:ext cx="3544119" cy="442987"/>
          </a:xfrm>
          <a:prstGeom prst="rect">
            <a:avLst/>
          </a:prstGeom>
          <a:noFill/>
          <a:ln/>
        </p:spPr>
        <p:txBody>
          <a:bodyPr wrap="none" lIns="0" tIns="0" rIns="0" bIns="0" rtlCol="0" anchor="t"/>
          <a:lstStyle/>
          <a:p>
            <a:pPr>
              <a:lnSpc>
                <a:spcPts val="3469"/>
              </a:lnSpc>
            </a:pPr>
            <a:r>
              <a:rPr lang="en-US" sz="2781" dirty="0">
                <a:solidFill>
                  <a:srgbClr val="1D1D1B"/>
                </a:solidFill>
                <a:latin typeface="Tomorrow Semi Bold" pitchFamily="34" charset="0"/>
                <a:ea typeface="Tomorrow Semi Bold" pitchFamily="34" charset="-122"/>
                <a:cs typeface="Tomorrow Semi Bold" pitchFamily="34" charset="-120"/>
              </a:rPr>
              <a:t>Why The Movement Started: The Relapse Crisis</a:t>
            </a:r>
            <a:endParaRPr lang="en-US" sz="2781" dirty="0"/>
          </a:p>
          <a:p>
            <a:pPr>
              <a:lnSpc>
                <a:spcPts val="3469"/>
              </a:lnSpc>
            </a:pPr>
            <a:endParaRPr lang="en-US" sz="278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295" y="1014379"/>
            <a:ext cx="4316022" cy="2543521"/>
          </a:xfrm>
        </p:spPr>
        <p:txBody>
          <a:bodyPr anchor="b">
            <a:noAutofit/>
          </a:bodyPr>
          <a:lstStyle/>
          <a:p>
            <a:r>
              <a:rPr lang="en-US" sz="4000" dirty="0">
                <a:solidFill>
                  <a:schemeClr val="tx2"/>
                </a:solidFill>
              </a:rPr>
              <a:t>The Right Tools — and the Right People — Change Everything</a:t>
            </a:r>
          </a:p>
        </p:txBody>
      </p:sp>
      <p:sp>
        <p:nvSpPr>
          <p:cNvPr id="3" name="Content Placeholder 2"/>
          <p:cNvSpPr>
            <a:spLocks noGrp="1"/>
          </p:cNvSpPr>
          <p:nvPr>
            <p:ph idx="1"/>
          </p:nvPr>
        </p:nvSpPr>
        <p:spPr>
          <a:xfrm>
            <a:off x="1439935" y="3858166"/>
            <a:ext cx="4282291" cy="2430864"/>
          </a:xfrm>
        </p:spPr>
        <p:txBody>
          <a:bodyPr anchor="t">
            <a:normAutofit/>
          </a:bodyPr>
          <a:lstStyle/>
          <a:p>
            <a:endParaRPr lang="en-US" sz="1700" dirty="0">
              <a:solidFill>
                <a:schemeClr val="tx2"/>
              </a:solidFill>
            </a:endParaRPr>
          </a:p>
          <a:p>
            <a:r>
              <a:rPr lang="en-US" sz="2400" dirty="0">
                <a:solidFill>
                  <a:schemeClr val="tx2"/>
                </a:solidFill>
              </a:rPr>
              <a:t>Recovery isn’t done alone.</a:t>
            </a:r>
          </a:p>
          <a:p>
            <a:r>
              <a:rPr lang="en-US" sz="2400" dirty="0">
                <a:solidFill>
                  <a:schemeClr val="tx2"/>
                </a:solidFill>
              </a:rPr>
              <a:t>Recovery is done together.</a:t>
            </a:r>
          </a:p>
        </p:txBody>
      </p:sp>
      <p:pic>
        <p:nvPicPr>
          <p:cNvPr id="6" name="Picture 5">
            <a:extLst>
              <a:ext uri="{FF2B5EF4-FFF2-40B4-BE49-F238E27FC236}">
                <a16:creationId xmlns:a16="http://schemas.microsoft.com/office/drawing/2014/main" id="{6C60D533-3415-ECFF-5C51-524104B11210}"/>
              </a:ext>
            </a:extLst>
          </p:cNvPr>
          <p:cNvPicPr>
            <a:picLocks noChangeAspect="1"/>
          </p:cNvPicPr>
          <p:nvPr/>
        </p:nvPicPr>
        <p:blipFill>
          <a:blip r:embed="rId3"/>
          <a:stretch>
            <a:fillRect/>
          </a:stretch>
        </p:blipFill>
        <p:spPr>
          <a:xfrm>
            <a:off x="5981209" y="807842"/>
            <a:ext cx="1894940" cy="2750058"/>
          </a:xfrm>
          <a:prstGeom prst="rect">
            <a:avLst/>
          </a:prstGeom>
        </p:spPr>
      </p:pic>
      <p:pic>
        <p:nvPicPr>
          <p:cNvPr id="9" name="Picture 8">
            <a:extLst>
              <a:ext uri="{FF2B5EF4-FFF2-40B4-BE49-F238E27FC236}">
                <a16:creationId xmlns:a16="http://schemas.microsoft.com/office/drawing/2014/main" id="{D4433C78-D7F6-2DA9-0680-1DF5201B90F9}"/>
              </a:ext>
            </a:extLst>
          </p:cNvPr>
          <p:cNvPicPr>
            <a:picLocks noChangeAspect="1"/>
          </p:cNvPicPr>
          <p:nvPr/>
        </p:nvPicPr>
        <p:blipFill>
          <a:blip r:embed="rId4"/>
          <a:stretch>
            <a:fillRect/>
          </a:stretch>
        </p:blipFill>
        <p:spPr>
          <a:xfrm>
            <a:off x="6707268" y="3858166"/>
            <a:ext cx="1993593" cy="256111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352" y="350196"/>
            <a:ext cx="3485178" cy="1624520"/>
          </a:xfrm>
        </p:spPr>
        <p:txBody>
          <a:bodyPr anchor="ctr">
            <a:noAutofit/>
          </a:bodyPr>
          <a:lstStyle/>
          <a:p>
            <a:pPr>
              <a:lnSpc>
                <a:spcPct val="90000"/>
              </a:lnSpc>
            </a:pPr>
            <a:r>
              <a:rPr lang="en-US" sz="4000" dirty="0"/>
              <a:t>Building and Maintaining Motivation</a:t>
            </a:r>
          </a:p>
        </p:txBody>
      </p:sp>
      <p:sp>
        <p:nvSpPr>
          <p:cNvPr id="3" name="Content Placeholder 2"/>
          <p:cNvSpPr>
            <a:spLocks noGrp="1"/>
          </p:cNvSpPr>
          <p:nvPr>
            <p:ph idx="1"/>
          </p:nvPr>
        </p:nvSpPr>
        <p:spPr>
          <a:xfrm>
            <a:off x="571352" y="2324912"/>
            <a:ext cx="3485179" cy="3613149"/>
          </a:xfrm>
        </p:spPr>
        <p:txBody>
          <a:bodyPr anchor="ctr">
            <a:normAutofit/>
          </a:bodyPr>
          <a:lstStyle/>
          <a:p>
            <a:endParaRPr lang="en-US" sz="1700" dirty="0"/>
          </a:p>
          <a:p>
            <a:r>
              <a:rPr lang="en-US" sz="2400" dirty="0"/>
              <a:t>Build and Maintain Motivation</a:t>
            </a:r>
          </a:p>
          <a:p>
            <a:r>
              <a:rPr lang="en-US" sz="2400" dirty="0"/>
              <a:t>Staying in the Maintenance phase</a:t>
            </a:r>
          </a:p>
          <a:p>
            <a:r>
              <a:rPr lang="en-US" sz="2400" dirty="0"/>
              <a:t>Facilitating meetings keeps me accountable</a:t>
            </a:r>
          </a:p>
        </p:txBody>
      </p:sp>
      <p:pic>
        <p:nvPicPr>
          <p:cNvPr id="5" name="Picture 4" descr="Sunset silhouette of scaffolding in construction site">
            <a:extLst>
              <a:ext uri="{FF2B5EF4-FFF2-40B4-BE49-F238E27FC236}">
                <a16:creationId xmlns:a16="http://schemas.microsoft.com/office/drawing/2014/main" id="{3542388F-CE43-46F7-1B19-82292A4DCA74}"/>
              </a:ext>
            </a:extLst>
          </p:cNvPr>
          <p:cNvPicPr>
            <a:picLocks noChangeAspect="1"/>
          </p:cNvPicPr>
          <p:nvPr/>
        </p:nvPicPr>
        <p:blipFill>
          <a:blip r:embed="rId3"/>
          <a:srcRect l="29653" r="25797" b="-2"/>
          <a:stretch>
            <a:fillRect/>
          </a:stretch>
        </p:blipFill>
        <p:spPr>
          <a:xfrm>
            <a:off x="4572000" y="1"/>
            <a:ext cx="4577118"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759" y="782780"/>
            <a:ext cx="4316022" cy="1837349"/>
          </a:xfrm>
        </p:spPr>
        <p:txBody>
          <a:bodyPr anchor="ctr">
            <a:noAutofit/>
          </a:bodyPr>
          <a:lstStyle/>
          <a:p>
            <a:r>
              <a:rPr lang="en-US" dirty="0">
                <a:solidFill>
                  <a:schemeClr val="tx2"/>
                </a:solidFill>
              </a:rPr>
              <a:t>The Power of Peer Support in the VA</a:t>
            </a:r>
          </a:p>
        </p:txBody>
      </p:sp>
      <p:sp>
        <p:nvSpPr>
          <p:cNvPr id="3" name="Content Placeholder 2"/>
          <p:cNvSpPr>
            <a:spLocks noGrp="1"/>
          </p:cNvSpPr>
          <p:nvPr>
            <p:ph idx="1"/>
          </p:nvPr>
        </p:nvSpPr>
        <p:spPr>
          <a:xfrm>
            <a:off x="1825432" y="2800433"/>
            <a:ext cx="5734467" cy="3757024"/>
          </a:xfrm>
        </p:spPr>
        <p:txBody>
          <a:bodyPr anchor="t">
            <a:normAutofit/>
          </a:bodyPr>
          <a:lstStyle/>
          <a:p>
            <a:endParaRPr lang="en-US" sz="1700" dirty="0">
              <a:solidFill>
                <a:schemeClr val="tx2"/>
              </a:solidFill>
            </a:endParaRPr>
          </a:p>
          <a:p>
            <a:r>
              <a:rPr lang="en-US" sz="2400" dirty="0">
                <a:solidFill>
                  <a:schemeClr val="tx2"/>
                </a:solidFill>
              </a:rPr>
              <a:t>Veterans connect through shared lived experience</a:t>
            </a:r>
          </a:p>
          <a:p>
            <a:r>
              <a:rPr lang="en-US" sz="2400" dirty="0">
                <a:solidFill>
                  <a:schemeClr val="tx2"/>
                </a:solidFill>
              </a:rPr>
              <a:t>"Me too" moments reduce shame</a:t>
            </a:r>
          </a:p>
          <a:p>
            <a:r>
              <a:rPr lang="en-US" sz="2400" dirty="0">
                <a:solidFill>
                  <a:schemeClr val="tx2"/>
                </a:solidFill>
              </a:rPr>
              <a:t>Peer support complements treatment</a:t>
            </a:r>
          </a:p>
          <a:p>
            <a:r>
              <a:rPr lang="en-US" sz="2400" dirty="0">
                <a:solidFill>
                  <a:schemeClr val="tx2"/>
                </a:solidFill>
              </a:rPr>
              <a:t>Builds motivation and accountability</a:t>
            </a:r>
          </a:p>
          <a:p>
            <a:r>
              <a:rPr lang="en-US" sz="2400" dirty="0">
                <a:solidFill>
                  <a:schemeClr val="tx2"/>
                </a:solidFill>
              </a:rPr>
              <a:t>Mirrors SMART’s community approach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anchor="b">
            <a:normAutofit/>
          </a:bodyPr>
          <a:lstStyle/>
          <a:p>
            <a:pPr>
              <a:lnSpc>
                <a:spcPct val="90000"/>
              </a:lnSpc>
            </a:pPr>
            <a:r>
              <a:rPr lang="en-US" sz="2800">
                <a:solidFill>
                  <a:schemeClr val="bg1"/>
                </a:solidFill>
              </a:rPr>
              <a:t>How SMART Recovery Is Peer Support</a:t>
            </a:r>
          </a:p>
        </p:txBody>
      </p:sp>
      <p:cxnSp>
        <p:nvCxnSpPr>
          <p:cNvPr id="24" name="Straight Connector 2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73326" y="1909192"/>
            <a:ext cx="3439885" cy="3647710"/>
          </a:xfrm>
        </p:spPr>
        <p:txBody>
          <a:bodyPr>
            <a:normAutofit/>
          </a:bodyPr>
          <a:lstStyle/>
          <a:p>
            <a:endParaRPr lang="en-US" sz="1700">
              <a:solidFill>
                <a:schemeClr val="bg1"/>
              </a:solidFill>
            </a:endParaRPr>
          </a:p>
          <a:p>
            <a:r>
              <a:rPr lang="en-US" sz="1700">
                <a:solidFill>
                  <a:schemeClr val="bg1"/>
                </a:solidFill>
              </a:rPr>
              <a:t>Community‑driven model</a:t>
            </a:r>
          </a:p>
          <a:p>
            <a:r>
              <a:rPr lang="en-US" sz="1700">
                <a:solidFill>
                  <a:schemeClr val="bg1"/>
                </a:solidFill>
              </a:rPr>
              <a:t>Shared problem‑solving</a:t>
            </a:r>
          </a:p>
          <a:p>
            <a:r>
              <a:rPr lang="en-US" sz="1700">
                <a:solidFill>
                  <a:schemeClr val="bg1"/>
                </a:solidFill>
              </a:rPr>
              <a:t>Accountability through meetings</a:t>
            </a:r>
          </a:p>
          <a:p>
            <a:r>
              <a:rPr lang="en-US" sz="1700">
                <a:solidFill>
                  <a:schemeClr val="bg1"/>
                </a:solidFill>
              </a:rPr>
              <a:t>Tools practiced together</a:t>
            </a:r>
          </a:p>
          <a:p>
            <a:r>
              <a:rPr lang="en-US" sz="1700">
                <a:solidFill>
                  <a:schemeClr val="bg1"/>
                </a:solidFill>
              </a:rPr>
              <a:t>Recovery done with—not to—people</a:t>
            </a:r>
          </a:p>
        </p:txBody>
      </p:sp>
      <p:cxnSp>
        <p:nvCxnSpPr>
          <p:cNvPr id="26" name="Straight Connector 2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38F4BA0-1E8F-2D68-46D3-45D9D6BBCD84}"/>
              </a:ext>
            </a:extLst>
          </p:cNvPr>
          <p:cNvPicPr>
            <a:picLocks noChangeAspect="1"/>
          </p:cNvPicPr>
          <p:nvPr/>
        </p:nvPicPr>
        <p:blipFill>
          <a:blip r:embed="rId3"/>
          <a:stretch>
            <a:fillRect/>
          </a:stretch>
        </p:blipFill>
        <p:spPr>
          <a:xfrm>
            <a:off x="4894089" y="382469"/>
            <a:ext cx="4249911" cy="609306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943" y="991261"/>
            <a:ext cx="4316022" cy="1837349"/>
          </a:xfrm>
        </p:spPr>
        <p:txBody>
          <a:bodyPr>
            <a:noAutofit/>
          </a:bodyPr>
          <a:lstStyle/>
          <a:p>
            <a:r>
              <a:rPr lang="en-US" dirty="0">
                <a:solidFill>
                  <a:schemeClr val="tx2"/>
                </a:solidFill>
              </a:rPr>
              <a:t>This Is What SMART Recovery Does for Veterans</a:t>
            </a:r>
          </a:p>
        </p:txBody>
      </p:sp>
      <p:sp>
        <p:nvSpPr>
          <p:cNvPr id="3" name="Content Placeholder 2"/>
          <p:cNvSpPr>
            <a:spLocks noGrp="1"/>
          </p:cNvSpPr>
          <p:nvPr>
            <p:ph idx="1"/>
          </p:nvPr>
        </p:nvSpPr>
        <p:spPr>
          <a:xfrm>
            <a:off x="2287809" y="2979336"/>
            <a:ext cx="4282290" cy="2430864"/>
          </a:xfrm>
        </p:spPr>
        <p:txBody>
          <a:bodyPr anchor="t">
            <a:normAutofit lnSpcReduction="10000"/>
          </a:bodyPr>
          <a:lstStyle/>
          <a:p>
            <a:endParaRPr lang="en-US" sz="1700" dirty="0">
              <a:solidFill>
                <a:schemeClr val="tx2"/>
              </a:solidFill>
            </a:endParaRPr>
          </a:p>
          <a:p>
            <a:r>
              <a:rPr lang="en-US" sz="2400" dirty="0">
                <a:solidFill>
                  <a:schemeClr val="tx2"/>
                </a:solidFill>
              </a:rPr>
              <a:t>Veterans helping veterans</a:t>
            </a:r>
          </a:p>
          <a:p>
            <a:r>
              <a:rPr lang="en-US" sz="2400" dirty="0">
                <a:solidFill>
                  <a:schemeClr val="tx2"/>
                </a:solidFill>
              </a:rPr>
              <a:t>Support that doesn’t end at 6–8 weeks</a:t>
            </a:r>
          </a:p>
          <a:p>
            <a:r>
              <a:rPr lang="en-US" sz="2400" dirty="0">
                <a:solidFill>
                  <a:schemeClr val="tx2"/>
                </a:solidFill>
              </a:rPr>
              <a:t>Skills + connection</a:t>
            </a:r>
          </a:p>
          <a:p>
            <a:r>
              <a:rPr lang="en-US" sz="2400" dirty="0">
                <a:solidFill>
                  <a:schemeClr val="tx2"/>
                </a:solidFill>
              </a:rPr>
              <a:t>A path out of the hole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2053641"/>
            <a:ext cx="2751870" cy="2760098"/>
          </a:xfrm>
        </p:spPr>
        <p:txBody>
          <a:bodyPr>
            <a:normAutofit/>
          </a:bodyPr>
          <a:lstStyle/>
          <a:p>
            <a:r>
              <a:rPr lang="en-US" dirty="0">
                <a:solidFill>
                  <a:schemeClr val="tx2"/>
                </a:solidFill>
              </a:rPr>
              <a:t>My Part of the Story</a:t>
            </a:r>
          </a:p>
        </p:txBody>
      </p:sp>
      <p:sp>
        <p:nvSpPr>
          <p:cNvPr id="3" name="Content Placeholder 2"/>
          <p:cNvSpPr>
            <a:spLocks noGrp="1"/>
          </p:cNvSpPr>
          <p:nvPr>
            <p:ph idx="1"/>
          </p:nvPr>
        </p:nvSpPr>
        <p:spPr>
          <a:xfrm>
            <a:off x="4567930" y="801866"/>
            <a:ext cx="3979563" cy="5230634"/>
          </a:xfrm>
          <a:noFill/>
          <a:ln>
            <a:noFill/>
          </a:ln>
        </p:spPr>
        <p:txBody>
          <a:bodyPr anchor="ctr">
            <a:normAutofit/>
          </a:bodyPr>
          <a:lstStyle/>
          <a:p>
            <a:endParaRPr lang="en-US" sz="1600" dirty="0">
              <a:solidFill>
                <a:schemeClr val="tx2"/>
              </a:solidFill>
            </a:endParaRPr>
          </a:p>
          <a:p>
            <a:r>
              <a:rPr lang="en-US" sz="2400" dirty="0">
                <a:solidFill>
                  <a:schemeClr val="tx2"/>
                </a:solidFill>
              </a:rPr>
              <a:t>From relapse… to resilience</a:t>
            </a:r>
          </a:p>
          <a:p>
            <a:r>
              <a:rPr lang="en-US" sz="2400" dirty="0">
                <a:solidFill>
                  <a:schemeClr val="tx2"/>
                </a:solidFill>
              </a:rPr>
              <a:t>From isolation… to connection</a:t>
            </a:r>
          </a:p>
          <a:p>
            <a:r>
              <a:rPr lang="en-US" sz="2400" dirty="0">
                <a:solidFill>
                  <a:schemeClr val="tx2"/>
                </a:solidFill>
              </a:rPr>
              <a:t>From being in the hole… to showing others the way out</a:t>
            </a:r>
          </a:p>
          <a:p>
            <a:r>
              <a:rPr lang="en-US" sz="2400" dirty="0">
                <a:solidFill>
                  <a:schemeClr val="tx2"/>
                </a:solidFill>
              </a:rPr>
              <a:t>This is what a veteran‑led SMART network makes possible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676400"/>
            <a:ext cx="2857500" cy="3505200"/>
          </a:xfrm>
        </p:spPr>
        <p:txBody>
          <a:bodyPr anchor="t">
            <a:normAutofit/>
          </a:bodyPr>
          <a:lstStyle/>
          <a:p>
            <a:r>
              <a:rPr lang="en-US" dirty="0"/>
              <a:t>Closing</a:t>
            </a:r>
          </a:p>
        </p:txBody>
      </p:sp>
      <p:sp>
        <p:nvSpPr>
          <p:cNvPr id="3" name="Content Placeholder 2"/>
          <p:cNvSpPr>
            <a:spLocks noGrp="1"/>
          </p:cNvSpPr>
          <p:nvPr>
            <p:ph idx="1"/>
          </p:nvPr>
        </p:nvSpPr>
        <p:spPr>
          <a:xfrm>
            <a:off x="3886203" y="1676400"/>
            <a:ext cx="4229097" cy="3505200"/>
          </a:xfrm>
        </p:spPr>
        <p:txBody>
          <a:bodyPr>
            <a:normAutofit/>
          </a:bodyPr>
          <a:lstStyle/>
          <a:p>
            <a:endParaRPr lang="en-US" sz="2100" dirty="0">
              <a:solidFill>
                <a:schemeClr val="tx1">
                  <a:alpha val="55000"/>
                </a:schemeClr>
              </a:solidFill>
            </a:endParaRPr>
          </a:p>
          <a:p>
            <a:r>
              <a:rPr lang="en-US" sz="2100" dirty="0">
                <a:solidFill>
                  <a:schemeClr val="tx1">
                    <a:alpha val="55000"/>
                  </a:schemeClr>
                </a:solidFill>
              </a:rPr>
              <a:t>“I’m was part of that 94% statistic. I </a:t>
            </a:r>
            <a:r>
              <a:rPr lang="en-US" sz="2100">
                <a:solidFill>
                  <a:schemeClr val="tx1">
                    <a:alpha val="55000"/>
                  </a:schemeClr>
                </a:solidFill>
              </a:rPr>
              <a:t>am now here </a:t>
            </a:r>
            <a:r>
              <a:rPr lang="en-US" sz="2100" dirty="0">
                <a:solidFill>
                  <a:schemeClr val="tx1">
                    <a:alpha val="55000"/>
                  </a:schemeClr>
                </a:solidFill>
              </a:rPr>
              <a:t>as proof that when veterans support veterans — with SMART as our foundation — we don’t just get out of the hole… we build ladders for the next person. That’s how we turn relapse into resilience.”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0C74-A101-CF4A-603C-EE17423089BC}"/>
            </a:ext>
          </a:extLst>
        </p:cNvPr>
        <p:cNvGrpSpPr/>
        <p:nvPr/>
      </p:nvGrpSpPr>
      <p:grpSpPr>
        <a:xfrm>
          <a:off x="0" y="0"/>
          <a:ext cx="0" cy="0"/>
          <a:chOff x="0" y="0"/>
          <a:chExt cx="0" cy="0"/>
        </a:xfrm>
      </p:grpSpPr>
      <p:sp>
        <p:nvSpPr>
          <p:cNvPr id="8" name="Text 6">
            <a:extLst>
              <a:ext uri="{FF2B5EF4-FFF2-40B4-BE49-F238E27FC236}">
                <a16:creationId xmlns:a16="http://schemas.microsoft.com/office/drawing/2014/main" id="{FBF5516E-797F-2EE6-B04F-7EE0FBF081C9}"/>
              </a:ext>
            </a:extLst>
          </p:cNvPr>
          <p:cNvSpPr/>
          <p:nvPr/>
        </p:nvSpPr>
        <p:spPr>
          <a:xfrm>
            <a:off x="818147" y="1251285"/>
            <a:ext cx="5151911" cy="565484"/>
          </a:xfrm>
          <a:prstGeom prst="rect">
            <a:avLst/>
          </a:prstGeom>
          <a:noFill/>
          <a:ln/>
        </p:spPr>
        <p:txBody>
          <a:bodyPr wrap="none" lIns="0" tIns="0" rIns="0" bIns="0" rtlCol="0" anchor="t"/>
          <a:lstStyle/>
          <a:p>
            <a:pPr>
              <a:lnSpc>
                <a:spcPts val="1375"/>
              </a:lnSpc>
            </a:pPr>
            <a:r>
              <a:rPr lang="en-US" sz="3200" i="1" dirty="0">
                <a:solidFill>
                  <a:srgbClr val="1D1D1B"/>
                </a:solidFill>
                <a:latin typeface="Tomorrow Semi Bold" pitchFamily="34" charset="0"/>
                <a:ea typeface="Tomorrow Semi Bold" pitchFamily="34" charset="-122"/>
                <a:cs typeface="Tomorrow Semi Bold" pitchFamily="34" charset="-120"/>
              </a:rPr>
              <a:t>Join the Conversation</a:t>
            </a:r>
            <a:endParaRPr lang="en-US" sz="3200" i="1" dirty="0"/>
          </a:p>
        </p:txBody>
      </p:sp>
      <p:sp>
        <p:nvSpPr>
          <p:cNvPr id="9" name="Text 7">
            <a:extLst>
              <a:ext uri="{FF2B5EF4-FFF2-40B4-BE49-F238E27FC236}">
                <a16:creationId xmlns:a16="http://schemas.microsoft.com/office/drawing/2014/main" id="{470DC379-31FA-0C9A-F50A-663004F90315}"/>
              </a:ext>
            </a:extLst>
          </p:cNvPr>
          <p:cNvSpPr/>
          <p:nvPr/>
        </p:nvSpPr>
        <p:spPr>
          <a:xfrm>
            <a:off x="818147" y="1816769"/>
            <a:ext cx="7823628" cy="4319336"/>
          </a:xfrm>
          <a:prstGeom prst="rect">
            <a:avLst/>
          </a:prstGeom>
          <a:noFill/>
          <a:ln/>
        </p:spPr>
        <p:txBody>
          <a:bodyPr wrap="square" lIns="0" tIns="0" rIns="0" bIns="0" rtlCol="0" anchor="t"/>
          <a:lstStyle/>
          <a:p>
            <a:pPr marL="214313" indent="-214313">
              <a:buSzPct val="100000"/>
              <a:buChar char="•"/>
            </a:pPr>
            <a:r>
              <a:rPr lang="en-US" sz="2400" i="1" dirty="0">
                <a:solidFill>
                  <a:srgbClr val="61615C"/>
                </a:solidFill>
                <a:latin typeface="Tomorrow" pitchFamily="34" charset="0"/>
                <a:ea typeface="Tomorrow" pitchFamily="34" charset="-122"/>
                <a:cs typeface="Tomorrow" pitchFamily="34" charset="-120"/>
              </a:rPr>
              <a:t>What barriers have you faced in empowering meeting participants to become leaders of new meetings?</a:t>
            </a:r>
          </a:p>
          <a:p>
            <a:pPr>
              <a:buSzPct val="100000"/>
            </a:pPr>
            <a:endParaRPr lang="en-US" sz="2400" i="1" dirty="0"/>
          </a:p>
          <a:p>
            <a:pPr marL="214313" indent="-214313">
              <a:buSzPct val="100000"/>
              <a:buChar char="•"/>
            </a:pPr>
            <a:r>
              <a:rPr lang="en-US" sz="2400" i="1" dirty="0">
                <a:solidFill>
                  <a:srgbClr val="61615C"/>
                </a:solidFill>
                <a:latin typeface="Tomorrow" pitchFamily="34" charset="0"/>
                <a:ea typeface="Tomorrow" pitchFamily="34" charset="-122"/>
                <a:cs typeface="Tomorrow" pitchFamily="34" charset="-120"/>
              </a:rPr>
              <a:t>How can we better use technology to bridge gaps for rural or isolated participants?</a:t>
            </a:r>
          </a:p>
          <a:p>
            <a:pPr>
              <a:buSzPct val="100000"/>
            </a:pPr>
            <a:endParaRPr lang="en-US" sz="2400" i="1" dirty="0"/>
          </a:p>
          <a:p>
            <a:pPr marL="214313" indent="-214313">
              <a:buSzPct val="100000"/>
              <a:buChar char="•"/>
            </a:pPr>
            <a:r>
              <a:rPr lang="en-US" sz="2400" i="1" dirty="0">
                <a:solidFill>
                  <a:srgbClr val="61615C"/>
                </a:solidFill>
                <a:latin typeface="Tomorrow" pitchFamily="34" charset="0"/>
                <a:ea typeface="Tomorrow" pitchFamily="34" charset="-122"/>
                <a:cs typeface="Tomorrow" pitchFamily="34" charset="-120"/>
              </a:rPr>
              <a:t>How can we integrate lived experience more fully into the meetings?</a:t>
            </a:r>
            <a:endParaRPr lang="en-US" sz="2400" i="1" dirty="0"/>
          </a:p>
        </p:txBody>
      </p:sp>
    </p:spTree>
    <p:extLst>
      <p:ext uri="{BB962C8B-B14F-4D97-AF65-F5344CB8AC3E}">
        <p14:creationId xmlns:p14="http://schemas.microsoft.com/office/powerpoint/2010/main" val="346902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with a computer&#10;&#10;AI-generated content may be incorrect.">
            <a:extLst>
              <a:ext uri="{FF2B5EF4-FFF2-40B4-BE49-F238E27FC236}">
                <a16:creationId xmlns:a16="http://schemas.microsoft.com/office/drawing/2014/main" id="{0123F651-1514-AED5-5BF4-99BB9B13E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89" y="1540973"/>
            <a:ext cx="3230165" cy="3209997"/>
          </a:xfrm>
          <a:prstGeom prst="rect">
            <a:avLst/>
          </a:prstGeom>
        </p:spPr>
      </p:pic>
      <p:pic>
        <p:nvPicPr>
          <p:cNvPr id="6" name="Picture 5" descr="A picture containing text, clipart&#10;&#10;AI-generated content may be incorrect.">
            <a:extLst>
              <a:ext uri="{FF2B5EF4-FFF2-40B4-BE49-F238E27FC236}">
                <a16:creationId xmlns:a16="http://schemas.microsoft.com/office/drawing/2014/main" id="{AD2D5B49-85F9-FB33-97FD-6978395D9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539" y="3809350"/>
            <a:ext cx="1311974" cy="514949"/>
          </a:xfrm>
          <a:prstGeom prst="rect">
            <a:avLst/>
          </a:prstGeom>
        </p:spPr>
      </p:pic>
      <p:pic>
        <p:nvPicPr>
          <p:cNvPr id="10" name="Picture 9" descr="Logo&#10;&#10;AI-generated content may be incorrect.">
            <a:extLst>
              <a:ext uri="{FF2B5EF4-FFF2-40B4-BE49-F238E27FC236}">
                <a16:creationId xmlns:a16="http://schemas.microsoft.com/office/drawing/2014/main" id="{65F13924-A55D-28FC-EA43-FD6DEB0DE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664" y="4066824"/>
            <a:ext cx="1870800" cy="1805029"/>
          </a:xfrm>
          <a:prstGeom prst="rect">
            <a:avLst/>
          </a:prstGeom>
        </p:spPr>
      </p:pic>
      <p:pic>
        <p:nvPicPr>
          <p:cNvPr id="14" name="Picture 13">
            <a:extLst>
              <a:ext uri="{FF2B5EF4-FFF2-40B4-BE49-F238E27FC236}">
                <a16:creationId xmlns:a16="http://schemas.microsoft.com/office/drawing/2014/main" id="{19D6EE45-FA5A-7A45-D7EA-0A8ABEBB6A1E}"/>
              </a:ext>
            </a:extLst>
          </p:cNvPr>
          <p:cNvPicPr>
            <a:picLocks noChangeAspect="1"/>
          </p:cNvPicPr>
          <p:nvPr/>
        </p:nvPicPr>
        <p:blipFill>
          <a:blip r:embed="rId5"/>
          <a:stretch>
            <a:fillRect/>
          </a:stretch>
        </p:blipFill>
        <p:spPr>
          <a:xfrm>
            <a:off x="4572000" y="1533965"/>
            <a:ext cx="2949678" cy="582561"/>
          </a:xfrm>
          <a:prstGeom prst="rect">
            <a:avLst/>
          </a:prstGeom>
        </p:spPr>
      </p:pic>
      <p:pic>
        <p:nvPicPr>
          <p:cNvPr id="15" name="Picture 14" descr="Logo, company name&#10;&#10;AI-generated content may be incorrect.">
            <a:extLst>
              <a:ext uri="{FF2B5EF4-FFF2-40B4-BE49-F238E27FC236}">
                <a16:creationId xmlns:a16="http://schemas.microsoft.com/office/drawing/2014/main" id="{3F276F84-F089-636F-90A5-E57199EEE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285" y="3229837"/>
            <a:ext cx="2130908" cy="607360"/>
          </a:xfrm>
          <a:prstGeom prst="rect">
            <a:avLst/>
          </a:prstGeom>
        </p:spPr>
      </p:pic>
      <p:pic>
        <p:nvPicPr>
          <p:cNvPr id="16" name="Picture 1556525720">
            <a:extLst>
              <a:ext uri="{FF2B5EF4-FFF2-40B4-BE49-F238E27FC236}">
                <a16:creationId xmlns:a16="http://schemas.microsoft.com/office/drawing/2014/main" id="{BDE887EC-98E0-636F-A24A-00E16760C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620" y="2420206"/>
            <a:ext cx="1956609" cy="80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779AD2FC-86D7-DD84-D27E-795FAA207A13}"/>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48</a:t>
            </a:fld>
            <a:endParaRPr lang="en-US" dirty="0"/>
          </a:p>
        </p:txBody>
      </p:sp>
    </p:spTree>
    <p:extLst>
      <p:ext uri="{BB962C8B-B14F-4D97-AF65-F5344CB8AC3E}">
        <p14:creationId xmlns:p14="http://schemas.microsoft.com/office/powerpoint/2010/main" val="1050679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8514" y="882033"/>
            <a:ext cx="7777118" cy="578505"/>
          </a:xfrm>
          <a:prstGeom prst="rect">
            <a:avLst/>
          </a:prstGeom>
          <a:noFill/>
          <a:ln/>
        </p:spPr>
        <p:txBody>
          <a:bodyPr wrap="none" lIns="0" tIns="0" rIns="0" bIns="0" rtlCol="0" anchor="t"/>
          <a:lstStyle/>
          <a:p>
            <a:pPr>
              <a:lnSpc>
                <a:spcPts val="3219"/>
              </a:lnSpc>
            </a:pPr>
            <a:r>
              <a:rPr lang="en-US" sz="2594" dirty="0">
                <a:solidFill>
                  <a:srgbClr val="1D1D1B"/>
                </a:solidFill>
                <a:latin typeface="Tomorrow Semi Bold" pitchFamily="34" charset="0"/>
                <a:ea typeface="Tomorrow Semi Bold" pitchFamily="34" charset="-122"/>
                <a:cs typeface="Tomorrow Semi Bold" pitchFamily="34" charset="-120"/>
              </a:rPr>
              <a:t>The Innovation: The Veterans SMART Network</a:t>
            </a:r>
            <a:endParaRPr lang="en-US" sz="2594" dirty="0"/>
          </a:p>
        </p:txBody>
      </p:sp>
      <p:sp>
        <p:nvSpPr>
          <p:cNvPr id="5" name="Shape 2"/>
          <p:cNvSpPr/>
          <p:nvPr/>
        </p:nvSpPr>
        <p:spPr>
          <a:xfrm>
            <a:off x="678514" y="1630790"/>
            <a:ext cx="2498300" cy="2043069"/>
          </a:xfrm>
          <a:prstGeom prst="roundRect">
            <a:avLst>
              <a:gd name="adj" fmla="val 1305"/>
            </a:avLst>
          </a:prstGeom>
          <a:solidFill>
            <a:srgbClr val="F0EAEA"/>
          </a:solidFill>
          <a:ln/>
        </p:spPr>
        <p:txBody>
          <a:bodyPr/>
          <a:lstStyle/>
          <a:p>
            <a:endParaRPr lang="en-US"/>
          </a:p>
        </p:txBody>
      </p:sp>
      <p:sp>
        <p:nvSpPr>
          <p:cNvPr id="6" name="Text 3"/>
          <p:cNvSpPr/>
          <p:nvPr/>
        </p:nvSpPr>
        <p:spPr>
          <a:xfrm>
            <a:off x="810374" y="1762652"/>
            <a:ext cx="2063557" cy="426535"/>
          </a:xfrm>
          <a:prstGeom prst="rect">
            <a:avLst/>
          </a:prstGeom>
          <a:noFill/>
          <a:ln/>
        </p:spPr>
        <p:txBody>
          <a:bodyPr wrap="square" lIns="0" tIns="0" rIns="0" bIns="0" rtlCol="0" anchor="t"/>
          <a:lstStyle/>
          <a:p>
            <a:pPr>
              <a:lnSpc>
                <a:spcPts val="1594"/>
              </a:lnSpc>
            </a:pPr>
            <a:r>
              <a:rPr lang="en-US" sz="2000" b="1" dirty="0">
                <a:solidFill>
                  <a:srgbClr val="61615C"/>
                </a:solidFill>
                <a:latin typeface="Tomorrow Semi Bold" pitchFamily="34" charset="0"/>
                <a:ea typeface="Tomorrow Semi Bold" pitchFamily="34" charset="-122"/>
                <a:cs typeface="Tomorrow Semi Bold" pitchFamily="34" charset="-120"/>
              </a:rPr>
              <a:t>Peer Connection</a:t>
            </a:r>
            <a:endParaRPr lang="en-US" sz="2000" b="1" dirty="0"/>
          </a:p>
        </p:txBody>
      </p:sp>
      <p:sp>
        <p:nvSpPr>
          <p:cNvPr id="7" name="Text 4"/>
          <p:cNvSpPr/>
          <p:nvPr/>
        </p:nvSpPr>
        <p:spPr>
          <a:xfrm>
            <a:off x="810374" y="2248204"/>
            <a:ext cx="2489353" cy="1207664"/>
          </a:xfrm>
          <a:prstGeom prst="rect">
            <a:avLst/>
          </a:prstGeom>
          <a:noFill/>
          <a:ln/>
        </p:spPr>
        <p:txBody>
          <a:bodyPr wrap="square" lIns="0" tIns="0" rIns="0" bIns="0" rtlCol="0" anchor="t"/>
          <a:lstStyle/>
          <a:p>
            <a:pPr>
              <a:lnSpc>
                <a:spcPts val="1594"/>
              </a:lnSpc>
            </a:pPr>
            <a:r>
              <a:rPr lang="en-US" sz="1600" dirty="0">
                <a:solidFill>
                  <a:srgbClr val="61615C"/>
                </a:solidFill>
                <a:latin typeface="Tomorrow" pitchFamily="34" charset="0"/>
                <a:ea typeface="Tomorrow" pitchFamily="34" charset="-122"/>
                <a:cs typeface="Tomorrow" pitchFamily="34" charset="-120"/>
              </a:rPr>
              <a:t>Veterans leading Veterans through shared lived experience and authentic understanding</a:t>
            </a:r>
            <a:endParaRPr lang="en-US" sz="1600" dirty="0"/>
          </a:p>
        </p:txBody>
      </p:sp>
      <p:sp>
        <p:nvSpPr>
          <p:cNvPr id="8" name="Shape 5"/>
          <p:cNvSpPr/>
          <p:nvPr/>
        </p:nvSpPr>
        <p:spPr>
          <a:xfrm>
            <a:off x="3185760" y="1660333"/>
            <a:ext cx="2498300" cy="2043068"/>
          </a:xfrm>
          <a:prstGeom prst="roundRect">
            <a:avLst>
              <a:gd name="adj" fmla="val 1305"/>
            </a:avLst>
          </a:prstGeom>
          <a:solidFill>
            <a:srgbClr val="F0EAEA"/>
          </a:solidFill>
          <a:ln/>
        </p:spPr>
        <p:txBody>
          <a:bodyPr/>
          <a:lstStyle/>
          <a:p>
            <a:endParaRPr lang="en-US"/>
          </a:p>
        </p:txBody>
      </p:sp>
      <p:sp>
        <p:nvSpPr>
          <p:cNvPr id="9" name="Text 6"/>
          <p:cNvSpPr/>
          <p:nvPr/>
        </p:nvSpPr>
        <p:spPr>
          <a:xfrm>
            <a:off x="3308674" y="1700622"/>
            <a:ext cx="2063578" cy="633644"/>
          </a:xfrm>
          <a:prstGeom prst="rect">
            <a:avLst/>
          </a:prstGeom>
          <a:noFill/>
          <a:ln/>
        </p:spPr>
        <p:txBody>
          <a:bodyPr wrap="square" lIns="0" tIns="0" rIns="0" bIns="0" rtlCol="0" anchor="t"/>
          <a:lstStyle/>
          <a:p>
            <a:pPr>
              <a:lnSpc>
                <a:spcPct val="110000"/>
              </a:lnSpc>
            </a:pPr>
            <a:r>
              <a:rPr lang="en-US" sz="2000" b="1" dirty="0">
                <a:solidFill>
                  <a:srgbClr val="61615C"/>
                </a:solidFill>
                <a:latin typeface="Tomorrow Semi Bold" pitchFamily="34" charset="0"/>
                <a:ea typeface="Tomorrow Semi Bold" pitchFamily="34" charset="-122"/>
                <a:cs typeface="Tomorrow Semi Bold" pitchFamily="34" charset="-120"/>
              </a:rPr>
              <a:t>Evidence-Based</a:t>
            </a:r>
            <a:endParaRPr lang="en-US" sz="2000" b="1" dirty="0"/>
          </a:p>
        </p:txBody>
      </p:sp>
      <p:sp>
        <p:nvSpPr>
          <p:cNvPr id="10" name="Text 7"/>
          <p:cNvSpPr/>
          <p:nvPr/>
        </p:nvSpPr>
        <p:spPr>
          <a:xfrm>
            <a:off x="3317621" y="2248205"/>
            <a:ext cx="2063578" cy="1289530"/>
          </a:xfrm>
          <a:prstGeom prst="rect">
            <a:avLst/>
          </a:prstGeom>
          <a:noFill/>
          <a:ln/>
        </p:spPr>
        <p:txBody>
          <a:bodyPr wrap="square" lIns="0" tIns="0" rIns="0" bIns="0" rtlCol="0" anchor="t"/>
          <a:lstStyle/>
          <a:p>
            <a:pPr>
              <a:lnSpc>
                <a:spcPts val="1594"/>
              </a:lnSpc>
            </a:pPr>
            <a:r>
              <a:rPr lang="en-US" sz="1600" dirty="0">
                <a:solidFill>
                  <a:srgbClr val="61615C"/>
                </a:solidFill>
                <a:latin typeface="Tomorrow" pitchFamily="34" charset="0"/>
                <a:ea typeface="Tomorrow" pitchFamily="34" charset="-122"/>
                <a:cs typeface="Tomorrow" pitchFamily="34" charset="-120"/>
              </a:rPr>
              <a:t>SMART Recovery's 4-Point Program integrated with VHA's Whole Health approach</a:t>
            </a:r>
            <a:endParaRPr lang="en-US" sz="1600" dirty="0"/>
          </a:p>
        </p:txBody>
      </p:sp>
      <p:sp>
        <p:nvSpPr>
          <p:cNvPr id="11" name="Shape 8"/>
          <p:cNvSpPr/>
          <p:nvPr/>
        </p:nvSpPr>
        <p:spPr>
          <a:xfrm>
            <a:off x="5693008" y="1700622"/>
            <a:ext cx="2570046" cy="1973238"/>
          </a:xfrm>
          <a:prstGeom prst="roundRect">
            <a:avLst>
              <a:gd name="adj" fmla="val 1305"/>
            </a:avLst>
          </a:prstGeom>
          <a:solidFill>
            <a:srgbClr val="F0EAEA"/>
          </a:solidFill>
          <a:ln/>
        </p:spPr>
        <p:txBody>
          <a:bodyPr/>
          <a:lstStyle/>
          <a:p>
            <a:endParaRPr lang="en-US"/>
          </a:p>
        </p:txBody>
      </p:sp>
      <p:sp>
        <p:nvSpPr>
          <p:cNvPr id="12" name="Text 9"/>
          <p:cNvSpPr/>
          <p:nvPr/>
        </p:nvSpPr>
        <p:spPr>
          <a:xfrm>
            <a:off x="5829318" y="1832484"/>
            <a:ext cx="2570046" cy="440759"/>
          </a:xfrm>
          <a:prstGeom prst="rect">
            <a:avLst/>
          </a:prstGeom>
          <a:noFill/>
          <a:ln/>
        </p:spPr>
        <p:txBody>
          <a:bodyPr wrap="square" lIns="0" tIns="0" rIns="0" bIns="0" rtlCol="0" anchor="t"/>
          <a:lstStyle/>
          <a:p>
            <a:pPr>
              <a:lnSpc>
                <a:spcPts val="1594"/>
              </a:lnSpc>
            </a:pPr>
            <a:r>
              <a:rPr lang="en-US" sz="2000" b="1" dirty="0">
                <a:solidFill>
                  <a:srgbClr val="61615C"/>
                </a:solidFill>
                <a:latin typeface="Tomorrow Semi Bold" pitchFamily="34" charset="0"/>
                <a:ea typeface="Tomorrow Semi Bold" pitchFamily="34" charset="-122"/>
                <a:cs typeface="Tomorrow Semi Bold" pitchFamily="34" charset="-120"/>
              </a:rPr>
              <a:t>Ongoing Support</a:t>
            </a:r>
            <a:endParaRPr lang="en-US" sz="2000" b="1" dirty="0"/>
          </a:p>
        </p:txBody>
      </p:sp>
      <p:sp>
        <p:nvSpPr>
          <p:cNvPr id="13" name="Text 10"/>
          <p:cNvSpPr/>
          <p:nvPr/>
        </p:nvSpPr>
        <p:spPr>
          <a:xfrm>
            <a:off x="5806974" y="2256693"/>
            <a:ext cx="2303690" cy="1306991"/>
          </a:xfrm>
          <a:prstGeom prst="rect">
            <a:avLst/>
          </a:prstGeom>
          <a:noFill/>
          <a:ln/>
        </p:spPr>
        <p:txBody>
          <a:bodyPr wrap="square" lIns="0" tIns="0" rIns="0" bIns="0" rtlCol="0" anchor="t"/>
          <a:lstStyle/>
          <a:p>
            <a:pPr>
              <a:lnSpc>
                <a:spcPts val="1594"/>
              </a:lnSpc>
            </a:pPr>
            <a:r>
              <a:rPr lang="en-US" sz="1600" dirty="0">
                <a:solidFill>
                  <a:srgbClr val="61615C"/>
                </a:solidFill>
                <a:latin typeface="Tomorrow" pitchFamily="34" charset="0"/>
                <a:ea typeface="Tomorrow" pitchFamily="34" charset="-122"/>
                <a:cs typeface="Tomorrow" pitchFamily="34" charset="-120"/>
              </a:rPr>
              <a:t>Sustainable community beyond treatment discharge, preventing the revolving door</a:t>
            </a:r>
            <a:endParaRPr lang="en-US" sz="1600" dirty="0"/>
          </a:p>
        </p:txBody>
      </p:sp>
      <p:sp>
        <p:nvSpPr>
          <p:cNvPr id="14" name="Text 11"/>
          <p:cNvSpPr/>
          <p:nvPr/>
        </p:nvSpPr>
        <p:spPr>
          <a:xfrm>
            <a:off x="678514" y="4095673"/>
            <a:ext cx="8168027" cy="1385335"/>
          </a:xfrm>
          <a:prstGeom prst="rect">
            <a:avLst/>
          </a:prstGeom>
          <a:noFill/>
          <a:ln/>
        </p:spPr>
        <p:txBody>
          <a:bodyPr wrap="square" lIns="0" tIns="0" rIns="0" bIns="0" rtlCol="0" anchor="t"/>
          <a:lstStyle/>
          <a:p>
            <a:pPr>
              <a:lnSpc>
                <a:spcPct val="150000"/>
              </a:lnSpc>
            </a:pPr>
            <a:r>
              <a:rPr lang="en-US" sz="2000" i="1" dirty="0">
                <a:solidFill>
                  <a:srgbClr val="61615C"/>
                </a:solidFill>
                <a:latin typeface="Tomorrow" pitchFamily="34" charset="0"/>
                <a:ea typeface="Tomorrow" pitchFamily="34" charset="-122"/>
                <a:cs typeface="Tomorrow" pitchFamily="34" charset="-120"/>
              </a:rPr>
              <a:t>We didn't just want attendance — we wanted empowerment. Our strategy shifted from pathology-based models to peer-driven recovery, training Veterans not just to attend meetings, but to lead them.</a:t>
            </a:r>
            <a:endParaRPr lang="en-US" sz="20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0860" y="597906"/>
            <a:ext cx="1406203" cy="175766"/>
          </a:xfrm>
          <a:prstGeom prst="rect">
            <a:avLst/>
          </a:prstGeom>
          <a:noFill/>
          <a:ln/>
        </p:spPr>
        <p:txBody>
          <a:bodyPr wrap="none" lIns="0" tIns="0" rIns="0" bIns="0" rtlCol="0" anchor="t"/>
          <a:lstStyle/>
          <a:p>
            <a:pPr>
              <a:lnSpc>
                <a:spcPts val="1375"/>
              </a:lnSpc>
            </a:pPr>
            <a:r>
              <a:rPr lang="en-US" sz="2250" dirty="0">
                <a:solidFill>
                  <a:srgbClr val="1D1D1B"/>
                </a:solidFill>
                <a:latin typeface="Tomorrow Semi Bold" pitchFamily="34" charset="0"/>
                <a:ea typeface="Tomorrow Semi Bold" pitchFamily="34" charset="-122"/>
                <a:cs typeface="Tomorrow Semi Bold" pitchFamily="34" charset="-120"/>
              </a:rPr>
              <a:t>The Strategy</a:t>
            </a:r>
            <a:endParaRPr lang="en-US" sz="2250" dirty="0"/>
          </a:p>
        </p:txBody>
      </p:sp>
      <p:sp>
        <p:nvSpPr>
          <p:cNvPr id="3" name="Text 1"/>
          <p:cNvSpPr/>
          <p:nvPr/>
        </p:nvSpPr>
        <p:spPr>
          <a:xfrm>
            <a:off x="690861" y="931722"/>
            <a:ext cx="5550619" cy="351458"/>
          </a:xfrm>
          <a:prstGeom prst="rect">
            <a:avLst/>
          </a:prstGeom>
          <a:noFill/>
          <a:ln/>
        </p:spPr>
        <p:txBody>
          <a:bodyPr wrap="none" lIns="0" tIns="0" rIns="0" bIns="0" rtlCol="0" anchor="t"/>
          <a:lstStyle/>
          <a:p>
            <a:pPr>
              <a:lnSpc>
                <a:spcPts val="2750"/>
              </a:lnSpc>
            </a:pPr>
            <a:r>
              <a:rPr lang="en-US" sz="2750" dirty="0">
                <a:solidFill>
                  <a:srgbClr val="1D1D1B"/>
                </a:solidFill>
                <a:latin typeface="Tomorrow Semi Bold" pitchFamily="34" charset="0"/>
                <a:ea typeface="Tomorrow Semi Bold" pitchFamily="34" charset="-122"/>
                <a:cs typeface="Tomorrow Semi Bold" pitchFamily="34" charset="-120"/>
              </a:rPr>
              <a:t>Finding and Training Recovery Leaders</a:t>
            </a:r>
            <a:endParaRPr lang="en-US" sz="2750" dirty="0"/>
          </a:p>
        </p:txBody>
      </p:sp>
      <p:sp>
        <p:nvSpPr>
          <p:cNvPr id="5" name="Text 2"/>
          <p:cNvSpPr/>
          <p:nvPr/>
        </p:nvSpPr>
        <p:spPr>
          <a:xfrm>
            <a:off x="2839089" y="1534992"/>
            <a:ext cx="3737610" cy="740279"/>
          </a:xfrm>
          <a:prstGeom prst="rect">
            <a:avLst/>
          </a:prstGeom>
          <a:noFill/>
          <a:ln/>
        </p:spPr>
        <p:txBody>
          <a:bodyPr wrap="square" lIns="0" tIns="0" rIns="0" bIns="0" rtlCol="0" anchor="t"/>
          <a:lstStyle/>
          <a:p>
            <a:pPr>
              <a:lnSpc>
                <a:spcPct val="200000"/>
              </a:lnSpc>
            </a:pPr>
            <a:r>
              <a:rPr lang="en-US" sz="1750" b="1" i="1" dirty="0">
                <a:solidFill>
                  <a:srgbClr val="1D1D1B"/>
                </a:solidFill>
                <a:latin typeface="Tomorrow Semi Bold" pitchFamily="34" charset="0"/>
                <a:ea typeface="Tomorrow Semi Bold" pitchFamily="34" charset="-122"/>
                <a:cs typeface="Tomorrow Semi Bold" pitchFamily="34" charset="-120"/>
              </a:rPr>
              <a:t>The ‘Recovery Corps’ Approach</a:t>
            </a:r>
            <a:endParaRPr lang="en-US" sz="1750" b="1" i="1" dirty="0"/>
          </a:p>
        </p:txBody>
      </p:sp>
      <p:sp>
        <p:nvSpPr>
          <p:cNvPr id="6" name="Text 3"/>
          <p:cNvSpPr/>
          <p:nvPr/>
        </p:nvSpPr>
        <p:spPr>
          <a:xfrm>
            <a:off x="690861" y="2349568"/>
            <a:ext cx="7764808" cy="1079432"/>
          </a:xfrm>
          <a:prstGeom prst="rect">
            <a:avLst/>
          </a:prstGeom>
          <a:noFill/>
          <a:ln/>
        </p:spPr>
        <p:txBody>
          <a:bodyPr wrap="square" lIns="0" tIns="0" rIns="0" bIns="0" rtlCol="0" anchor="t"/>
          <a:lstStyle/>
          <a:p>
            <a:r>
              <a:rPr lang="en-US" sz="2400" dirty="0">
                <a:solidFill>
                  <a:srgbClr val="61615C"/>
                </a:solidFill>
                <a:latin typeface="Tomorrow" pitchFamily="34" charset="0"/>
                <a:ea typeface="Tomorrow" pitchFamily="34" charset="-122"/>
                <a:cs typeface="Tomorrow" pitchFamily="34" charset="-120"/>
              </a:rPr>
              <a:t>We identified Veterans with lived experience who could command respect and offer authentic hope. This wasn't just a coffee social — it involved rigorous training to become certified SMART Facilitators.</a:t>
            </a:r>
            <a:endParaRPr lang="en-US" sz="2400" dirty="0"/>
          </a:p>
        </p:txBody>
      </p:sp>
      <p:sp>
        <p:nvSpPr>
          <p:cNvPr id="7" name="Text 4"/>
          <p:cNvSpPr/>
          <p:nvPr/>
        </p:nvSpPr>
        <p:spPr>
          <a:xfrm>
            <a:off x="761981" y="4317873"/>
            <a:ext cx="7767339" cy="1180144"/>
          </a:xfrm>
          <a:prstGeom prst="rect">
            <a:avLst/>
          </a:prstGeom>
          <a:noFill/>
          <a:ln/>
        </p:spPr>
        <p:txBody>
          <a:bodyPr wrap="square" lIns="0" tIns="0" rIns="0" bIns="0" rtlCol="0" anchor="t"/>
          <a:lstStyle/>
          <a:p>
            <a:pPr marL="214313" indent="-214313">
              <a:buSzPct val="100000"/>
              <a:buChar char="•"/>
            </a:pPr>
            <a:r>
              <a:rPr lang="en-US" sz="2000" b="1" i="1" dirty="0">
                <a:solidFill>
                  <a:srgbClr val="61615C"/>
                </a:solidFill>
                <a:latin typeface="Tomorrow" pitchFamily="34" charset="0"/>
                <a:ea typeface="Tomorrow" pitchFamily="34" charset="-122"/>
                <a:cs typeface="Tomorrow" pitchFamily="34" charset="-120"/>
              </a:rPr>
              <a:t>Professionalizing the peer role through SMART Facilitator certification</a:t>
            </a:r>
            <a:endParaRPr lang="en-US" sz="2000" b="1" i="1" dirty="0"/>
          </a:p>
          <a:p>
            <a:pPr marL="214313" indent="-214313">
              <a:buSzPct val="100000"/>
              <a:buChar char="•"/>
            </a:pPr>
            <a:r>
              <a:rPr lang="en-US" sz="2000" b="1" i="1" dirty="0">
                <a:solidFill>
                  <a:srgbClr val="61615C"/>
                </a:solidFill>
                <a:latin typeface="Tomorrow" pitchFamily="34" charset="0"/>
                <a:ea typeface="Tomorrow" pitchFamily="34" charset="-122"/>
                <a:cs typeface="Tomorrow" pitchFamily="34" charset="-120"/>
              </a:rPr>
              <a:t>Using scholarships to remove financial barriers for facilitator training</a:t>
            </a:r>
            <a:endParaRPr lang="en-US" sz="2000" b="1" i="1" dirty="0"/>
          </a:p>
          <a:p>
            <a:pPr marL="214313" indent="-214313">
              <a:buSzPct val="100000"/>
              <a:buChar char="•"/>
            </a:pPr>
            <a:r>
              <a:rPr lang="en-US" sz="2000" b="1" i="1" dirty="0">
                <a:solidFill>
                  <a:srgbClr val="61615C"/>
                </a:solidFill>
                <a:latin typeface="Tomorrow" pitchFamily="34" charset="0"/>
                <a:ea typeface="Tomorrow" pitchFamily="34" charset="-122"/>
                <a:cs typeface="Tomorrow" pitchFamily="34" charset="-120"/>
              </a:rPr>
              <a:t>Discerning between participants and future facilitators</a:t>
            </a:r>
            <a:endParaRPr lang="en-US" sz="2000" b="1" i="1" dirty="0"/>
          </a:p>
          <a:p>
            <a:pPr marL="214313" indent="-214313">
              <a:buSzPct val="100000"/>
              <a:buChar char="•"/>
            </a:pPr>
            <a:r>
              <a:rPr lang="en-US" sz="2000" b="1" i="1" dirty="0">
                <a:solidFill>
                  <a:srgbClr val="61615C"/>
                </a:solidFill>
                <a:latin typeface="Tomorrow" pitchFamily="34" charset="0"/>
                <a:ea typeface="Tomorrow" pitchFamily="34" charset="-122"/>
                <a:cs typeface="Tomorrow" pitchFamily="34" charset="-120"/>
              </a:rPr>
              <a:t>Building a leadership pipeline, not just a support group</a:t>
            </a:r>
            <a:endParaRPr lang="en-US" sz="2000" b="1"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0DF6-5054-F181-7686-78C3611012B1}"/>
            </a:ext>
          </a:extLst>
        </p:cNvPr>
        <p:cNvGrpSpPr/>
        <p:nvPr/>
      </p:nvGrpSpPr>
      <p:grpSpPr>
        <a:xfrm>
          <a:off x="0" y="0"/>
          <a:ext cx="0" cy="0"/>
          <a:chOff x="0" y="0"/>
          <a:chExt cx="0" cy="0"/>
        </a:xfrm>
      </p:grpSpPr>
      <p:pic>
        <p:nvPicPr>
          <p:cNvPr id="3" name="Picture 2" descr="A person sitting at a table with a computer&#10;&#10;AI-generated content may be incorrect.">
            <a:extLst>
              <a:ext uri="{FF2B5EF4-FFF2-40B4-BE49-F238E27FC236}">
                <a16:creationId xmlns:a16="http://schemas.microsoft.com/office/drawing/2014/main" id="{F2A8B07E-6DD8-D6C3-1762-F2BAE7D55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94" y="1467557"/>
            <a:ext cx="3230165" cy="3209997"/>
          </a:xfrm>
          <a:prstGeom prst="rect">
            <a:avLst/>
          </a:prstGeom>
        </p:spPr>
      </p:pic>
      <p:pic>
        <p:nvPicPr>
          <p:cNvPr id="6" name="Picture 5" descr="A picture containing text, clipart&#10;&#10;AI-generated content may be incorrect.">
            <a:extLst>
              <a:ext uri="{FF2B5EF4-FFF2-40B4-BE49-F238E27FC236}">
                <a16:creationId xmlns:a16="http://schemas.microsoft.com/office/drawing/2014/main" id="{8BDA32B7-12EE-8742-F8E8-1339941FC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6" y="5131380"/>
            <a:ext cx="3261941" cy="1280310"/>
          </a:xfrm>
          <a:prstGeom prst="rect">
            <a:avLst/>
          </a:prstGeom>
        </p:spPr>
      </p:pic>
      <p:sp>
        <p:nvSpPr>
          <p:cNvPr id="2" name="Text 0">
            <a:extLst>
              <a:ext uri="{FF2B5EF4-FFF2-40B4-BE49-F238E27FC236}">
                <a16:creationId xmlns:a16="http://schemas.microsoft.com/office/drawing/2014/main" id="{A71248D4-A9E3-FADC-D6BC-94A19C62DF96}"/>
              </a:ext>
            </a:extLst>
          </p:cNvPr>
          <p:cNvSpPr/>
          <p:nvPr/>
        </p:nvSpPr>
        <p:spPr>
          <a:xfrm>
            <a:off x="507116" y="716061"/>
            <a:ext cx="5725046" cy="895201"/>
          </a:xfrm>
          <a:prstGeom prst="rect">
            <a:avLst/>
          </a:prstGeom>
          <a:noFill/>
          <a:ln/>
        </p:spPr>
        <p:txBody>
          <a:bodyPr wrap="none" lIns="0" tIns="0" rIns="0" bIns="0" rtlCol="0" anchor="t"/>
          <a:lstStyle/>
          <a:p>
            <a:pPr>
              <a:lnSpc>
                <a:spcPts val="2969"/>
              </a:lnSpc>
            </a:pPr>
            <a:r>
              <a:rPr lang="en-US" sz="2375" dirty="0">
                <a:solidFill>
                  <a:srgbClr val="1D1D1B"/>
                </a:solidFill>
                <a:latin typeface="Tomorrow Semi Bold" pitchFamily="34" charset="0"/>
                <a:ea typeface="Tomorrow Semi Bold" pitchFamily="34" charset="-122"/>
                <a:cs typeface="Tomorrow Semi Bold" pitchFamily="34" charset="-120"/>
              </a:rPr>
              <a:t>What Worked: Technology as a Bridge</a:t>
            </a:r>
            <a:endParaRPr lang="en-US" sz="2375" dirty="0"/>
          </a:p>
        </p:txBody>
      </p:sp>
      <p:sp>
        <p:nvSpPr>
          <p:cNvPr id="11" name="Text 5"/>
          <p:cNvSpPr/>
          <p:nvPr/>
        </p:nvSpPr>
        <p:spPr>
          <a:xfrm>
            <a:off x="4088123" y="1467557"/>
            <a:ext cx="4288078" cy="749755"/>
          </a:xfrm>
          <a:prstGeom prst="rect">
            <a:avLst/>
          </a:prstGeom>
          <a:noFill/>
          <a:ln/>
        </p:spPr>
        <p:txBody>
          <a:bodyPr wrap="none" lIns="0" tIns="0" rIns="0" bIns="0" rtlCol="0" anchor="t"/>
          <a:lstStyle/>
          <a:p>
            <a:pPr>
              <a:lnSpc>
                <a:spcPts val="1781"/>
              </a:lnSpc>
            </a:pPr>
            <a:r>
              <a:rPr lang="en-US" sz="2000" i="1" dirty="0">
                <a:solidFill>
                  <a:srgbClr val="1D1D1B"/>
                </a:solidFill>
                <a:latin typeface="Tomorrow Semi Bold" pitchFamily="34" charset="0"/>
                <a:ea typeface="Tomorrow Semi Bold" pitchFamily="34" charset="-122"/>
                <a:cs typeface="Tomorrow Semi Bold" pitchFamily="34" charset="-120"/>
              </a:rPr>
              <a:t>Bridging the Digital Divide</a:t>
            </a:r>
            <a:endParaRPr lang="en-US" sz="2000" i="1" dirty="0"/>
          </a:p>
        </p:txBody>
      </p:sp>
      <p:sp>
        <p:nvSpPr>
          <p:cNvPr id="12" name="Text 6"/>
          <p:cNvSpPr/>
          <p:nvPr/>
        </p:nvSpPr>
        <p:spPr>
          <a:xfrm>
            <a:off x="4113047" y="1838175"/>
            <a:ext cx="4869199" cy="3442669"/>
          </a:xfrm>
          <a:prstGeom prst="rect">
            <a:avLst/>
          </a:prstGeom>
          <a:noFill/>
          <a:ln/>
        </p:spPr>
        <p:txBody>
          <a:bodyPr wrap="square" lIns="0" tIns="0" rIns="0" bIns="0" rtlCol="0" anchor="t"/>
          <a:lstStyle/>
          <a:p>
            <a:pPr>
              <a:lnSpc>
                <a:spcPct val="130000"/>
              </a:lnSpc>
            </a:pPr>
            <a:r>
              <a:rPr lang="en-US" sz="1400" dirty="0">
                <a:solidFill>
                  <a:srgbClr val="61615C"/>
                </a:solidFill>
                <a:latin typeface="Tomorrow" pitchFamily="34" charset="0"/>
                <a:ea typeface="Tomorrow" pitchFamily="34" charset="-122"/>
                <a:cs typeface="Tomorrow" pitchFamily="34" charset="-120"/>
              </a:rPr>
              <a:t>Many Veterans lacked the digital equity to attend or lead virtual meetings. Geographic isolation and mobility issues created barriers to participation.</a:t>
            </a:r>
          </a:p>
          <a:p>
            <a:pPr>
              <a:lnSpc>
                <a:spcPct val="130000"/>
              </a:lnSpc>
            </a:pPr>
            <a:endParaRPr lang="en-US" sz="1400" b="1" dirty="0">
              <a:solidFill>
                <a:srgbClr val="61615C"/>
              </a:solidFill>
              <a:latin typeface="Tomorrow" pitchFamily="34" charset="0"/>
              <a:ea typeface="Tomorrow" pitchFamily="34" charset="-122"/>
              <a:cs typeface="Tomorrow" pitchFamily="34" charset="-120"/>
            </a:endParaRPr>
          </a:p>
          <a:p>
            <a:pPr>
              <a:lnSpc>
                <a:spcPct val="130000"/>
              </a:lnSpc>
            </a:pPr>
            <a:r>
              <a:rPr lang="en-US" sz="1400" b="1" dirty="0">
                <a:solidFill>
                  <a:srgbClr val="61615C"/>
                </a:solidFill>
                <a:latin typeface="Tomorrow" pitchFamily="34" charset="0"/>
                <a:ea typeface="Tomorrow" pitchFamily="34" charset="-122"/>
                <a:cs typeface="Tomorrow" pitchFamily="34" charset="-120"/>
              </a:rPr>
              <a:t> Our Partnership:</a:t>
            </a:r>
            <a:r>
              <a:rPr lang="en-US" sz="1400" dirty="0">
                <a:solidFill>
                  <a:srgbClr val="61615C"/>
                </a:solidFill>
                <a:latin typeface="Tomorrow" pitchFamily="34" charset="0"/>
                <a:ea typeface="Tomorrow" pitchFamily="34" charset="-122"/>
                <a:cs typeface="Tomorrow" pitchFamily="34" charset="-120"/>
              </a:rPr>
              <a:t> We collaborated with Tech for Troops to provide laptops and technology access, removing this critical barrier.</a:t>
            </a:r>
            <a:r>
              <a:rPr lang="en-US" sz="1400" b="1" dirty="0">
                <a:solidFill>
                  <a:srgbClr val="61615C"/>
                </a:solidFill>
                <a:latin typeface="Tomorrow" pitchFamily="34" charset="0"/>
                <a:ea typeface="Tomorrow" pitchFamily="34" charset="-122"/>
                <a:cs typeface="Tomorrow" pitchFamily="34" charset="-120"/>
              </a:rPr>
              <a:t> </a:t>
            </a:r>
          </a:p>
          <a:p>
            <a:pPr>
              <a:lnSpc>
                <a:spcPct val="130000"/>
              </a:lnSpc>
            </a:pPr>
            <a:endParaRPr lang="en-US" sz="1400" b="1" dirty="0">
              <a:solidFill>
                <a:srgbClr val="61615C"/>
              </a:solidFill>
              <a:latin typeface="Tomorrow" pitchFamily="34" charset="0"/>
              <a:ea typeface="Tomorrow" pitchFamily="34" charset="-122"/>
              <a:cs typeface="Tomorrow" pitchFamily="34" charset="-120"/>
            </a:endParaRPr>
          </a:p>
          <a:p>
            <a:pPr>
              <a:lnSpc>
                <a:spcPct val="130000"/>
              </a:lnSpc>
            </a:pPr>
            <a:r>
              <a:rPr lang="en-US" sz="1400" b="1" dirty="0">
                <a:solidFill>
                  <a:srgbClr val="61615C"/>
                </a:solidFill>
                <a:latin typeface="Tomorrow" pitchFamily="34" charset="0"/>
                <a:ea typeface="Tomorrow" pitchFamily="34" charset="-122"/>
                <a:cs typeface="Tomorrow" pitchFamily="34" charset="-120"/>
              </a:rPr>
              <a:t>The Impact:</a:t>
            </a:r>
            <a:r>
              <a:rPr lang="en-US" sz="1400" dirty="0">
                <a:solidFill>
                  <a:srgbClr val="61615C"/>
                </a:solidFill>
                <a:latin typeface="Tomorrow" pitchFamily="34" charset="0"/>
                <a:ea typeface="Tomorrow" pitchFamily="34" charset="-122"/>
                <a:cs typeface="Tomorrow" pitchFamily="34" charset="-120"/>
              </a:rPr>
              <a:t> We launched virtual meetings every Monday night, accessible to Veterans regardless of physical location or mobility limitations. Rural Veterans could now participate fully.</a:t>
            </a:r>
            <a:endParaRPr lang="en-US" sz="1400" dirty="0"/>
          </a:p>
          <a:p>
            <a:pPr>
              <a:lnSpc>
                <a:spcPts val="1406"/>
              </a:lnSpc>
            </a:pPr>
            <a:endParaRPr lang="en-US" sz="1400" dirty="0"/>
          </a:p>
          <a:p>
            <a:pPr>
              <a:lnSpc>
                <a:spcPts val="1406"/>
              </a:lnSpc>
            </a:pPr>
            <a:endParaRPr lang="en-US" sz="1400" dirty="0"/>
          </a:p>
        </p:txBody>
      </p:sp>
      <p:sp>
        <p:nvSpPr>
          <p:cNvPr id="4" name="Text 8"/>
          <p:cNvSpPr/>
          <p:nvPr/>
        </p:nvSpPr>
        <p:spPr>
          <a:xfrm>
            <a:off x="4113047" y="3794672"/>
            <a:ext cx="4612746" cy="801487"/>
          </a:xfrm>
          <a:prstGeom prst="rect">
            <a:avLst/>
          </a:prstGeom>
          <a:noFill/>
          <a:ln/>
        </p:spPr>
        <p:txBody>
          <a:bodyPr wrap="square" lIns="0" tIns="0" rIns="0" bIns="0" rtlCol="0" anchor="t"/>
          <a:lstStyle/>
          <a:p>
            <a:pPr>
              <a:lnSpc>
                <a:spcPts val="1406"/>
              </a:lnSpc>
            </a:pPr>
            <a:endParaRPr lang="en-US" sz="1600" dirty="0"/>
          </a:p>
        </p:txBody>
      </p:sp>
      <p:sp>
        <p:nvSpPr>
          <p:cNvPr id="7" name="TextBox 6">
            <a:extLst>
              <a:ext uri="{FF2B5EF4-FFF2-40B4-BE49-F238E27FC236}">
                <a16:creationId xmlns:a16="http://schemas.microsoft.com/office/drawing/2014/main" id="{948C83B3-985F-B41E-FB25-33B593B9DD13}"/>
              </a:ext>
            </a:extLst>
          </p:cNvPr>
          <p:cNvSpPr txBox="1"/>
          <p:nvPr/>
        </p:nvSpPr>
        <p:spPr>
          <a:xfrm>
            <a:off x="3984820" y="5410883"/>
            <a:ext cx="4869199" cy="923330"/>
          </a:xfrm>
          <a:prstGeom prst="rect">
            <a:avLst/>
          </a:prstGeom>
          <a:noFill/>
        </p:spPr>
        <p:txBody>
          <a:bodyPr wrap="square">
            <a:spAutoFit/>
          </a:bodyPr>
          <a:lstStyle/>
          <a:p>
            <a:r>
              <a:rPr lang="en-US" sz="1800" i="1" dirty="0">
                <a:solidFill>
                  <a:srgbClr val="61615C"/>
                </a:solidFill>
                <a:latin typeface="Tomorrow" pitchFamily="34" charset="0"/>
                <a:ea typeface="Tomorrow" pitchFamily="34" charset="-122"/>
                <a:cs typeface="Tomorrow" pitchFamily="34" charset="-120"/>
              </a:rPr>
              <a:t>This technology partnership became transformative for our network's reach and sustainability.</a:t>
            </a:r>
            <a:endParaRPr lang="en-US" sz="1800" i="1" dirty="0"/>
          </a:p>
        </p:txBody>
      </p:sp>
      <p:sp>
        <p:nvSpPr>
          <p:cNvPr id="17" name="Slide Number Placeholder 5">
            <a:extLst>
              <a:ext uri="{FF2B5EF4-FFF2-40B4-BE49-F238E27FC236}">
                <a16:creationId xmlns:a16="http://schemas.microsoft.com/office/drawing/2014/main" id="{0119BCD0-18BE-E57B-D287-BFE1630BB1AC}"/>
              </a:ext>
            </a:extLst>
          </p:cNvPr>
          <p:cNvSpPr txBox="1">
            <a:spLocks/>
          </p:cNvSpPr>
          <p:nvPr/>
        </p:nvSpPr>
        <p:spPr>
          <a:xfrm>
            <a:off x="6781800" y="6356350"/>
            <a:ext cx="2133600" cy="365125"/>
          </a:xfrm>
          <a:prstGeom prst="rect">
            <a:avLst/>
          </a:prstGeom>
        </p:spPr>
        <p:txBody>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1FF6DA9-008F-8B48-92A6-B652298478BF}" type="slidenum">
              <a:rPr lang="en-US" smtClean="0"/>
              <a:pPr algn="r"/>
              <a:t>7</a:t>
            </a:fld>
            <a:endParaRPr lang="en-US" dirty="0"/>
          </a:p>
        </p:txBody>
      </p:sp>
    </p:spTree>
    <p:extLst>
      <p:ext uri="{BB962C8B-B14F-4D97-AF65-F5344CB8AC3E}">
        <p14:creationId xmlns:p14="http://schemas.microsoft.com/office/powerpoint/2010/main" val="377958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69552" y="576411"/>
            <a:ext cx="5370447" cy="491740"/>
          </a:xfrm>
          <a:prstGeom prst="rect">
            <a:avLst/>
          </a:prstGeom>
          <a:noFill/>
          <a:ln/>
        </p:spPr>
        <p:txBody>
          <a:bodyPr wrap="none" lIns="0" tIns="0" rIns="0" bIns="0" rtlCol="0" anchor="t"/>
          <a:lstStyle/>
          <a:p>
            <a:pPr>
              <a:lnSpc>
                <a:spcPts val="3188"/>
              </a:lnSpc>
            </a:pPr>
            <a:r>
              <a:rPr lang="en-US" sz="2000" dirty="0">
                <a:solidFill>
                  <a:srgbClr val="1D1D1B"/>
                </a:solidFill>
                <a:latin typeface="Tomorrow Semi Bold" pitchFamily="34" charset="0"/>
                <a:ea typeface="Tomorrow Semi Bold" pitchFamily="34" charset="-122"/>
                <a:cs typeface="Tomorrow Semi Bold" pitchFamily="34" charset="-120"/>
              </a:rPr>
              <a:t>Overcoming Barriers: What We Learned</a:t>
            </a:r>
            <a:endParaRPr lang="en-US" sz="2000" dirty="0"/>
          </a:p>
          <a:p>
            <a:pPr>
              <a:lnSpc>
                <a:spcPts val="3188"/>
              </a:lnSpc>
            </a:pPr>
            <a:endParaRPr lang="en-US" sz="2000" dirty="0"/>
          </a:p>
        </p:txBody>
      </p:sp>
      <p:sp>
        <p:nvSpPr>
          <p:cNvPr id="5" name="Shape 2"/>
          <p:cNvSpPr/>
          <p:nvPr/>
        </p:nvSpPr>
        <p:spPr>
          <a:xfrm>
            <a:off x="549455" y="3395142"/>
            <a:ext cx="2835311" cy="1532079"/>
          </a:xfrm>
          <a:prstGeom prst="roundRect">
            <a:avLst>
              <a:gd name="adj" fmla="val 4393"/>
            </a:avLst>
          </a:prstGeom>
          <a:solidFill>
            <a:srgbClr val="FCFCFC"/>
          </a:solidFill>
          <a:ln w="22860">
            <a:solidFill>
              <a:srgbClr val="D6D0D0"/>
            </a:solidFill>
            <a:prstDash val="solid"/>
          </a:ln>
        </p:spPr>
        <p:txBody>
          <a:bodyPr/>
          <a:lstStyle/>
          <a:p>
            <a:endParaRPr lang="en-US" sz="1125"/>
          </a:p>
        </p:txBody>
      </p:sp>
      <p:sp>
        <p:nvSpPr>
          <p:cNvPr id="6" name="Shape 3"/>
          <p:cNvSpPr/>
          <p:nvPr/>
        </p:nvSpPr>
        <p:spPr>
          <a:xfrm>
            <a:off x="535169" y="3395142"/>
            <a:ext cx="60804" cy="1532079"/>
          </a:xfrm>
          <a:prstGeom prst="roundRect">
            <a:avLst>
              <a:gd name="adj" fmla="val 34143"/>
            </a:avLst>
          </a:prstGeom>
          <a:solidFill>
            <a:srgbClr val="1D1D1B"/>
          </a:solidFill>
          <a:ln/>
        </p:spPr>
        <p:txBody>
          <a:bodyPr/>
          <a:lstStyle/>
          <a:p>
            <a:endParaRPr lang="en-US" sz="1125"/>
          </a:p>
        </p:txBody>
      </p:sp>
      <p:sp>
        <p:nvSpPr>
          <p:cNvPr id="7" name="Text 4"/>
          <p:cNvSpPr/>
          <p:nvPr/>
        </p:nvSpPr>
        <p:spPr>
          <a:xfrm>
            <a:off x="699140" y="3066618"/>
            <a:ext cx="1626022" cy="270670"/>
          </a:xfrm>
          <a:prstGeom prst="rect">
            <a:avLst/>
          </a:prstGeom>
          <a:noFill/>
          <a:ln/>
        </p:spPr>
        <p:txBody>
          <a:bodyPr wrap="none" lIns="0" tIns="0" rIns="0" bIns="0" rtlCol="0" anchor="t"/>
          <a:lstStyle/>
          <a:p>
            <a:pPr>
              <a:lnSpc>
                <a:spcPts val="1594"/>
              </a:lnSpc>
            </a:pPr>
            <a:r>
              <a:rPr lang="en-US" sz="1250" b="1" dirty="0">
                <a:latin typeface="Tomorrow Semi Bold" pitchFamily="34" charset="0"/>
                <a:ea typeface="Tomorrow Semi Bold" pitchFamily="34" charset="-122"/>
                <a:cs typeface="Tomorrow Semi Bold" pitchFamily="34" charset="-120"/>
              </a:rPr>
              <a:t>The Data Challenge</a:t>
            </a:r>
            <a:endParaRPr lang="en-US" sz="1250" b="1" dirty="0"/>
          </a:p>
        </p:txBody>
      </p:sp>
      <p:sp>
        <p:nvSpPr>
          <p:cNvPr id="8" name="Text 5"/>
          <p:cNvSpPr/>
          <p:nvPr/>
        </p:nvSpPr>
        <p:spPr>
          <a:xfrm>
            <a:off x="675878" y="3493605"/>
            <a:ext cx="2333328" cy="1046430"/>
          </a:xfrm>
          <a:prstGeom prst="rect">
            <a:avLst/>
          </a:prstGeom>
          <a:noFill/>
          <a:ln/>
        </p:spPr>
        <p:txBody>
          <a:bodyPr wrap="square" lIns="0" tIns="0" rIns="0" bIns="0" rtlCol="0" anchor="t"/>
          <a:lstStyle/>
          <a:p>
            <a:pPr>
              <a:lnSpc>
                <a:spcPts val="1563"/>
              </a:lnSpc>
            </a:pPr>
            <a:r>
              <a:rPr lang="en-US" sz="1250" dirty="0">
                <a:solidFill>
                  <a:srgbClr val="61615C"/>
                </a:solidFill>
                <a:latin typeface="Tomorrow" pitchFamily="34" charset="0"/>
                <a:ea typeface="Tomorrow" pitchFamily="34" charset="-122"/>
                <a:cs typeface="Tomorrow" pitchFamily="34" charset="-120"/>
              </a:rPr>
              <a:t>For funding through the VHA, we learned we needed more data-centric evidence to prove viability and secure widespread adoption beyond individual charisma.</a:t>
            </a:r>
            <a:endParaRPr lang="en-US" sz="1250" dirty="0"/>
          </a:p>
        </p:txBody>
      </p:sp>
      <p:sp>
        <p:nvSpPr>
          <p:cNvPr id="9" name="Shape 6"/>
          <p:cNvSpPr/>
          <p:nvPr/>
        </p:nvSpPr>
        <p:spPr>
          <a:xfrm>
            <a:off x="3333732" y="3395142"/>
            <a:ext cx="2835311" cy="1532079"/>
          </a:xfrm>
          <a:prstGeom prst="roundRect">
            <a:avLst>
              <a:gd name="adj" fmla="val 4393"/>
            </a:avLst>
          </a:prstGeom>
          <a:solidFill>
            <a:srgbClr val="FCFCFC"/>
          </a:solidFill>
          <a:ln w="22860">
            <a:solidFill>
              <a:srgbClr val="D6D0D0"/>
            </a:solidFill>
            <a:prstDash val="solid"/>
          </a:ln>
        </p:spPr>
        <p:txBody>
          <a:bodyPr/>
          <a:lstStyle/>
          <a:p>
            <a:endParaRPr lang="en-US" sz="1125"/>
          </a:p>
        </p:txBody>
      </p:sp>
      <p:sp>
        <p:nvSpPr>
          <p:cNvPr id="10" name="Shape 7"/>
          <p:cNvSpPr/>
          <p:nvPr/>
        </p:nvSpPr>
        <p:spPr>
          <a:xfrm>
            <a:off x="3319445" y="3395142"/>
            <a:ext cx="60804" cy="1532079"/>
          </a:xfrm>
          <a:prstGeom prst="roundRect">
            <a:avLst>
              <a:gd name="adj" fmla="val 34143"/>
            </a:avLst>
          </a:prstGeom>
          <a:solidFill>
            <a:srgbClr val="1D1D1B"/>
          </a:solidFill>
          <a:ln/>
        </p:spPr>
        <p:txBody>
          <a:bodyPr/>
          <a:lstStyle/>
          <a:p>
            <a:endParaRPr lang="en-US" sz="1125"/>
          </a:p>
        </p:txBody>
      </p:sp>
      <p:sp>
        <p:nvSpPr>
          <p:cNvPr id="11" name="Text 8"/>
          <p:cNvSpPr/>
          <p:nvPr/>
        </p:nvSpPr>
        <p:spPr>
          <a:xfrm>
            <a:off x="3471786" y="3016957"/>
            <a:ext cx="1626022" cy="270670"/>
          </a:xfrm>
          <a:prstGeom prst="rect">
            <a:avLst/>
          </a:prstGeom>
          <a:noFill/>
          <a:ln/>
        </p:spPr>
        <p:txBody>
          <a:bodyPr wrap="none" lIns="0" tIns="0" rIns="0" bIns="0" rtlCol="0" anchor="t"/>
          <a:lstStyle/>
          <a:p>
            <a:pPr>
              <a:lnSpc>
                <a:spcPts val="1594"/>
              </a:lnSpc>
            </a:pPr>
            <a:r>
              <a:rPr lang="en-US" sz="1250" b="1" dirty="0">
                <a:latin typeface="Tomorrow Semi Bold" pitchFamily="34" charset="0"/>
                <a:ea typeface="Tomorrow Semi Bold" pitchFamily="34" charset="-122"/>
                <a:cs typeface="Tomorrow Semi Bold" pitchFamily="34" charset="-120"/>
              </a:rPr>
              <a:t>The Readiness Gap</a:t>
            </a:r>
            <a:endParaRPr lang="en-US" sz="1250" b="1" dirty="0"/>
          </a:p>
        </p:txBody>
      </p:sp>
      <p:sp>
        <p:nvSpPr>
          <p:cNvPr id="12" name="Text 9"/>
          <p:cNvSpPr/>
          <p:nvPr/>
        </p:nvSpPr>
        <p:spPr>
          <a:xfrm>
            <a:off x="3520958" y="3493605"/>
            <a:ext cx="2333328" cy="1046430"/>
          </a:xfrm>
          <a:prstGeom prst="rect">
            <a:avLst/>
          </a:prstGeom>
          <a:noFill/>
          <a:ln/>
        </p:spPr>
        <p:txBody>
          <a:bodyPr wrap="square" lIns="0" tIns="0" rIns="0" bIns="0" rtlCol="0" anchor="t"/>
          <a:lstStyle/>
          <a:p>
            <a:pPr>
              <a:lnSpc>
                <a:spcPts val="1563"/>
              </a:lnSpc>
            </a:pPr>
            <a:r>
              <a:rPr lang="en-US" sz="1250" dirty="0">
                <a:solidFill>
                  <a:srgbClr val="61615C"/>
                </a:solidFill>
                <a:latin typeface="Tomorrow" pitchFamily="34" charset="0"/>
                <a:ea typeface="Tomorrow" pitchFamily="34" charset="-122"/>
                <a:cs typeface="Tomorrow" pitchFamily="34" charset="-120"/>
              </a:rPr>
              <a:t>Not every Veteran was ready to lead immediately. We had to learn how to identify and nurture potential facilitators while supporting all participants.</a:t>
            </a:r>
            <a:endParaRPr lang="en-US" sz="1250" dirty="0"/>
          </a:p>
        </p:txBody>
      </p:sp>
      <p:sp>
        <p:nvSpPr>
          <p:cNvPr id="13" name="Shape 10"/>
          <p:cNvSpPr/>
          <p:nvPr/>
        </p:nvSpPr>
        <p:spPr>
          <a:xfrm>
            <a:off x="6118008" y="3395142"/>
            <a:ext cx="2835311" cy="1532079"/>
          </a:xfrm>
          <a:prstGeom prst="roundRect">
            <a:avLst>
              <a:gd name="adj" fmla="val 4393"/>
            </a:avLst>
          </a:prstGeom>
          <a:solidFill>
            <a:srgbClr val="FCFCFC"/>
          </a:solidFill>
          <a:ln w="22860">
            <a:solidFill>
              <a:srgbClr val="D6D0D0"/>
            </a:solidFill>
            <a:prstDash val="solid"/>
          </a:ln>
        </p:spPr>
        <p:txBody>
          <a:bodyPr/>
          <a:lstStyle/>
          <a:p>
            <a:endParaRPr lang="en-US" sz="1125"/>
          </a:p>
        </p:txBody>
      </p:sp>
      <p:sp>
        <p:nvSpPr>
          <p:cNvPr id="14" name="Shape 11"/>
          <p:cNvSpPr/>
          <p:nvPr/>
        </p:nvSpPr>
        <p:spPr>
          <a:xfrm>
            <a:off x="6103722" y="3395142"/>
            <a:ext cx="60804" cy="1532079"/>
          </a:xfrm>
          <a:prstGeom prst="roundRect">
            <a:avLst>
              <a:gd name="adj" fmla="val 34143"/>
            </a:avLst>
          </a:prstGeom>
          <a:solidFill>
            <a:srgbClr val="1D1D1B"/>
          </a:solidFill>
          <a:ln/>
        </p:spPr>
        <p:txBody>
          <a:bodyPr/>
          <a:lstStyle/>
          <a:p>
            <a:endParaRPr lang="en-US" sz="1125"/>
          </a:p>
        </p:txBody>
      </p:sp>
      <p:sp>
        <p:nvSpPr>
          <p:cNvPr id="15" name="Text 12"/>
          <p:cNvSpPr/>
          <p:nvPr/>
        </p:nvSpPr>
        <p:spPr>
          <a:xfrm>
            <a:off x="6244432" y="2991006"/>
            <a:ext cx="1719634" cy="270670"/>
          </a:xfrm>
          <a:prstGeom prst="rect">
            <a:avLst/>
          </a:prstGeom>
          <a:noFill/>
          <a:ln/>
        </p:spPr>
        <p:txBody>
          <a:bodyPr wrap="none" lIns="0" tIns="0" rIns="0" bIns="0" rtlCol="0" anchor="t"/>
          <a:lstStyle/>
          <a:p>
            <a:pPr>
              <a:lnSpc>
                <a:spcPts val="1594"/>
              </a:lnSpc>
            </a:pPr>
            <a:r>
              <a:rPr lang="en-US" sz="1250" b="1" dirty="0">
                <a:latin typeface="Tomorrow Semi Bold" pitchFamily="34" charset="0"/>
                <a:ea typeface="Tomorrow Semi Bold" pitchFamily="34" charset="-122"/>
                <a:cs typeface="Tomorrow Semi Bold" pitchFamily="34" charset="-120"/>
              </a:rPr>
              <a:t>The Pivot to Systems</a:t>
            </a:r>
            <a:endParaRPr lang="en-US" sz="1250" b="1" dirty="0"/>
          </a:p>
        </p:txBody>
      </p:sp>
      <p:sp>
        <p:nvSpPr>
          <p:cNvPr id="16" name="Text 13"/>
          <p:cNvSpPr/>
          <p:nvPr/>
        </p:nvSpPr>
        <p:spPr>
          <a:xfrm>
            <a:off x="6244431" y="3493605"/>
            <a:ext cx="2333328" cy="1046430"/>
          </a:xfrm>
          <a:prstGeom prst="rect">
            <a:avLst/>
          </a:prstGeom>
          <a:noFill/>
          <a:ln/>
        </p:spPr>
        <p:txBody>
          <a:bodyPr wrap="square" lIns="0" tIns="0" rIns="0" bIns="0" rtlCol="0" anchor="t"/>
          <a:lstStyle/>
          <a:p>
            <a:pPr>
              <a:lnSpc>
                <a:spcPts val="1563"/>
              </a:lnSpc>
            </a:pPr>
            <a:r>
              <a:rPr lang="en-US" sz="1250" dirty="0">
                <a:solidFill>
                  <a:srgbClr val="61615C"/>
                </a:solidFill>
                <a:latin typeface="Tomorrow" pitchFamily="34" charset="0"/>
                <a:ea typeface="Tomorrow" pitchFamily="34" charset="-122"/>
                <a:cs typeface="Tomorrow" pitchFamily="34" charset="-120"/>
              </a:rPr>
              <a:t>We shifted focus to creating a replicable guide and structured systems rather than relying on individual leaders alone.</a:t>
            </a:r>
            <a:endParaRPr lang="en-US" sz="1250" dirty="0"/>
          </a:p>
        </p:txBody>
      </p:sp>
      <p:pic>
        <p:nvPicPr>
          <p:cNvPr id="2" name="Picture 1">
            <a:extLst>
              <a:ext uri="{FF2B5EF4-FFF2-40B4-BE49-F238E27FC236}">
                <a16:creationId xmlns:a16="http://schemas.microsoft.com/office/drawing/2014/main" id="{454EEF74-5002-664A-968D-AF5890DFAE87}"/>
              </a:ext>
            </a:extLst>
          </p:cNvPr>
          <p:cNvPicPr>
            <a:picLocks noChangeAspect="1"/>
          </p:cNvPicPr>
          <p:nvPr/>
        </p:nvPicPr>
        <p:blipFill>
          <a:blip r:embed="rId3"/>
          <a:stretch>
            <a:fillRect/>
          </a:stretch>
        </p:blipFill>
        <p:spPr>
          <a:xfrm>
            <a:off x="2508584" y="5466540"/>
            <a:ext cx="4126831" cy="815049"/>
          </a:xfrm>
          <a:prstGeom prst="rect">
            <a:avLst/>
          </a:prstGeom>
        </p:spPr>
      </p:pic>
      <p:pic>
        <p:nvPicPr>
          <p:cNvPr id="23" name="Picture 22" descr="A group of people&#10;&#10;AI-generated content may be incorrect.">
            <a:extLst>
              <a:ext uri="{FF2B5EF4-FFF2-40B4-BE49-F238E27FC236}">
                <a16:creationId xmlns:a16="http://schemas.microsoft.com/office/drawing/2014/main" id="{6E911143-59D5-6EE9-E107-98402FEC6008}"/>
              </a:ext>
            </a:extLst>
          </p:cNvPr>
          <p:cNvPicPr>
            <a:picLocks noChangeAspect="1"/>
          </p:cNvPicPr>
          <p:nvPr/>
        </p:nvPicPr>
        <p:blipFill>
          <a:blip r:embed="rId4"/>
          <a:stretch>
            <a:fillRect/>
          </a:stretch>
        </p:blipFill>
        <p:spPr>
          <a:xfrm>
            <a:off x="764995" y="1340677"/>
            <a:ext cx="7779209" cy="11369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1918" y="812826"/>
            <a:ext cx="7176489" cy="581782"/>
          </a:xfrm>
          <a:prstGeom prst="rect">
            <a:avLst/>
          </a:prstGeom>
          <a:noFill/>
          <a:ln/>
        </p:spPr>
        <p:txBody>
          <a:bodyPr wrap="none" lIns="0" tIns="0" rIns="0" bIns="0" rtlCol="0" anchor="t"/>
          <a:lstStyle/>
          <a:p>
            <a:r>
              <a:rPr lang="en-US" sz="3200" dirty="0">
                <a:solidFill>
                  <a:srgbClr val="1D1D1B"/>
                </a:solidFill>
                <a:latin typeface="Tomorrow Semi Bold" pitchFamily="34" charset="0"/>
                <a:ea typeface="Tomorrow Semi Bold" pitchFamily="34" charset="-122"/>
                <a:cs typeface="Tomorrow Semi Bold" pitchFamily="34" charset="-120"/>
              </a:rPr>
              <a:t>The Impact: From Relapse to Resilience</a:t>
            </a:r>
            <a:endParaRPr lang="en-US" sz="3200" dirty="0"/>
          </a:p>
        </p:txBody>
      </p:sp>
      <p:sp>
        <p:nvSpPr>
          <p:cNvPr id="3" name="Text 1"/>
          <p:cNvSpPr/>
          <p:nvPr/>
        </p:nvSpPr>
        <p:spPr>
          <a:xfrm>
            <a:off x="451917" y="1512305"/>
            <a:ext cx="4036855" cy="1584629"/>
          </a:xfrm>
          <a:prstGeom prst="rect">
            <a:avLst/>
          </a:prstGeom>
          <a:noFill/>
          <a:ln/>
        </p:spPr>
        <p:txBody>
          <a:bodyPr wrap="none" lIns="0" tIns="0" rIns="0" bIns="0" rtlCol="0" anchor="t"/>
          <a:lstStyle/>
          <a:p>
            <a:pPr algn="ctr"/>
            <a:r>
              <a:rPr lang="en-US" sz="3200" dirty="0">
                <a:solidFill>
                  <a:srgbClr val="61615C"/>
                </a:solidFill>
                <a:latin typeface="Tomorrow Semi Bold" pitchFamily="34" charset="0"/>
                <a:ea typeface="Tomorrow Semi Bold" pitchFamily="34" charset="-122"/>
                <a:cs typeface="Tomorrow Semi Bold" pitchFamily="34" charset="-120"/>
              </a:rPr>
              <a:t>61.5%*</a:t>
            </a:r>
            <a:endParaRPr lang="en-US" sz="3200" dirty="0"/>
          </a:p>
        </p:txBody>
      </p:sp>
      <p:sp>
        <p:nvSpPr>
          <p:cNvPr id="4" name="Text 2"/>
          <p:cNvSpPr/>
          <p:nvPr/>
        </p:nvSpPr>
        <p:spPr>
          <a:xfrm>
            <a:off x="1573274" y="2062425"/>
            <a:ext cx="1794066" cy="750214"/>
          </a:xfrm>
          <a:prstGeom prst="rect">
            <a:avLst/>
          </a:prstGeom>
          <a:noFill/>
          <a:ln/>
        </p:spPr>
        <p:txBody>
          <a:bodyPr wrap="none" lIns="0" tIns="0" rIns="0" bIns="0" rtlCol="0" anchor="t"/>
          <a:lstStyle/>
          <a:p>
            <a:pPr algn="ctr"/>
            <a:r>
              <a:rPr lang="en-US" sz="2400" dirty="0">
                <a:solidFill>
                  <a:srgbClr val="61615C"/>
                </a:solidFill>
                <a:latin typeface="Tomorrow Semi Bold" pitchFamily="34" charset="0"/>
                <a:ea typeface="Tomorrow Semi Bold" pitchFamily="34" charset="-122"/>
                <a:cs typeface="Tomorrow Semi Bold" pitchFamily="34" charset="-120"/>
              </a:rPr>
              <a:t>Prevention Rate</a:t>
            </a:r>
            <a:endParaRPr lang="en-US" sz="2400" dirty="0"/>
          </a:p>
        </p:txBody>
      </p:sp>
      <p:sp>
        <p:nvSpPr>
          <p:cNvPr id="5" name="Text 3"/>
          <p:cNvSpPr/>
          <p:nvPr/>
        </p:nvSpPr>
        <p:spPr>
          <a:xfrm>
            <a:off x="482938" y="2501723"/>
            <a:ext cx="4036855" cy="768366"/>
          </a:xfrm>
          <a:prstGeom prst="rect">
            <a:avLst/>
          </a:prstGeom>
          <a:noFill/>
          <a:ln/>
        </p:spPr>
        <p:txBody>
          <a:bodyPr wrap="none" lIns="0" tIns="0" rIns="0" bIns="0" rtlCol="0" anchor="t"/>
          <a:lstStyle/>
          <a:p>
            <a:pPr algn="ctr"/>
            <a:r>
              <a:rPr lang="en-US" dirty="0">
                <a:solidFill>
                  <a:srgbClr val="61615C"/>
                </a:solidFill>
                <a:latin typeface="Tomorrow" pitchFamily="34" charset="0"/>
                <a:ea typeface="Tomorrow" pitchFamily="34" charset="-122"/>
                <a:cs typeface="Tomorrow" pitchFamily="34" charset="-120"/>
              </a:rPr>
              <a:t>Veterans prevented from returning </a:t>
            </a:r>
          </a:p>
          <a:p>
            <a:pPr algn="ctr"/>
            <a:r>
              <a:rPr lang="en-US" dirty="0">
                <a:solidFill>
                  <a:srgbClr val="61615C"/>
                </a:solidFill>
                <a:latin typeface="Tomorrow" pitchFamily="34" charset="0"/>
                <a:ea typeface="Tomorrow" pitchFamily="34" charset="-122"/>
                <a:cs typeface="Tomorrow" pitchFamily="34" charset="-120"/>
              </a:rPr>
              <a:t>to residential treatment</a:t>
            </a:r>
            <a:endParaRPr lang="en-US" dirty="0"/>
          </a:p>
        </p:txBody>
      </p:sp>
      <p:sp>
        <p:nvSpPr>
          <p:cNvPr id="6" name="Text 4"/>
          <p:cNvSpPr/>
          <p:nvPr/>
        </p:nvSpPr>
        <p:spPr>
          <a:xfrm>
            <a:off x="4616351" y="1512305"/>
            <a:ext cx="4036931" cy="1584629"/>
          </a:xfrm>
          <a:prstGeom prst="rect">
            <a:avLst/>
          </a:prstGeom>
          <a:noFill/>
          <a:ln/>
        </p:spPr>
        <p:txBody>
          <a:bodyPr wrap="none" lIns="0" tIns="0" rIns="0" bIns="0" rtlCol="0" anchor="t"/>
          <a:lstStyle/>
          <a:p>
            <a:pPr algn="ctr"/>
            <a:r>
              <a:rPr lang="en-US" sz="3200" dirty="0">
                <a:solidFill>
                  <a:srgbClr val="61615C"/>
                </a:solidFill>
                <a:latin typeface="Tomorrow Semi Bold" pitchFamily="34" charset="0"/>
                <a:ea typeface="Tomorrow Semi Bold" pitchFamily="34" charset="-122"/>
                <a:cs typeface="Tomorrow Semi Bold" pitchFamily="34" charset="-120"/>
              </a:rPr>
              <a:t>$768K*</a:t>
            </a:r>
            <a:endParaRPr lang="en-US" sz="3200" dirty="0"/>
          </a:p>
        </p:txBody>
      </p:sp>
      <p:sp>
        <p:nvSpPr>
          <p:cNvPr id="7" name="Text 5"/>
          <p:cNvSpPr/>
          <p:nvPr/>
        </p:nvSpPr>
        <p:spPr>
          <a:xfrm>
            <a:off x="5737783" y="2062425"/>
            <a:ext cx="1794066" cy="750214"/>
          </a:xfrm>
          <a:prstGeom prst="rect">
            <a:avLst/>
          </a:prstGeom>
          <a:noFill/>
          <a:ln/>
        </p:spPr>
        <p:txBody>
          <a:bodyPr wrap="none" lIns="0" tIns="0" rIns="0" bIns="0" rtlCol="0" anchor="t"/>
          <a:lstStyle/>
          <a:p>
            <a:pPr algn="ctr"/>
            <a:r>
              <a:rPr lang="en-US" sz="2400" dirty="0">
                <a:solidFill>
                  <a:srgbClr val="61615C"/>
                </a:solidFill>
                <a:latin typeface="Tomorrow Semi Bold" pitchFamily="34" charset="0"/>
                <a:ea typeface="Tomorrow Semi Bold" pitchFamily="34" charset="-122"/>
                <a:cs typeface="Tomorrow Semi Bold" pitchFamily="34" charset="-120"/>
              </a:rPr>
              <a:t>Healthcare Savings</a:t>
            </a:r>
            <a:endParaRPr lang="en-US" sz="2400" dirty="0"/>
          </a:p>
        </p:txBody>
      </p:sp>
      <p:sp>
        <p:nvSpPr>
          <p:cNvPr id="8" name="Text 6"/>
          <p:cNvSpPr/>
          <p:nvPr/>
        </p:nvSpPr>
        <p:spPr>
          <a:xfrm>
            <a:off x="5724006" y="2485444"/>
            <a:ext cx="1794066" cy="729188"/>
          </a:xfrm>
          <a:prstGeom prst="rect">
            <a:avLst/>
          </a:prstGeom>
          <a:noFill/>
          <a:ln/>
        </p:spPr>
        <p:txBody>
          <a:bodyPr wrap="none" lIns="0" tIns="0" rIns="0" bIns="0" rtlCol="0" anchor="t"/>
          <a:lstStyle/>
          <a:p>
            <a:pPr algn="ctr"/>
            <a:r>
              <a:rPr lang="en-US" dirty="0">
                <a:solidFill>
                  <a:srgbClr val="61615C"/>
                </a:solidFill>
                <a:latin typeface="Tomorrow" pitchFamily="34" charset="0"/>
                <a:ea typeface="Tomorrow" pitchFamily="34" charset="-122"/>
                <a:cs typeface="Tomorrow" pitchFamily="34" charset="-120"/>
              </a:rPr>
              <a:t>Potential cost reduction </a:t>
            </a:r>
          </a:p>
          <a:p>
            <a:pPr algn="ctr"/>
            <a:r>
              <a:rPr lang="en-US" dirty="0">
                <a:solidFill>
                  <a:srgbClr val="61615C"/>
                </a:solidFill>
                <a:latin typeface="Tomorrow" pitchFamily="34" charset="0"/>
                <a:ea typeface="Tomorrow" pitchFamily="34" charset="-122"/>
                <a:cs typeface="Tomorrow" pitchFamily="34" charset="-120"/>
              </a:rPr>
              <a:t>from decreased readmissions</a:t>
            </a:r>
            <a:endParaRPr lang="en-US" dirty="0"/>
          </a:p>
        </p:txBody>
      </p:sp>
      <p:sp>
        <p:nvSpPr>
          <p:cNvPr id="9" name="Text 7"/>
          <p:cNvSpPr/>
          <p:nvPr/>
        </p:nvSpPr>
        <p:spPr>
          <a:xfrm>
            <a:off x="451917" y="3205626"/>
            <a:ext cx="5272089" cy="900460"/>
          </a:xfrm>
          <a:prstGeom prst="rect">
            <a:avLst/>
          </a:prstGeom>
          <a:noFill/>
          <a:ln/>
        </p:spPr>
        <p:txBody>
          <a:bodyPr wrap="none" lIns="0" tIns="0" rIns="0" bIns="0" rtlCol="0" anchor="t"/>
          <a:lstStyle/>
          <a:p>
            <a:r>
              <a:rPr lang="en-US" sz="2400" b="1" dirty="0">
                <a:solidFill>
                  <a:srgbClr val="1D1D1B"/>
                </a:solidFill>
                <a:latin typeface="Tomorrow Semi Bold" pitchFamily="34" charset="0"/>
                <a:ea typeface="Tomorrow Semi Bold" pitchFamily="34" charset="-122"/>
                <a:cs typeface="Tomorrow Semi Bold" pitchFamily="34" charset="-120"/>
              </a:rPr>
              <a:t>Measurable Transformation</a:t>
            </a:r>
            <a:endParaRPr lang="en-US" sz="2400" b="1" dirty="0"/>
          </a:p>
        </p:txBody>
      </p:sp>
      <p:sp>
        <p:nvSpPr>
          <p:cNvPr id="10" name="Text 8"/>
          <p:cNvSpPr/>
          <p:nvPr/>
        </p:nvSpPr>
        <p:spPr>
          <a:xfrm>
            <a:off x="451918" y="3637379"/>
            <a:ext cx="8253170" cy="1536731"/>
          </a:xfrm>
          <a:prstGeom prst="rect">
            <a:avLst/>
          </a:prstGeom>
          <a:noFill/>
          <a:ln/>
        </p:spPr>
        <p:txBody>
          <a:bodyPr wrap="square" lIns="0" tIns="0" rIns="0" bIns="0" rtlCol="0" anchor="t"/>
          <a:lstStyle/>
          <a:p>
            <a:r>
              <a:rPr lang="en-US" sz="2000" dirty="0">
                <a:solidFill>
                  <a:srgbClr val="61615C"/>
                </a:solidFill>
                <a:latin typeface="Tomorrow" pitchFamily="34" charset="0"/>
                <a:ea typeface="Tomorrow" pitchFamily="34" charset="-122"/>
                <a:cs typeface="Tomorrow" pitchFamily="34" charset="-120"/>
              </a:rPr>
              <a:t>Survey data revealed that 61.5% of participating Veterans credited the Veterans SMART Network with helping them avoid returning to residential treatment.</a:t>
            </a:r>
            <a:endParaRPr lang="en-US" sz="2000" dirty="0"/>
          </a:p>
        </p:txBody>
      </p:sp>
      <p:sp>
        <p:nvSpPr>
          <p:cNvPr id="11" name="Text 9"/>
          <p:cNvSpPr/>
          <p:nvPr/>
        </p:nvSpPr>
        <p:spPr>
          <a:xfrm>
            <a:off x="451918" y="4429683"/>
            <a:ext cx="8253170" cy="694405"/>
          </a:xfrm>
          <a:prstGeom prst="rect">
            <a:avLst/>
          </a:prstGeom>
          <a:noFill/>
          <a:ln/>
        </p:spPr>
        <p:txBody>
          <a:bodyPr wrap="square" lIns="0" tIns="0" rIns="0" bIns="0" rtlCol="0" anchor="t"/>
          <a:lstStyle/>
          <a:p>
            <a:r>
              <a:rPr lang="en-US" sz="2000" dirty="0">
                <a:solidFill>
                  <a:srgbClr val="61615C"/>
                </a:solidFill>
                <a:latin typeface="Tomorrow" pitchFamily="34" charset="0"/>
                <a:ea typeface="Tomorrow" pitchFamily="34" charset="-122"/>
                <a:cs typeface="Tomorrow" pitchFamily="34" charset="-120"/>
              </a:rPr>
              <a:t>This reduction in readmissions represents over $768,000 in potential healthcare system savings — but the human impact is immeasurable.</a:t>
            </a:r>
            <a:endParaRPr lang="en-US" sz="2000" dirty="0"/>
          </a:p>
        </p:txBody>
      </p:sp>
      <p:sp>
        <p:nvSpPr>
          <p:cNvPr id="12" name="Text 10"/>
          <p:cNvSpPr/>
          <p:nvPr/>
        </p:nvSpPr>
        <p:spPr>
          <a:xfrm>
            <a:off x="451918" y="5321269"/>
            <a:ext cx="8253170" cy="723905"/>
          </a:xfrm>
          <a:prstGeom prst="rect">
            <a:avLst/>
          </a:prstGeom>
          <a:noFill/>
          <a:ln/>
        </p:spPr>
        <p:txBody>
          <a:bodyPr wrap="square" lIns="0" tIns="0" rIns="0" bIns="0" rtlCol="0" anchor="t"/>
          <a:lstStyle/>
          <a:p>
            <a:r>
              <a:rPr lang="en-US" sz="2000" b="1" dirty="0">
                <a:solidFill>
                  <a:srgbClr val="61615C"/>
                </a:solidFill>
                <a:latin typeface="Tomorrow" pitchFamily="34" charset="0"/>
                <a:ea typeface="Tomorrow" pitchFamily="34" charset="-122"/>
                <a:cs typeface="Tomorrow" pitchFamily="34" charset="-120"/>
              </a:rPr>
              <a:t>Real change:</a:t>
            </a:r>
            <a:r>
              <a:rPr lang="en-US" sz="2000" dirty="0">
                <a:solidFill>
                  <a:srgbClr val="61615C"/>
                </a:solidFill>
                <a:latin typeface="Tomorrow" pitchFamily="34" charset="0"/>
                <a:ea typeface="Tomorrow" pitchFamily="34" charset="-122"/>
                <a:cs typeface="Tomorrow" pitchFamily="34" charset="-120"/>
              </a:rPr>
              <a:t> Veterans transitioning from chronic relapse to becoming peer facilitators, leading others on the same journey.</a:t>
            </a:r>
            <a:endParaRPr lang="en-US" sz="2000" dirty="0"/>
          </a:p>
        </p:txBody>
      </p:sp>
      <p:sp>
        <p:nvSpPr>
          <p:cNvPr id="13" name="Text 10">
            <a:extLst>
              <a:ext uri="{FF2B5EF4-FFF2-40B4-BE49-F238E27FC236}">
                <a16:creationId xmlns:a16="http://schemas.microsoft.com/office/drawing/2014/main" id="{DE79CA62-B52E-FFA0-3480-FAC4A65D1A0E}"/>
              </a:ext>
            </a:extLst>
          </p:cNvPr>
          <p:cNvSpPr/>
          <p:nvPr/>
        </p:nvSpPr>
        <p:spPr>
          <a:xfrm>
            <a:off x="624514" y="6140429"/>
            <a:ext cx="7397822" cy="404405"/>
          </a:xfrm>
          <a:prstGeom prst="rect">
            <a:avLst/>
          </a:prstGeom>
          <a:solidFill>
            <a:schemeClr val="bg2"/>
          </a:solidFill>
          <a:ln/>
        </p:spPr>
        <p:txBody>
          <a:bodyPr wrap="square" lIns="0" tIns="0" rIns="0" bIns="0" rtlCol="0" anchor="t"/>
          <a:lstStyle/>
          <a:p>
            <a:r>
              <a:rPr lang="en-US" sz="2000" i="1" dirty="0">
                <a:solidFill>
                  <a:srgbClr val="61615C"/>
                </a:solidFill>
                <a:latin typeface="Tomorrow" pitchFamily="34" charset="0"/>
                <a:ea typeface="Tomorrow" pitchFamily="34" charset="-122"/>
                <a:cs typeface="Tomorrow" pitchFamily="34" charset="-120"/>
              </a:rPr>
              <a:t>*Annual estimate based upon 2024 data from one VA Medical Center.</a:t>
            </a:r>
            <a:endParaRPr lang="en-US" sz="2000"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95f1b23-abaf-45ee-821d-b7ab251ab3bf}" enabled="0" method="" siteId="{e95f1b23-abaf-45ee-821d-b7ab251ab3bf}" removed="1"/>
</clbl:labelList>
</file>

<file path=docProps/app.xml><?xml version="1.0" encoding="utf-8"?>
<Properties xmlns="http://schemas.openxmlformats.org/officeDocument/2006/extended-properties" xmlns:vt="http://schemas.openxmlformats.org/officeDocument/2006/docPropsVTypes">
  <TotalTime>643</TotalTime>
  <Words>3966</Words>
  <Application>Microsoft Office PowerPoint</Application>
  <PresentationFormat>On-screen Show (4:3)</PresentationFormat>
  <Paragraphs>458</Paragraphs>
  <Slides>48</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Tomorrow</vt:lpstr>
      <vt:lpstr>Tomorrow Semi Bold</vt:lpstr>
      <vt:lpstr>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Burying Problems to Building Tools</vt:lpstr>
      <vt:lpstr>Growing Up Military</vt:lpstr>
      <vt:lpstr>The First Coping Skill</vt:lpstr>
      <vt:lpstr>Joining the Army</vt:lpstr>
      <vt:lpstr>The Army Mindset</vt:lpstr>
      <vt:lpstr>The Problem With Burying</vt:lpstr>
      <vt:lpstr>Leaving the Military</vt:lpstr>
      <vt:lpstr>Seeking Help</vt:lpstr>
      <vt:lpstr>Discovering SMART</vt:lpstr>
      <vt:lpstr>A New Toolbox</vt:lpstr>
      <vt:lpstr>How SMART Became More Than a Program</vt:lpstr>
      <vt:lpstr>Peer Support in the VA</vt:lpstr>
      <vt:lpstr>A Soldier Falls Into a Hole</vt:lpstr>
      <vt:lpstr>The Sergeant</vt:lpstr>
      <vt:lpstr>The Officer</vt:lpstr>
      <vt:lpstr>The Psychologist</vt:lpstr>
      <vt:lpstr>The Psychiatrist</vt:lpstr>
      <vt:lpstr>The Fellow Veteran </vt:lpstr>
      <vt:lpstr>The Way Out</vt:lpstr>
      <vt:lpstr>Climbing Out Together</vt:lpstr>
      <vt:lpstr>The Right Tools — and the Right People — Change Everything</vt:lpstr>
      <vt:lpstr>Building and Maintaining Motivation</vt:lpstr>
      <vt:lpstr>The Power of Peer Support in the VA</vt:lpstr>
      <vt:lpstr>How SMART Recovery Is Peer Support</vt:lpstr>
      <vt:lpstr>This Is What SMART Recovery Does for Veterans</vt:lpstr>
      <vt:lpstr>My Part of the Story</vt:lpstr>
      <vt:lpstr>Closing</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Martin, Robert W.   RICVAMC</dc:creator>
  <cp:keywords/>
  <dc:description>generated using python-pptx</dc:description>
  <cp:lastModifiedBy>Martin, Robert W.   RICVAMC</cp:lastModifiedBy>
  <cp:revision>4</cp:revision>
  <dcterms:created xsi:type="dcterms:W3CDTF">2013-01-27T09:14:16Z</dcterms:created>
  <dcterms:modified xsi:type="dcterms:W3CDTF">2026-03-27T19:15:44Z</dcterms:modified>
  <cp:category/>
</cp:coreProperties>
</file>